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3"/>
  </p:notesMasterIdLst>
  <p:sldIdLst>
    <p:sldId id="308" r:id="rId2"/>
    <p:sldId id="377" r:id="rId3"/>
    <p:sldId id="378" r:id="rId4"/>
    <p:sldId id="379" r:id="rId5"/>
    <p:sldId id="380" r:id="rId6"/>
    <p:sldId id="347" r:id="rId7"/>
    <p:sldId id="376" r:id="rId8"/>
    <p:sldId id="350" r:id="rId9"/>
    <p:sldId id="351" r:id="rId10"/>
    <p:sldId id="357" r:id="rId11"/>
    <p:sldId id="355" r:id="rId12"/>
    <p:sldId id="349" r:id="rId13"/>
    <p:sldId id="358" r:id="rId14"/>
    <p:sldId id="360" r:id="rId15"/>
    <p:sldId id="365" r:id="rId16"/>
    <p:sldId id="367" r:id="rId17"/>
    <p:sldId id="368" r:id="rId18"/>
    <p:sldId id="371" r:id="rId19"/>
    <p:sldId id="372" r:id="rId20"/>
    <p:sldId id="375" r:id="rId21"/>
    <p:sldId id="370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845"/>
    <a:srgbClr val="E527A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011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0935B-1393-4C69-9793-EFE20480697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67C0456-F99D-4E00-9411-C63885EBE224}">
      <dgm:prSet phldrT="[Texto]"/>
      <dgm:spPr/>
      <dgm:t>
        <a:bodyPr/>
        <a:lstStyle/>
        <a:p>
          <a:pPr algn="just"/>
          <a:r>
            <a:rPr lang="es-CO" dirty="0" smtClean="0"/>
            <a:t>Información histórica actual y futura disponible</a:t>
          </a:r>
          <a:endParaRPr lang="es-CO" dirty="0"/>
        </a:p>
      </dgm:t>
    </dgm:pt>
    <dgm:pt modelId="{CC8FAC78-BEA7-4B53-B148-E7BFA4B2B0F4}" type="parTrans" cxnId="{60FF0A25-92FB-47BC-8F7C-5435FE3338B2}">
      <dgm:prSet/>
      <dgm:spPr/>
      <dgm:t>
        <a:bodyPr/>
        <a:lstStyle/>
        <a:p>
          <a:endParaRPr lang="es-CO"/>
        </a:p>
      </dgm:t>
    </dgm:pt>
    <dgm:pt modelId="{25FCFDA7-4052-402F-8E49-E6186AFC845A}" type="sibTrans" cxnId="{60FF0A25-92FB-47BC-8F7C-5435FE3338B2}">
      <dgm:prSet/>
      <dgm:spPr/>
      <dgm:t>
        <a:bodyPr/>
        <a:lstStyle/>
        <a:p>
          <a:endParaRPr lang="es-CO"/>
        </a:p>
      </dgm:t>
    </dgm:pt>
    <dgm:pt modelId="{83108A2E-3488-4FFB-A684-0AC9DAFDE93E}">
      <dgm:prSet phldrT="[Texto]"/>
      <dgm:spPr/>
      <dgm:t>
        <a:bodyPr/>
        <a:lstStyle/>
        <a:p>
          <a:pPr algn="just"/>
          <a:r>
            <a:rPr lang="es-CO" dirty="0" smtClean="0"/>
            <a:t>Identificación de los eventos de desastres ocurridos históricamente y relacionados con variables climáticas ( inundaciones o sequias)</a:t>
          </a:r>
          <a:endParaRPr lang="es-CO" dirty="0"/>
        </a:p>
      </dgm:t>
    </dgm:pt>
    <dgm:pt modelId="{7AC98C1F-FBE3-4DE1-B612-A461467BC9D5}" type="parTrans" cxnId="{64B29842-EFBE-4C88-8480-97C2D5BFCBB4}">
      <dgm:prSet/>
      <dgm:spPr/>
      <dgm:t>
        <a:bodyPr/>
        <a:lstStyle/>
        <a:p>
          <a:endParaRPr lang="es-CO"/>
        </a:p>
      </dgm:t>
    </dgm:pt>
    <dgm:pt modelId="{92C3ECBA-85F8-4E16-87C0-29C5E9ECDF2B}" type="sibTrans" cxnId="{64B29842-EFBE-4C88-8480-97C2D5BFCBB4}">
      <dgm:prSet/>
      <dgm:spPr/>
      <dgm:t>
        <a:bodyPr/>
        <a:lstStyle/>
        <a:p>
          <a:endParaRPr lang="es-CO"/>
        </a:p>
      </dgm:t>
    </dgm:pt>
    <dgm:pt modelId="{13C4D621-8A48-4A47-AE56-6A1515E385DF}">
      <dgm:prSet phldrT="[Texto]"/>
      <dgm:spPr/>
      <dgm:t>
        <a:bodyPr/>
        <a:lstStyle/>
        <a:p>
          <a:pPr algn="just"/>
          <a:r>
            <a:rPr lang="es-CO" dirty="0" smtClean="0"/>
            <a:t>Identificación de las principales sectores del territorio que contribuyen al desarrollo local que pueden ser fuentes activas o potenciales de emisiones GEI</a:t>
          </a:r>
          <a:endParaRPr lang="es-CO" dirty="0"/>
        </a:p>
      </dgm:t>
    </dgm:pt>
    <dgm:pt modelId="{CF7C9499-70B0-4902-89C5-918C92CD7D1C}" type="parTrans" cxnId="{2044331D-92CE-439F-9B0F-A5154398C097}">
      <dgm:prSet/>
      <dgm:spPr/>
      <dgm:t>
        <a:bodyPr/>
        <a:lstStyle/>
        <a:p>
          <a:endParaRPr lang="es-CO"/>
        </a:p>
      </dgm:t>
    </dgm:pt>
    <dgm:pt modelId="{A12C8399-9F94-4782-B563-623B49846FA3}" type="sibTrans" cxnId="{2044331D-92CE-439F-9B0F-A5154398C097}">
      <dgm:prSet/>
      <dgm:spPr/>
      <dgm:t>
        <a:bodyPr/>
        <a:lstStyle/>
        <a:p>
          <a:endParaRPr lang="es-CO"/>
        </a:p>
      </dgm:t>
    </dgm:pt>
    <dgm:pt modelId="{529CEE80-A5EE-454E-BAE6-5CA45AFF4BD9}" type="pres">
      <dgm:prSet presAssocID="{0010935B-1393-4C69-9793-EFE2048069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9B26EE2-85BE-42BE-AA29-64512BDB73D5}" type="pres">
      <dgm:prSet presAssocID="{067C0456-F99D-4E00-9411-C63885EBE224}" presName="composite" presStyleCnt="0"/>
      <dgm:spPr/>
    </dgm:pt>
    <dgm:pt modelId="{4A58EA7D-74EA-4029-858F-C255528B1237}" type="pres">
      <dgm:prSet presAssocID="{067C0456-F99D-4E00-9411-C63885EBE224}" presName="rect1" presStyleLbl="trAlignAcc1" presStyleIdx="0" presStyleCnt="3" custLinFactNeighborX="-1083" custLinFactNeighborY="-364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0C32CF-C63D-42BB-8CF1-06C1C03777DF}" type="pres">
      <dgm:prSet presAssocID="{067C0456-F99D-4E00-9411-C63885EBE224}" presName="rect2" presStyleLbl="fgImgPlace1" presStyleIdx="0" presStyleCnt="3" custScaleX="147195" custLinFactNeighborX="-43572" custLinFactNeighborY="-269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A0F7D95A-5B3F-4EA9-9127-B9B5DB60B949}" type="pres">
      <dgm:prSet presAssocID="{25FCFDA7-4052-402F-8E49-E6186AFC845A}" presName="sibTrans" presStyleCnt="0"/>
      <dgm:spPr/>
    </dgm:pt>
    <dgm:pt modelId="{E8052033-6CEC-4D74-B82F-6B6137EBA5FD}" type="pres">
      <dgm:prSet presAssocID="{83108A2E-3488-4FFB-A684-0AC9DAFDE93E}" presName="composite" presStyleCnt="0"/>
      <dgm:spPr/>
    </dgm:pt>
    <dgm:pt modelId="{00CE2E93-7EC7-4158-8D8D-35B36AFC2B99}" type="pres">
      <dgm:prSet presAssocID="{83108A2E-3488-4FFB-A684-0AC9DAFDE93E}" presName="rect1" presStyleLbl="trAlignAcc1" presStyleIdx="1" presStyleCnt="3" custLinFactNeighborX="3767" custLinFactNeighborY="-464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CE7647-3BC4-44A6-8EF9-E86D83DFC676}" type="pres">
      <dgm:prSet presAssocID="{83108A2E-3488-4FFB-A684-0AC9DAFDE93E}" presName="rect2" presStyleLbl="fgImgPlace1" presStyleIdx="1" presStyleCnt="3" custScaleX="150977" custScaleY="117420" custLinFactNeighborX="-273" custLinFactNeighborY="-3949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487A8FC-A18E-40CD-AB44-64742E6A670D}" type="pres">
      <dgm:prSet presAssocID="{92C3ECBA-85F8-4E16-87C0-29C5E9ECDF2B}" presName="sibTrans" presStyleCnt="0"/>
      <dgm:spPr/>
    </dgm:pt>
    <dgm:pt modelId="{7B66907C-5725-4A75-B7C3-59AB3D2C9190}" type="pres">
      <dgm:prSet presAssocID="{13C4D621-8A48-4A47-AE56-6A1515E385DF}" presName="composite" presStyleCnt="0"/>
      <dgm:spPr/>
    </dgm:pt>
    <dgm:pt modelId="{522CBD48-B8FD-4C4D-A0FE-68BDA4E4D27E}" type="pres">
      <dgm:prSet presAssocID="{13C4D621-8A48-4A47-AE56-6A1515E385DF}" presName="rect1" presStyleLbl="trAlignAcc1" presStyleIdx="2" presStyleCnt="3" custLinFactNeighborX="1200" custLinFactNeighborY="288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50E1E0-E245-4DFE-9807-C632079EC5CF}" type="pres">
      <dgm:prSet presAssocID="{13C4D621-8A48-4A47-AE56-6A1515E385DF}" presName="rect2" presStyleLbl="fgImgPlace1" presStyleIdx="2" presStyleCnt="3" custScaleX="129111" custScaleY="114233" custLinFactNeighborX="-5218" custLinFactNeighborY="286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B994B6BA-CC9D-494C-9FF7-64F35952429F}" type="presOf" srcId="{0010935B-1393-4C69-9793-EFE204806974}" destId="{529CEE80-A5EE-454E-BAE6-5CA45AFF4BD9}" srcOrd="0" destOrd="0" presId="urn:microsoft.com/office/officeart/2008/layout/PictureStrips"/>
    <dgm:cxn modelId="{274DE759-6850-4F09-9863-9A0C8423507D}" type="presOf" srcId="{13C4D621-8A48-4A47-AE56-6A1515E385DF}" destId="{522CBD48-B8FD-4C4D-A0FE-68BDA4E4D27E}" srcOrd="0" destOrd="0" presId="urn:microsoft.com/office/officeart/2008/layout/PictureStrips"/>
    <dgm:cxn modelId="{60FF0A25-92FB-47BC-8F7C-5435FE3338B2}" srcId="{0010935B-1393-4C69-9793-EFE204806974}" destId="{067C0456-F99D-4E00-9411-C63885EBE224}" srcOrd="0" destOrd="0" parTransId="{CC8FAC78-BEA7-4B53-B148-E7BFA4B2B0F4}" sibTransId="{25FCFDA7-4052-402F-8E49-E6186AFC845A}"/>
    <dgm:cxn modelId="{507FDCC7-551F-4509-9905-E471C1C3FA0B}" type="presOf" srcId="{83108A2E-3488-4FFB-A684-0AC9DAFDE93E}" destId="{00CE2E93-7EC7-4158-8D8D-35B36AFC2B99}" srcOrd="0" destOrd="0" presId="urn:microsoft.com/office/officeart/2008/layout/PictureStrips"/>
    <dgm:cxn modelId="{65F5E1FD-2A5D-401A-BEFB-D6EF3B3D1B8D}" type="presOf" srcId="{067C0456-F99D-4E00-9411-C63885EBE224}" destId="{4A58EA7D-74EA-4029-858F-C255528B1237}" srcOrd="0" destOrd="0" presId="urn:microsoft.com/office/officeart/2008/layout/PictureStrips"/>
    <dgm:cxn modelId="{64B29842-EFBE-4C88-8480-97C2D5BFCBB4}" srcId="{0010935B-1393-4C69-9793-EFE204806974}" destId="{83108A2E-3488-4FFB-A684-0AC9DAFDE93E}" srcOrd="1" destOrd="0" parTransId="{7AC98C1F-FBE3-4DE1-B612-A461467BC9D5}" sibTransId="{92C3ECBA-85F8-4E16-87C0-29C5E9ECDF2B}"/>
    <dgm:cxn modelId="{2044331D-92CE-439F-9B0F-A5154398C097}" srcId="{0010935B-1393-4C69-9793-EFE204806974}" destId="{13C4D621-8A48-4A47-AE56-6A1515E385DF}" srcOrd="2" destOrd="0" parTransId="{CF7C9499-70B0-4902-89C5-918C92CD7D1C}" sibTransId="{A12C8399-9F94-4782-B563-623B49846FA3}"/>
    <dgm:cxn modelId="{6C1E5BE8-CBFF-4205-9C1C-1A9DCB1675B3}" type="presParOf" srcId="{529CEE80-A5EE-454E-BAE6-5CA45AFF4BD9}" destId="{29B26EE2-85BE-42BE-AA29-64512BDB73D5}" srcOrd="0" destOrd="0" presId="urn:microsoft.com/office/officeart/2008/layout/PictureStrips"/>
    <dgm:cxn modelId="{9FE1D536-F09A-4C71-9E07-F4BC5EEF91AC}" type="presParOf" srcId="{29B26EE2-85BE-42BE-AA29-64512BDB73D5}" destId="{4A58EA7D-74EA-4029-858F-C255528B1237}" srcOrd="0" destOrd="0" presId="urn:microsoft.com/office/officeart/2008/layout/PictureStrips"/>
    <dgm:cxn modelId="{CBCE547E-E5DA-48CF-843C-48658EFAE625}" type="presParOf" srcId="{29B26EE2-85BE-42BE-AA29-64512BDB73D5}" destId="{510C32CF-C63D-42BB-8CF1-06C1C03777DF}" srcOrd="1" destOrd="0" presId="urn:microsoft.com/office/officeart/2008/layout/PictureStrips"/>
    <dgm:cxn modelId="{8D1EFD4D-A495-407F-9BE6-05EF91B7B3DB}" type="presParOf" srcId="{529CEE80-A5EE-454E-BAE6-5CA45AFF4BD9}" destId="{A0F7D95A-5B3F-4EA9-9127-B9B5DB60B949}" srcOrd="1" destOrd="0" presId="urn:microsoft.com/office/officeart/2008/layout/PictureStrips"/>
    <dgm:cxn modelId="{982FBD04-8625-4054-B41B-4D678A2CD2BF}" type="presParOf" srcId="{529CEE80-A5EE-454E-BAE6-5CA45AFF4BD9}" destId="{E8052033-6CEC-4D74-B82F-6B6137EBA5FD}" srcOrd="2" destOrd="0" presId="urn:microsoft.com/office/officeart/2008/layout/PictureStrips"/>
    <dgm:cxn modelId="{05299F2A-736D-4783-A832-95C3D4CA254F}" type="presParOf" srcId="{E8052033-6CEC-4D74-B82F-6B6137EBA5FD}" destId="{00CE2E93-7EC7-4158-8D8D-35B36AFC2B99}" srcOrd="0" destOrd="0" presId="urn:microsoft.com/office/officeart/2008/layout/PictureStrips"/>
    <dgm:cxn modelId="{1F2A0AF0-4565-4CEB-A664-E5F1558DBB68}" type="presParOf" srcId="{E8052033-6CEC-4D74-B82F-6B6137EBA5FD}" destId="{61CE7647-3BC4-44A6-8EF9-E86D83DFC676}" srcOrd="1" destOrd="0" presId="urn:microsoft.com/office/officeart/2008/layout/PictureStrips"/>
    <dgm:cxn modelId="{21FDDF43-BFEB-4BED-A120-2B33BB04CFEC}" type="presParOf" srcId="{529CEE80-A5EE-454E-BAE6-5CA45AFF4BD9}" destId="{8487A8FC-A18E-40CD-AB44-64742E6A670D}" srcOrd="3" destOrd="0" presId="urn:microsoft.com/office/officeart/2008/layout/PictureStrips"/>
    <dgm:cxn modelId="{9F2374BB-24CD-48CE-8051-74A27D48A975}" type="presParOf" srcId="{529CEE80-A5EE-454E-BAE6-5CA45AFF4BD9}" destId="{7B66907C-5725-4A75-B7C3-59AB3D2C9190}" srcOrd="4" destOrd="0" presId="urn:microsoft.com/office/officeart/2008/layout/PictureStrips"/>
    <dgm:cxn modelId="{3A89173D-806A-46FA-BA7D-B5DFADA44512}" type="presParOf" srcId="{7B66907C-5725-4A75-B7C3-59AB3D2C9190}" destId="{522CBD48-B8FD-4C4D-A0FE-68BDA4E4D27E}" srcOrd="0" destOrd="0" presId="urn:microsoft.com/office/officeart/2008/layout/PictureStrips"/>
    <dgm:cxn modelId="{CC510145-86CA-4B08-96BA-60979F27E471}" type="presParOf" srcId="{7B66907C-5725-4A75-B7C3-59AB3D2C9190}" destId="{1550E1E0-E245-4DFE-9807-C632079EC5C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213F0-E5AA-4441-8EFE-10773BDB2708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B62E6A2A-8BBD-4E01-A3D1-6BEF5EA0951D}">
      <dgm:prSet phldrT="[Texto]"/>
      <dgm:spPr/>
      <dgm:t>
        <a:bodyPr/>
        <a:lstStyle/>
        <a:p>
          <a:r>
            <a:rPr lang="es-CO" b="1" dirty="0" smtClean="0"/>
            <a:t>Sistema Único de Información de Servicios Públicos – SUI</a:t>
          </a:r>
        </a:p>
        <a:p>
          <a:r>
            <a:rPr lang="es-CO" b="1" dirty="0" smtClean="0"/>
            <a:t>Departamento Nacional de Estadísticas - DANE</a:t>
          </a:r>
          <a:endParaRPr lang="es-CO" b="1" dirty="0"/>
        </a:p>
      </dgm:t>
    </dgm:pt>
    <dgm:pt modelId="{7A8842D0-A7CA-4CE2-9AA5-9B77E2DBBAC0}" type="parTrans" cxnId="{7C426BFC-8F50-4DAF-B149-10A464E73815}">
      <dgm:prSet/>
      <dgm:spPr/>
      <dgm:t>
        <a:bodyPr/>
        <a:lstStyle/>
        <a:p>
          <a:endParaRPr lang="es-CO"/>
        </a:p>
      </dgm:t>
    </dgm:pt>
    <dgm:pt modelId="{814526E8-E6C5-4CE0-B339-4AD8773BF75B}" type="sibTrans" cxnId="{7C426BFC-8F50-4DAF-B149-10A464E73815}">
      <dgm:prSet/>
      <dgm:spPr/>
      <dgm:t>
        <a:bodyPr/>
        <a:lstStyle/>
        <a:p>
          <a:endParaRPr lang="es-CO"/>
        </a:p>
      </dgm:t>
    </dgm:pt>
    <dgm:pt modelId="{6EC8AE69-2D84-49EE-A0C0-20DD82FD70AE}">
      <dgm:prSet phldrT="[Texto]"/>
      <dgm:spPr/>
      <dgm:t>
        <a:bodyPr/>
        <a:lstStyle/>
        <a:p>
          <a:r>
            <a:rPr lang="es-CO" b="1" dirty="0" smtClean="0"/>
            <a:t>Sistema de Información Minero Energético en Colombia – SIMEC</a:t>
          </a:r>
        </a:p>
        <a:p>
          <a:r>
            <a:rPr lang="es-CO" b="1" dirty="0" smtClean="0"/>
            <a:t>Red de información  y comunicación estratégica para el sector agropecuario - AGRONET</a:t>
          </a:r>
          <a:endParaRPr lang="es-CO" b="1" dirty="0"/>
        </a:p>
      </dgm:t>
    </dgm:pt>
    <dgm:pt modelId="{09019C52-6E22-429C-9A2F-BA8B7FB06795}" type="parTrans" cxnId="{48477B97-3A7C-4C33-BD35-2B27CD0AA858}">
      <dgm:prSet/>
      <dgm:spPr/>
      <dgm:t>
        <a:bodyPr/>
        <a:lstStyle/>
        <a:p>
          <a:endParaRPr lang="es-CO"/>
        </a:p>
      </dgm:t>
    </dgm:pt>
    <dgm:pt modelId="{6008297B-0869-425C-9EE2-F601012800F4}" type="sibTrans" cxnId="{48477B97-3A7C-4C33-BD35-2B27CD0AA858}">
      <dgm:prSet/>
      <dgm:spPr/>
      <dgm:t>
        <a:bodyPr/>
        <a:lstStyle/>
        <a:p>
          <a:endParaRPr lang="es-CO"/>
        </a:p>
      </dgm:t>
    </dgm:pt>
    <dgm:pt modelId="{457610FB-B1A5-498A-B201-917DC1AFD651}">
      <dgm:prSet phldrT="[Texto]"/>
      <dgm:spPr/>
      <dgm:t>
        <a:bodyPr/>
        <a:lstStyle/>
        <a:p>
          <a:r>
            <a:rPr lang="es-CO" b="1" dirty="0" smtClean="0"/>
            <a:t>Unidad de Planificación Rural y Agropecuaria - UPRA</a:t>
          </a:r>
          <a:endParaRPr lang="es-CO" b="1" dirty="0"/>
        </a:p>
      </dgm:t>
    </dgm:pt>
    <dgm:pt modelId="{05AC6BF0-059F-4DF5-93CF-85674B486551}" type="parTrans" cxnId="{5A40997A-8C35-4154-866C-58DE2C2E9966}">
      <dgm:prSet/>
      <dgm:spPr/>
      <dgm:t>
        <a:bodyPr/>
        <a:lstStyle/>
        <a:p>
          <a:endParaRPr lang="es-CO"/>
        </a:p>
      </dgm:t>
    </dgm:pt>
    <dgm:pt modelId="{878C3C0C-4C00-45CB-A9E2-22E7F9B86C48}" type="sibTrans" cxnId="{5A40997A-8C35-4154-866C-58DE2C2E9966}">
      <dgm:prSet/>
      <dgm:spPr/>
      <dgm:t>
        <a:bodyPr/>
        <a:lstStyle/>
        <a:p>
          <a:endParaRPr lang="es-CO"/>
        </a:p>
      </dgm:t>
    </dgm:pt>
    <dgm:pt modelId="{870949FD-6638-4D07-BAFD-A1EC810F9B79}" type="pres">
      <dgm:prSet presAssocID="{B61213F0-E5AA-4441-8EFE-10773BDB2708}" presName="compositeShape" presStyleCnt="0">
        <dgm:presLayoutVars>
          <dgm:dir/>
          <dgm:resizeHandles/>
        </dgm:presLayoutVars>
      </dgm:prSet>
      <dgm:spPr/>
    </dgm:pt>
    <dgm:pt modelId="{8CE784D8-3920-42D8-A88C-69F6EE16D064}" type="pres">
      <dgm:prSet presAssocID="{B61213F0-E5AA-4441-8EFE-10773BDB2708}" presName="pyramid" presStyleLbl="node1" presStyleIdx="0" presStyleCnt="1"/>
      <dgm:spPr/>
    </dgm:pt>
    <dgm:pt modelId="{AAD2CEB5-E034-40DD-A050-BA3E47C0E9EC}" type="pres">
      <dgm:prSet presAssocID="{B61213F0-E5AA-4441-8EFE-10773BDB2708}" presName="theList" presStyleCnt="0"/>
      <dgm:spPr/>
    </dgm:pt>
    <dgm:pt modelId="{BDD1C131-DACB-4A7D-A370-415852A5F73D}" type="pres">
      <dgm:prSet presAssocID="{B62E6A2A-8BBD-4E01-A3D1-6BEF5EA0951D}" presName="aNode" presStyleLbl="fgAcc1" presStyleIdx="0" presStyleCnt="3" custScaleX="1929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EABEE4-EF6E-41A0-9DD6-5A818FAAABCF}" type="pres">
      <dgm:prSet presAssocID="{B62E6A2A-8BBD-4E01-A3D1-6BEF5EA0951D}" presName="aSpace" presStyleCnt="0"/>
      <dgm:spPr/>
    </dgm:pt>
    <dgm:pt modelId="{4ECB7051-DB1D-4A4C-8937-4FE448CB2EDD}" type="pres">
      <dgm:prSet presAssocID="{6EC8AE69-2D84-49EE-A0C0-20DD82FD70AE}" presName="aNode" presStyleLbl="fgAcc1" presStyleIdx="1" presStyleCnt="3" custScaleX="1999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BF48F4-762C-40E2-901F-69E50B6F5F3B}" type="pres">
      <dgm:prSet presAssocID="{6EC8AE69-2D84-49EE-A0C0-20DD82FD70AE}" presName="aSpace" presStyleCnt="0"/>
      <dgm:spPr/>
    </dgm:pt>
    <dgm:pt modelId="{1EC0619E-50EE-44D2-B3C7-3FF545B5A581}" type="pres">
      <dgm:prSet presAssocID="{457610FB-B1A5-498A-B201-917DC1AFD651}" presName="aNode" presStyleLbl="fgAcc1" presStyleIdx="2" presStyleCnt="3" custScaleX="193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12810B-0692-4D90-A42B-32C6AED8B8E6}" type="pres">
      <dgm:prSet presAssocID="{457610FB-B1A5-498A-B201-917DC1AFD651}" presName="aSpace" presStyleCnt="0"/>
      <dgm:spPr/>
    </dgm:pt>
  </dgm:ptLst>
  <dgm:cxnLst>
    <dgm:cxn modelId="{5A40997A-8C35-4154-866C-58DE2C2E9966}" srcId="{B61213F0-E5AA-4441-8EFE-10773BDB2708}" destId="{457610FB-B1A5-498A-B201-917DC1AFD651}" srcOrd="2" destOrd="0" parTransId="{05AC6BF0-059F-4DF5-93CF-85674B486551}" sibTransId="{878C3C0C-4C00-45CB-A9E2-22E7F9B86C48}"/>
    <dgm:cxn modelId="{FB12B842-89EC-4A40-B8C0-ABBC0D53CF60}" type="presOf" srcId="{6EC8AE69-2D84-49EE-A0C0-20DD82FD70AE}" destId="{4ECB7051-DB1D-4A4C-8937-4FE448CB2EDD}" srcOrd="0" destOrd="0" presId="urn:microsoft.com/office/officeart/2005/8/layout/pyramid2"/>
    <dgm:cxn modelId="{E0EDF531-CFAA-451B-9EA2-007B3B906C71}" type="presOf" srcId="{B62E6A2A-8BBD-4E01-A3D1-6BEF5EA0951D}" destId="{BDD1C131-DACB-4A7D-A370-415852A5F73D}" srcOrd="0" destOrd="0" presId="urn:microsoft.com/office/officeart/2005/8/layout/pyramid2"/>
    <dgm:cxn modelId="{DADBFED0-AE9A-4955-9CE5-D71BD88E7BD4}" type="presOf" srcId="{457610FB-B1A5-498A-B201-917DC1AFD651}" destId="{1EC0619E-50EE-44D2-B3C7-3FF545B5A581}" srcOrd="0" destOrd="0" presId="urn:microsoft.com/office/officeart/2005/8/layout/pyramid2"/>
    <dgm:cxn modelId="{7C426BFC-8F50-4DAF-B149-10A464E73815}" srcId="{B61213F0-E5AA-4441-8EFE-10773BDB2708}" destId="{B62E6A2A-8BBD-4E01-A3D1-6BEF5EA0951D}" srcOrd="0" destOrd="0" parTransId="{7A8842D0-A7CA-4CE2-9AA5-9B77E2DBBAC0}" sibTransId="{814526E8-E6C5-4CE0-B339-4AD8773BF75B}"/>
    <dgm:cxn modelId="{C5377E42-44E3-4C65-993A-1B0DB3C6EC20}" type="presOf" srcId="{B61213F0-E5AA-4441-8EFE-10773BDB2708}" destId="{870949FD-6638-4D07-BAFD-A1EC810F9B79}" srcOrd="0" destOrd="0" presId="urn:microsoft.com/office/officeart/2005/8/layout/pyramid2"/>
    <dgm:cxn modelId="{48477B97-3A7C-4C33-BD35-2B27CD0AA858}" srcId="{B61213F0-E5AA-4441-8EFE-10773BDB2708}" destId="{6EC8AE69-2D84-49EE-A0C0-20DD82FD70AE}" srcOrd="1" destOrd="0" parTransId="{09019C52-6E22-429C-9A2F-BA8B7FB06795}" sibTransId="{6008297B-0869-425C-9EE2-F601012800F4}"/>
    <dgm:cxn modelId="{F964D602-9BEB-4BEA-AF71-F0FD77948268}" type="presParOf" srcId="{870949FD-6638-4D07-BAFD-A1EC810F9B79}" destId="{8CE784D8-3920-42D8-A88C-69F6EE16D064}" srcOrd="0" destOrd="0" presId="urn:microsoft.com/office/officeart/2005/8/layout/pyramid2"/>
    <dgm:cxn modelId="{347EB548-FAB7-4710-BF80-3DFCF48DDE11}" type="presParOf" srcId="{870949FD-6638-4D07-BAFD-A1EC810F9B79}" destId="{AAD2CEB5-E034-40DD-A050-BA3E47C0E9EC}" srcOrd="1" destOrd="0" presId="urn:microsoft.com/office/officeart/2005/8/layout/pyramid2"/>
    <dgm:cxn modelId="{41F7C7E2-FB4D-4E48-98CC-708C7F7CF156}" type="presParOf" srcId="{AAD2CEB5-E034-40DD-A050-BA3E47C0E9EC}" destId="{BDD1C131-DACB-4A7D-A370-415852A5F73D}" srcOrd="0" destOrd="0" presId="urn:microsoft.com/office/officeart/2005/8/layout/pyramid2"/>
    <dgm:cxn modelId="{682E1384-CE40-4AE7-A6A2-EBD855054FBD}" type="presParOf" srcId="{AAD2CEB5-E034-40DD-A050-BA3E47C0E9EC}" destId="{CDEABEE4-EF6E-41A0-9DD6-5A818FAAABCF}" srcOrd="1" destOrd="0" presId="urn:microsoft.com/office/officeart/2005/8/layout/pyramid2"/>
    <dgm:cxn modelId="{5DC2ACC5-2CD0-495B-88B6-F09446A32E0E}" type="presParOf" srcId="{AAD2CEB5-E034-40DD-A050-BA3E47C0E9EC}" destId="{4ECB7051-DB1D-4A4C-8937-4FE448CB2EDD}" srcOrd="2" destOrd="0" presId="urn:microsoft.com/office/officeart/2005/8/layout/pyramid2"/>
    <dgm:cxn modelId="{87DE0B53-89C4-492F-81B4-4317DE117613}" type="presParOf" srcId="{AAD2CEB5-E034-40DD-A050-BA3E47C0E9EC}" destId="{B9BF48F4-762C-40E2-901F-69E50B6F5F3B}" srcOrd="3" destOrd="0" presId="urn:microsoft.com/office/officeart/2005/8/layout/pyramid2"/>
    <dgm:cxn modelId="{33804E23-3960-48A3-8CE3-D7465C3B8855}" type="presParOf" srcId="{AAD2CEB5-E034-40DD-A050-BA3E47C0E9EC}" destId="{1EC0619E-50EE-44D2-B3C7-3FF545B5A581}" srcOrd="4" destOrd="0" presId="urn:microsoft.com/office/officeart/2005/8/layout/pyramid2"/>
    <dgm:cxn modelId="{18B8FE64-1FC3-4EE2-87DD-34F6FA66875A}" type="presParOf" srcId="{AAD2CEB5-E034-40DD-A050-BA3E47C0E9EC}" destId="{BF12810B-0692-4D90-A42B-32C6AED8B8E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00C37-63D8-4EFA-BF26-5344A4F05926}" type="datetimeFigureOut">
              <a:rPr lang="es-CO" smtClean="0"/>
              <a:pPr/>
              <a:t>21/04/2017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2B772-77DB-47C0-BB6F-1AA13B6BF1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791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7BF6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3B710-5E54-4247-8B08-B7AE9E4E78FC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58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F3731-DA5B-4313-B835-16444CE615B6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7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672CC-5FC6-469D-BAFF-4FF6BC3DEEF8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6C4FB-E754-4ABA-83F0-FFA261532A40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9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7BF6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9B27-A52A-4B31-8B71-0073C588EAA9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46190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EA0E-5D56-4930-8F25-4342E57AA2E7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81DFE-4C45-4A0D-97CE-417671658F2E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04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BDD90-F241-4EA3-BC1E-DE7FCD2A7879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95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B6CC1-412C-4E1E-8256-F3BB579F4D44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3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C8AB6-6FE4-4382-874F-BE3D8346B14D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365B-D6EA-4798-995B-19995756B8C3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4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4B2C9-888E-470C-AC03-0B09D5770663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9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2E39B27-A52A-4B31-8B71-0073C588EAA9}" type="datetime1">
              <a:rPr lang="es-CO" smtClean="0"/>
              <a:pPr/>
              <a:t>21/04/2017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164702E-1E1C-45F6-9FD7-FB9FF3754F4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7BF6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0960" cy="3384376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INCORPORACION DE CAMBIO CLIMATICO EN EL ORDENAMIENTO DEL TERRITORIO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5445224"/>
            <a:ext cx="6048672" cy="864096"/>
          </a:xfrm>
        </p:spPr>
        <p:txBody>
          <a:bodyPr/>
          <a:lstStyle/>
          <a:p>
            <a:r>
              <a:rPr lang="es-CO" sz="1900" b="1" dirty="0" smtClean="0">
                <a:solidFill>
                  <a:schemeClr val="bg1"/>
                </a:solidFill>
              </a:rPr>
              <a:t>CORPORACION AUTONOMA REGIONAL DE LA GUAJIRA</a:t>
            </a:r>
          </a:p>
          <a:p>
            <a:r>
              <a:rPr lang="es-CO" sz="1900" b="1" dirty="0" smtClean="0">
                <a:solidFill>
                  <a:schemeClr val="bg1"/>
                </a:solidFill>
              </a:rPr>
              <a:t>MARZO DE 2017</a:t>
            </a:r>
          </a:p>
          <a:p>
            <a:r>
              <a:rPr lang="es-CO" sz="1900" b="1" dirty="0" smtClean="0">
                <a:solidFill>
                  <a:schemeClr val="bg1"/>
                </a:solidFill>
              </a:rPr>
              <a:t>RIOHACHA – LA GUAJIRA</a:t>
            </a:r>
            <a:endParaRPr lang="es-CO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55976" y="332656"/>
            <a:ext cx="5122912" cy="1012974"/>
          </a:xfrm>
        </p:spPr>
        <p:txBody>
          <a:bodyPr/>
          <a:lstStyle/>
          <a:p>
            <a:r>
              <a:rPr lang="es-CO" sz="3500" b="1" dirty="0" smtClean="0"/>
              <a:t>Cambio climático en la fase de diagnóstico</a:t>
            </a:r>
            <a:endParaRPr lang="es-CO" sz="35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32355599"/>
              </p:ext>
            </p:extLst>
          </p:nvPr>
        </p:nvGraphicFramePr>
        <p:xfrm>
          <a:off x="179512" y="119675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3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2" name="AutoShape 2" descr="Resultado de imagen para escenarios de cambio climatico id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escenarios de cambio climatico ide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67544" y="1340768"/>
            <a:ext cx="31683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/>
                </a:solidFill>
              </a:rPr>
              <a:t>Escenarios de cambio climático a 2040 – 2070 – </a:t>
            </a:r>
            <a:r>
              <a:rPr lang="es-CO" b="1" dirty="0" smtClean="0">
                <a:solidFill>
                  <a:schemeClr val="tx1"/>
                </a:solidFill>
              </a:rPr>
              <a:t>2100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779912" y="155679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3851920" y="3429000"/>
            <a:ext cx="31683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Herramienta para la acción climática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2" name="11 Flecha izquierda"/>
          <p:cNvSpPr/>
          <p:nvPr/>
        </p:nvSpPr>
        <p:spPr>
          <a:xfrm>
            <a:off x="3059832" y="3717032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2483768" y="0"/>
            <a:ext cx="69235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sz="3300" b="1" dirty="0" smtClean="0">
                <a:solidFill>
                  <a:srgbClr val="0CB845"/>
                </a:solidFill>
              </a:rPr>
              <a:t>Información sobre cambio climático para el diagnóstico</a:t>
            </a:r>
            <a:endParaRPr lang="es-CO" sz="3300" b="1" dirty="0">
              <a:solidFill>
                <a:srgbClr val="0CB845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78808" y="407707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Perfil territorial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00192" y="4869160"/>
            <a:ext cx="23042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Portafolio medidas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03848" y="4581128"/>
            <a:ext cx="23042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Soporte documental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51520" y="4797152"/>
            <a:ext cx="230425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Sistema Nacional de Indicadores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3432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8859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3635896" y="22768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4572000" y="1988840"/>
            <a:ext cx="31683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tx1"/>
                </a:solidFill>
              </a:rPr>
              <a:t>Escenarios de riesgos por ascenso del nivel del mar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2771800" y="386104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3851920" y="4077072"/>
            <a:ext cx="316835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tx1"/>
                </a:solidFill>
              </a:rPr>
              <a:t>Comunicaciones nacionales  de cambio climático presentadas por la CMNUCC desde 2001.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2483768" y="0"/>
            <a:ext cx="69235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sz="3300" b="1" dirty="0" smtClean="0">
                <a:solidFill>
                  <a:srgbClr val="0CB845"/>
                </a:solidFill>
              </a:rPr>
              <a:t>Información sobre cambio climático para el diagnóstico</a:t>
            </a:r>
            <a:endParaRPr lang="es-CO" sz="3300" b="1" dirty="0">
              <a:solidFill>
                <a:srgbClr val="0CB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81422200"/>
              </p:ext>
            </p:extLst>
          </p:nvPr>
        </p:nvGraphicFramePr>
        <p:xfrm>
          <a:off x="395536" y="139700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2483768" y="0"/>
            <a:ext cx="69235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sz="3300" b="1" dirty="0" smtClean="0">
                <a:solidFill>
                  <a:srgbClr val="0CB845"/>
                </a:solidFill>
              </a:rPr>
              <a:t>Información sobre cambio climático para el diagnóstico</a:t>
            </a:r>
            <a:endParaRPr lang="es-CO" sz="3300" b="1" dirty="0">
              <a:solidFill>
                <a:srgbClr val="0CB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8986" y="-23131"/>
            <a:ext cx="7067550" cy="715827"/>
          </a:xfrm>
        </p:spPr>
        <p:txBody>
          <a:bodyPr/>
          <a:lstStyle/>
          <a:p>
            <a:r>
              <a:rPr lang="es-CO" sz="3500" b="1" dirty="0" smtClean="0"/>
              <a:t>Cambio climático en la Formulación</a:t>
            </a:r>
            <a:endParaRPr lang="es-CO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038600" cy="1800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CO" sz="2200" dirty="0" smtClean="0"/>
              <a:t>En esta fase los municipios se incentivan a proponer acciones frente al ordenamiento con el fin de alcanzar la imagen y visión deseada del territorio.</a:t>
            </a:r>
          </a:p>
          <a:p>
            <a:pPr marL="0" indent="0" algn="just">
              <a:buNone/>
            </a:pPr>
            <a:endParaRPr lang="es-CO" sz="22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788024" y="980728"/>
            <a:ext cx="4254624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es-CO" sz="2200" dirty="0"/>
              <a:t>La formulación del instrumento comprende a su vez tres componentes</a:t>
            </a:r>
          </a:p>
          <a:p>
            <a:pPr algn="just">
              <a:buBlip>
                <a:blip r:embed="rId2"/>
              </a:buBlip>
            </a:pPr>
            <a:r>
              <a:rPr lang="es-CO" sz="2200" dirty="0"/>
              <a:t>General</a:t>
            </a:r>
          </a:p>
          <a:p>
            <a:pPr algn="just">
              <a:buBlip>
                <a:blip r:embed="rId2"/>
              </a:buBlip>
            </a:pPr>
            <a:r>
              <a:rPr lang="es-CO" sz="2200" dirty="0"/>
              <a:t>Urbano </a:t>
            </a:r>
          </a:p>
          <a:p>
            <a:pPr algn="just">
              <a:buBlip>
                <a:blip r:embed="rId2"/>
              </a:buBlip>
            </a:pPr>
            <a:r>
              <a:rPr lang="es-CO" sz="2200" dirty="0" smtClean="0"/>
              <a:t>Rural</a:t>
            </a:r>
          </a:p>
          <a:p>
            <a:pPr marL="0" indent="0" algn="just">
              <a:buNone/>
            </a:pPr>
            <a:r>
              <a:rPr lang="es-CO" sz="2200" dirty="0" smtClean="0"/>
              <a:t>Los cuales deben ir acompañados de información técnica y geográfica necesaria para apoyar las decisiones sobre el territorio.</a:t>
            </a:r>
            <a:endParaRPr lang="es-CO" sz="2200" dirty="0"/>
          </a:p>
          <a:p>
            <a:pPr marL="0" indent="0" algn="just">
              <a:buNone/>
            </a:pPr>
            <a:endParaRPr lang="es-CO" sz="2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2200" dirty="0" smtClean="0"/>
              <a:t>La gestión de cambio climático implica una serie de oportunidades que vienen de la definición de las determinantes ambientales y orientaciones en el componente urbano y rural desde la mitigación de GEI y la adaptación al cambio climático.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1265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71876" y="188640"/>
            <a:ext cx="5580112" cy="1143000"/>
          </a:xfrm>
        </p:spPr>
        <p:txBody>
          <a:bodyPr/>
          <a:lstStyle/>
          <a:p>
            <a:r>
              <a:rPr lang="es-CO" sz="4000" b="1" dirty="0" smtClean="0"/>
              <a:t>Cambio climático en </a:t>
            </a:r>
            <a:r>
              <a:rPr lang="es-CO" sz="4000" b="1" dirty="0"/>
              <a:t>C</a:t>
            </a:r>
            <a:r>
              <a:rPr lang="es-CO" sz="4000" b="1" dirty="0" smtClean="0"/>
              <a:t>omponente General</a:t>
            </a:r>
            <a:endParaRPr lang="es-CO" sz="40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es-CO" sz="2600" dirty="0" smtClean="0"/>
              <a:t>El componente general comprende tres dimensiones.</a:t>
            </a:r>
          </a:p>
          <a:p>
            <a:pPr algn="just">
              <a:buBlip>
                <a:blip r:embed="rId2"/>
              </a:buBlip>
            </a:pPr>
            <a:r>
              <a:rPr lang="es-CO" sz="2600" dirty="0" smtClean="0"/>
              <a:t>El contenido estratégico</a:t>
            </a:r>
          </a:p>
          <a:p>
            <a:pPr algn="just">
              <a:buBlip>
                <a:blip r:embed="rId2"/>
              </a:buBlip>
            </a:pPr>
            <a:r>
              <a:rPr lang="es-CO" sz="2600" dirty="0" smtClean="0"/>
              <a:t>El contenido estructural</a:t>
            </a:r>
          </a:p>
          <a:p>
            <a:pPr algn="just">
              <a:buBlip>
                <a:blip r:embed="rId2"/>
              </a:buBlip>
            </a:pPr>
            <a:r>
              <a:rPr lang="es-CO" sz="2600" dirty="0" smtClean="0"/>
              <a:t>El establecimiento del modelo de ocupación</a:t>
            </a:r>
          </a:p>
          <a:p>
            <a:pPr marL="0" indent="0" algn="just">
              <a:buNone/>
            </a:pPr>
            <a:r>
              <a:rPr lang="es-CO" sz="2600" dirty="0" smtClean="0"/>
              <a:t>En ellas se definen:</a:t>
            </a:r>
          </a:p>
          <a:p>
            <a:pPr marL="0" indent="0" algn="just">
              <a:buNone/>
            </a:pPr>
            <a:r>
              <a:rPr lang="es-CO" sz="2600" dirty="0" smtClean="0"/>
              <a:t>Objetivos</a:t>
            </a:r>
            <a:endParaRPr lang="es-CO" sz="2600" dirty="0"/>
          </a:p>
          <a:p>
            <a:pPr marL="0" indent="0" algn="just">
              <a:buNone/>
            </a:pPr>
            <a:r>
              <a:rPr lang="es-CO" sz="2600" dirty="0" smtClean="0"/>
              <a:t>Políticas </a:t>
            </a:r>
            <a:endParaRPr lang="es-CO" sz="2600" dirty="0"/>
          </a:p>
          <a:p>
            <a:pPr marL="0" indent="0" algn="just">
              <a:buNone/>
            </a:pPr>
            <a:r>
              <a:rPr lang="es-CO" sz="2600" dirty="0" smtClean="0"/>
              <a:t>Estrategias de largo plazo.</a:t>
            </a:r>
            <a:endParaRPr lang="es-CO" sz="2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1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C</a:t>
            </a:r>
            <a:r>
              <a:rPr lang="es-CO" dirty="0" smtClean="0"/>
              <a:t>aracterización del municipio teniendo en cuenta:</a:t>
            </a:r>
          </a:p>
          <a:p>
            <a:pPr algn="just">
              <a:buBlip>
                <a:blip r:embed="rId2"/>
              </a:buBlip>
            </a:pPr>
            <a:r>
              <a:rPr lang="es-CO" dirty="0" smtClean="0"/>
              <a:t>Escenarios</a:t>
            </a:r>
            <a:endParaRPr lang="es-CO" dirty="0"/>
          </a:p>
          <a:p>
            <a:pPr algn="just">
              <a:buBlip>
                <a:blip r:embed="rId2"/>
              </a:buBlip>
            </a:pPr>
            <a:r>
              <a:rPr lang="es-CO" dirty="0" smtClean="0"/>
              <a:t>Registros históricos de eventos</a:t>
            </a:r>
          </a:p>
          <a:p>
            <a:pPr marL="0" indent="0" algn="just">
              <a:buNone/>
            </a:pPr>
            <a:r>
              <a:rPr lang="es-CO" sz="3000" i="1" dirty="0" smtClean="0"/>
              <a:t>Nota: </a:t>
            </a:r>
            <a:r>
              <a:rPr lang="es-CO" sz="3000" i="1" dirty="0"/>
              <a:t>S</a:t>
            </a:r>
            <a:r>
              <a:rPr lang="es-CO" sz="3000" i="1" dirty="0" smtClean="0"/>
              <a:t>i el municipio no cuenta con mayor información, el documento « </a:t>
            </a:r>
            <a:r>
              <a:rPr lang="es-CO" sz="3000" b="1" i="1" dirty="0" smtClean="0"/>
              <a:t>Herramienta para la acción climática</a:t>
            </a:r>
            <a:r>
              <a:rPr lang="es-CO" sz="3000" i="1" dirty="0" smtClean="0"/>
              <a:t>» le proveerá los insumos para el documento.</a:t>
            </a:r>
            <a:endParaRPr lang="es-CO" sz="3000" i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032448" y="260648"/>
            <a:ext cx="5508104" cy="1143000"/>
          </a:xfrm>
        </p:spPr>
        <p:txBody>
          <a:bodyPr/>
          <a:lstStyle/>
          <a:p>
            <a:r>
              <a:rPr lang="es-CO" sz="4000" b="1" dirty="0" smtClean="0"/>
              <a:t>Cambio climático en </a:t>
            </a:r>
            <a:r>
              <a:rPr lang="es-CO" sz="4000" b="1" dirty="0"/>
              <a:t>C</a:t>
            </a:r>
            <a:r>
              <a:rPr lang="es-CO" sz="4000" b="1" dirty="0" smtClean="0"/>
              <a:t>omponente General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4636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32448" y="260648"/>
            <a:ext cx="5508104" cy="1143000"/>
          </a:xfrm>
        </p:spPr>
        <p:txBody>
          <a:bodyPr/>
          <a:lstStyle/>
          <a:p>
            <a:r>
              <a:rPr lang="es-CO" sz="4000" b="1" dirty="0" smtClean="0"/>
              <a:t>Cambio climático en </a:t>
            </a:r>
            <a:r>
              <a:rPr lang="es-CO" sz="4000" b="1" dirty="0"/>
              <a:t>C</a:t>
            </a:r>
            <a:r>
              <a:rPr lang="es-CO" sz="4000" b="1" dirty="0" smtClean="0"/>
              <a:t>omponente Urbano</a:t>
            </a:r>
            <a:endParaRPr lang="es-CO" sz="4000" b="1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9647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CO" sz="1800" b="1" dirty="0"/>
              <a:t>Definición de infraestructura y  localización vial:  </a:t>
            </a:r>
            <a:r>
              <a:rPr lang="es-CO" sz="1800" dirty="0"/>
              <a:t>Proyectar áreas que permitan el uso de transporte eficiente  y generar modelos que reduzcan las distancias entre viajes y promover medios no motorizados.</a:t>
            </a:r>
          </a:p>
          <a:p>
            <a:pPr algn="just"/>
            <a:endParaRPr lang="es-CO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0" y="5893296"/>
            <a:ext cx="3960440" cy="9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Definición de áreas expuesta a amenazas y riesgos: </a:t>
            </a:r>
            <a:r>
              <a:rPr lang="es-CO" sz="1800" dirty="0" smtClean="0"/>
              <a:t> Contribuye a fortalecer los procesos de adaptación.</a:t>
            </a:r>
            <a:endParaRPr lang="es-CO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475656" y="2852936"/>
            <a:ext cx="7560840" cy="9647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Construcción vial en áreas de expansión urbana: </a:t>
            </a:r>
            <a:r>
              <a:rPr lang="es-CO" sz="1800" dirty="0" smtClean="0"/>
              <a:t> Comunicación vial entre zona urbana y rural que permita el uso de transporte publico, cubrimiento de servicios publico con sistema de energía eficientes. ( uso de luces </a:t>
            </a:r>
            <a:r>
              <a:rPr lang="es-CO" sz="1800" dirty="0" err="1" smtClean="0"/>
              <a:t>led</a:t>
            </a:r>
            <a:r>
              <a:rPr lang="es-CO" sz="1800" dirty="0" smtClean="0"/>
              <a:t>).</a:t>
            </a:r>
            <a:endParaRPr lang="es-CO" sz="18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51520" y="4005064"/>
            <a:ext cx="4104456" cy="1180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Definición de espacios libres y zonas verdes publica:  </a:t>
            </a:r>
            <a:r>
              <a:rPr lang="es-CO" sz="1800" dirty="0" smtClean="0"/>
              <a:t>Sumidero de carbono, medida de adaptación frente a estrés térmico y aumentos de temperatura.</a:t>
            </a:r>
          </a:p>
          <a:p>
            <a:pPr algn="just"/>
            <a:endParaRPr lang="es-CO" sz="18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364088" y="4005064"/>
            <a:ext cx="3312368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Adecuada delimitación de zonas de conservación y protección de RN:</a:t>
            </a:r>
            <a:r>
              <a:rPr lang="es-CO" sz="1800" dirty="0"/>
              <a:t> </a:t>
            </a:r>
            <a:r>
              <a:rPr lang="es-CO" sz="1800" dirty="0" smtClean="0"/>
              <a:t>Sumideros de CO2, y fomento de servicios ecosistemicos.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6680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32448" y="260648"/>
            <a:ext cx="5508104" cy="1143000"/>
          </a:xfrm>
        </p:spPr>
        <p:txBody>
          <a:bodyPr/>
          <a:lstStyle/>
          <a:p>
            <a:r>
              <a:rPr lang="es-CO" sz="4000" b="1" dirty="0" smtClean="0"/>
              <a:t>Cambio climático en </a:t>
            </a:r>
            <a:r>
              <a:rPr lang="es-CO" sz="4000" b="1" dirty="0"/>
              <a:t>C</a:t>
            </a:r>
            <a:r>
              <a:rPr lang="es-CO" sz="4000" b="1" dirty="0" smtClean="0"/>
              <a:t>omponente Rural</a:t>
            </a:r>
            <a:endParaRPr lang="es-CO" sz="4000" b="1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CO" sz="1800" b="1" dirty="0" smtClean="0"/>
              <a:t>La vocación del suelo (agrícola, ganadero, forestal, agroforestal, pesquero, conservación y protección, entre otros): </a:t>
            </a:r>
            <a:r>
              <a:rPr lang="es-CO" sz="1800" dirty="0" smtClean="0"/>
              <a:t> Incorporando los escenarios de cambio climático se puede regular los usos de suelo y disminuir las perdidas  en el desarrollo productivo, así como captura de carbono, regulación del recurso hídrico, mantener la seguridad alimentaria.</a:t>
            </a:r>
            <a:endParaRPr lang="es-CO" sz="1800" dirty="0"/>
          </a:p>
          <a:p>
            <a:pPr algn="just"/>
            <a:endParaRPr lang="es-CO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0" y="5893296"/>
            <a:ext cx="3960440" cy="9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Definición de áreas expuesta a amenazas y riesgos: </a:t>
            </a:r>
            <a:r>
              <a:rPr lang="es-CO" sz="1800" dirty="0" smtClean="0"/>
              <a:t> Contribuye a fortalecer los procesos de adaptación.</a:t>
            </a:r>
            <a:endParaRPr lang="es-CO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475656" y="2852936"/>
            <a:ext cx="7560840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800" b="1" dirty="0" smtClean="0"/>
              <a:t>Definición de áreas para la conservación y protección del entorno rural: </a:t>
            </a:r>
            <a:r>
              <a:rPr lang="es-CO" sz="1800" dirty="0" smtClean="0"/>
              <a:t> Ayuda a la prestación de servicios ecosistemicos, garantizar el flujo de recurso hídrico y con la información de cambio climático se puede enfocar en la conservación de áreas que pueden verse afectadas o impactadas por la variabilidad del clima.</a:t>
            </a:r>
            <a:endParaRPr lang="es-CO" sz="18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850329" y="5417840"/>
            <a:ext cx="3312368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Áreas definidas con vocación productiva: </a:t>
            </a:r>
            <a:r>
              <a:rPr lang="es-CO" sz="1800" dirty="0" smtClean="0"/>
              <a:t> Se debe tener en cuenta acciones de mitigación de GEI, </a:t>
            </a:r>
            <a:endParaRPr lang="es-CO" sz="1800" dirty="0"/>
          </a:p>
        </p:txBody>
      </p:sp>
      <p:sp>
        <p:nvSpPr>
          <p:cNvPr id="2" name="1 Explosión 2"/>
          <p:cNvSpPr/>
          <p:nvPr/>
        </p:nvSpPr>
        <p:spPr>
          <a:xfrm rot="20462027">
            <a:off x="3322755" y="4084492"/>
            <a:ext cx="3636132" cy="222531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Principal fuente de emisiones GEI es el cambio de uso de suelos.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32448" y="260648"/>
            <a:ext cx="5508104" cy="1143000"/>
          </a:xfrm>
        </p:spPr>
        <p:txBody>
          <a:bodyPr/>
          <a:lstStyle/>
          <a:p>
            <a:r>
              <a:rPr lang="es-CO" sz="4000" b="1" dirty="0" smtClean="0"/>
              <a:t>Cambio climático en </a:t>
            </a:r>
            <a:r>
              <a:rPr lang="es-CO" sz="4000" b="1" dirty="0"/>
              <a:t>C</a:t>
            </a:r>
            <a:r>
              <a:rPr lang="es-CO" sz="4000" b="1" dirty="0" smtClean="0"/>
              <a:t>omponente Rural</a:t>
            </a:r>
            <a:endParaRPr lang="es-CO" sz="4000" b="1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5616624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CO" sz="1800" b="1" dirty="0" smtClean="0"/>
              <a:t>Considerar la ubicación de distritos de riego y otra infraestructura: </a:t>
            </a:r>
            <a:r>
              <a:rPr lang="es-CO" sz="1800" dirty="0" smtClean="0"/>
              <a:t>Que permita asegurar la permanencia de recurso hídrico aun en periodos de sequia, sin poner en riesgo la producción agropecuaria y otros servicios.</a:t>
            </a:r>
          </a:p>
          <a:p>
            <a:pPr algn="just"/>
            <a:endParaRPr lang="es-CO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475656" y="2852936"/>
            <a:ext cx="7560840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800" b="1" dirty="0" smtClean="0"/>
              <a:t>Definición de áreas para la conservación y protección del entorno rural: </a:t>
            </a:r>
            <a:r>
              <a:rPr lang="es-CO" sz="1800" dirty="0" smtClean="0"/>
              <a:t> Ayuda a la prestación de servicios ecosistemicos, garantizar el flujo de recurso hídrico y con la información de cambio climático se puede enfocar en la conservación de áreas que pueden verse afectadas o impactadas por la variabilidad del clima.</a:t>
            </a:r>
            <a:endParaRPr lang="es-CO" sz="18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51520" y="5013176"/>
            <a:ext cx="360040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Identificación de otros sectores con incidencia en el entorno rural: </a:t>
            </a:r>
            <a:r>
              <a:rPr lang="es-CO" sz="1800" dirty="0" smtClean="0"/>
              <a:t>Definir medidas de mitigación y adaptación al cambio climático.</a:t>
            </a:r>
            <a:endParaRPr lang="es-CO" sz="18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5513755" y="5013176"/>
            <a:ext cx="36004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800" b="1" dirty="0" smtClean="0"/>
              <a:t>Priorización, ubicación y proyección de centros poblados rurales: </a:t>
            </a:r>
            <a:r>
              <a:rPr lang="es-CO" sz="1800" dirty="0" smtClean="0"/>
              <a:t>Permite priorizar acciones mitigación y adaptación en el largo plazo.</a:t>
            </a:r>
          </a:p>
          <a:p>
            <a:pPr algn="just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6483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25130" y="188640"/>
            <a:ext cx="5699398" cy="940966"/>
          </a:xfrm>
        </p:spPr>
        <p:txBody>
          <a:bodyPr/>
          <a:lstStyle/>
          <a:p>
            <a:r>
              <a:rPr lang="es-CO" b="1" dirty="0" smtClean="0"/>
              <a:t>ASPECTOS GENERALES</a:t>
            </a:r>
            <a:endParaRPr lang="es-CO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5" y="1268760"/>
            <a:ext cx="75533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Título"/>
          <p:cNvSpPr txBox="1">
            <a:spLocks/>
          </p:cNvSpPr>
          <p:nvPr/>
        </p:nvSpPr>
        <p:spPr bwMode="auto">
          <a:xfrm>
            <a:off x="3923928" y="-27384"/>
            <a:ext cx="5508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sz="4000" b="1" dirty="0" smtClean="0"/>
              <a:t>Cambio climático en Componente Ejecución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8651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2160910"/>
          </a:xfrm>
        </p:spPr>
        <p:txBody>
          <a:bodyPr/>
          <a:lstStyle/>
          <a:p>
            <a:pPr marL="0" indent="0" algn="ctr">
              <a:buNone/>
            </a:pPr>
            <a:r>
              <a:rPr lang="es-CO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</a:t>
            </a:r>
            <a:endParaRPr lang="es-CO" sz="7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6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88832" cy="1080120"/>
          </a:xfrm>
        </p:spPr>
        <p:txBody>
          <a:bodyPr/>
          <a:lstStyle/>
          <a:p>
            <a:r>
              <a:rPr lang="es-CO" dirty="0" smtClean="0"/>
              <a:t>Escenario de cambio climático</a:t>
            </a:r>
            <a:br>
              <a:rPr lang="es-CO" dirty="0" smtClean="0"/>
            </a:br>
            <a:r>
              <a:rPr lang="es-CO" dirty="0" smtClean="0"/>
              <a:t>Periodo 2011 - 2040</a:t>
            </a:r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graphicFrame>
        <p:nvGraphicFramePr>
          <p:cNvPr id="5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08926"/>
              </p:ext>
            </p:extLst>
          </p:nvPr>
        </p:nvGraphicFramePr>
        <p:xfrm>
          <a:off x="899592" y="2996952"/>
          <a:ext cx="7488832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846"/>
                <a:gridCol w="2520993"/>
                <a:gridCol w="2520993"/>
              </a:tblGrid>
              <a:tr h="153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3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Región Caribe</a:t>
                      </a:r>
                      <a:endParaRPr lang="es-CO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Aumento en 0,94°C</a:t>
                      </a:r>
                      <a:endParaRPr lang="es-CO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Reducción en 14</a:t>
                      </a:r>
                      <a:r>
                        <a:rPr lang="es-CO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0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Atlántico +1,06°C / Cesar 1,08°C / </a:t>
                      </a:r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Guajira +0,95°C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 Andrés y Providencia -30,2% / </a:t>
                      </a:r>
                      <a:r>
                        <a:rPr lang="es-CO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Bolivar</a:t>
                      </a:r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-15,1% / Cesar -15,3% 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3059832" y="2348880"/>
            <a:ext cx="5328592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sz="3500" b="1" dirty="0" smtClean="0">
                <a:solidFill>
                  <a:srgbClr val="FF0000"/>
                </a:solidFill>
              </a:rPr>
              <a:t>Temperatura</a:t>
            </a:r>
            <a:r>
              <a:rPr lang="es-CO" sz="3500" b="1" dirty="0" smtClean="0"/>
              <a:t>     </a:t>
            </a:r>
            <a:r>
              <a:rPr lang="es-CO" sz="3200" b="1" dirty="0" smtClean="0">
                <a:solidFill>
                  <a:schemeClr val="tx2"/>
                </a:solidFill>
              </a:rPr>
              <a:t>Precipitación</a:t>
            </a:r>
            <a:endParaRPr lang="es-CO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3869" r="18332"/>
          <a:stretch/>
        </p:blipFill>
        <p:spPr bwMode="auto">
          <a:xfrm>
            <a:off x="1481947" y="260648"/>
            <a:ext cx="7688814" cy="575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25237" r="25965"/>
          <a:stretch/>
        </p:blipFill>
        <p:spPr bwMode="auto">
          <a:xfrm>
            <a:off x="1763688" y="260648"/>
            <a:ext cx="7128792" cy="56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25130" y="188640"/>
            <a:ext cx="5699398" cy="940966"/>
          </a:xfrm>
        </p:spPr>
        <p:txBody>
          <a:bodyPr/>
          <a:lstStyle/>
          <a:p>
            <a:r>
              <a:rPr lang="es-CO" b="1" dirty="0" smtClean="0"/>
              <a:t>ASPECTOS GENERALES</a:t>
            </a:r>
            <a:endParaRPr lang="es-C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104456"/>
          </a:xfrm>
        </p:spPr>
        <p:txBody>
          <a:bodyPr/>
          <a:lstStyle/>
          <a:p>
            <a:pPr marL="0" indent="0">
              <a:buNone/>
            </a:pPr>
            <a:endParaRPr lang="es-CO" sz="2200" dirty="0" smtClean="0"/>
          </a:p>
          <a:p>
            <a:pPr marL="0" indent="0" algn="just">
              <a:buNone/>
            </a:pPr>
            <a:r>
              <a:rPr lang="es-CO" sz="2200" dirty="0" smtClean="0"/>
              <a:t>Se </a:t>
            </a:r>
            <a:r>
              <a:rPr lang="es-CO" sz="2200" dirty="0"/>
              <a:t>evidencia un </a:t>
            </a:r>
            <a:r>
              <a:rPr lang="es-CO" sz="2200" b="1" dirty="0"/>
              <a:t>ascenso del nivel del mar </a:t>
            </a:r>
            <a:r>
              <a:rPr lang="es-CO" sz="2200" dirty="0"/>
              <a:t>en el </a:t>
            </a:r>
            <a:r>
              <a:rPr lang="es-CO" sz="2200" b="1" dirty="0"/>
              <a:t>Caribe </a:t>
            </a:r>
            <a:r>
              <a:rPr lang="es-CO" sz="2200" dirty="0"/>
              <a:t>(Cartagena) </a:t>
            </a:r>
            <a:r>
              <a:rPr lang="es-CO" sz="2200" dirty="0" smtClean="0"/>
              <a:t>de aproximadamente </a:t>
            </a:r>
            <a:r>
              <a:rPr lang="es-CO" sz="2200" b="1" dirty="0"/>
              <a:t>3,5 mm/año</a:t>
            </a:r>
            <a:r>
              <a:rPr lang="es-CO" sz="2200" dirty="0"/>
              <a:t>, y en el </a:t>
            </a:r>
            <a:r>
              <a:rPr lang="es-CO" sz="2200" b="1" dirty="0"/>
              <a:t>Pacífico </a:t>
            </a:r>
            <a:r>
              <a:rPr lang="es-CO" sz="2200" dirty="0"/>
              <a:t>(Buenaventura) el aumento </a:t>
            </a:r>
            <a:r>
              <a:rPr lang="es-CO" sz="2200" dirty="0" smtClean="0"/>
              <a:t>es de </a:t>
            </a:r>
            <a:r>
              <a:rPr lang="es-CO" sz="2200" b="1" dirty="0"/>
              <a:t>2,2 mm por año</a:t>
            </a:r>
            <a:r>
              <a:rPr lang="es-CO" sz="2200" dirty="0" smtClean="0"/>
              <a:t>. (</a:t>
            </a:r>
            <a:r>
              <a:rPr lang="es-CO" sz="2200" dirty="0"/>
              <a:t>SCN 2010 – INVEMAR)</a:t>
            </a:r>
            <a:endParaRPr lang="es-CO" sz="2200" dirty="0" smtClean="0"/>
          </a:p>
          <a:p>
            <a:pPr marL="0" indent="0" algn="just">
              <a:buNone/>
            </a:pPr>
            <a:endParaRPr lang="es-CO" sz="2200" dirty="0" smtClean="0"/>
          </a:p>
          <a:p>
            <a:pPr marL="0" indent="0" algn="just">
              <a:buNone/>
            </a:pPr>
            <a:endParaRPr lang="es-CO" sz="2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540881" cy="197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25130" y="188640"/>
            <a:ext cx="5699398" cy="940966"/>
          </a:xfrm>
        </p:spPr>
        <p:txBody>
          <a:bodyPr/>
          <a:lstStyle/>
          <a:p>
            <a:r>
              <a:rPr lang="es-CO" b="1" dirty="0" smtClean="0"/>
              <a:t>ASPECTOS GENERALES</a:t>
            </a:r>
            <a:endParaRPr lang="es-C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es-CO" sz="2200" dirty="0" smtClean="0"/>
              <a:t>La ley 388 de 1999 establece en relación al ordenamiento territorial dos objetivos:</a:t>
            </a:r>
          </a:p>
          <a:p>
            <a:pPr algn="just"/>
            <a:r>
              <a:rPr lang="es-CO" sz="2200" dirty="0" smtClean="0"/>
              <a:t>Orientar el desarrollo del territorio.</a:t>
            </a:r>
          </a:p>
          <a:p>
            <a:pPr algn="just"/>
            <a:r>
              <a:rPr lang="es-CO" sz="2200" dirty="0" smtClean="0"/>
              <a:t>Regular la utilización, transformación y ocupación del espacio.</a:t>
            </a:r>
          </a:p>
          <a:p>
            <a:pPr marL="0" indent="0" algn="just">
              <a:buNone/>
            </a:pPr>
            <a:endParaRPr lang="es-CO" sz="2200" dirty="0" smtClean="0"/>
          </a:p>
          <a:p>
            <a:pPr marL="0" indent="0" algn="just">
              <a:buNone/>
            </a:pPr>
            <a:r>
              <a:rPr lang="es-CO" sz="2200" dirty="0" smtClean="0"/>
              <a:t>Así mismo el articulo 2 de la LOOT define el instrumento de ordenamiento territorial como una manera de organización político –administrativa de los territorios y cuyo fin es promover el desarrollo, institucional, fortalecer la identidad cultural y el desarrollo territorio  de forma coherente con un desarrollo económicamente competitivo, socialmente justo, ambientalmente y fiscalmente sostenible.</a:t>
            </a:r>
          </a:p>
          <a:p>
            <a:pPr marL="0" indent="0" algn="just">
              <a:buNone/>
            </a:pPr>
            <a:endParaRPr lang="es-CO" sz="2200" dirty="0" smtClean="0"/>
          </a:p>
          <a:p>
            <a:pPr marL="0" indent="0" algn="just">
              <a:buNone/>
            </a:pPr>
            <a:endParaRPr lang="es-CO" sz="2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3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6" y="1916832"/>
            <a:ext cx="8994006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131840" y="44624"/>
            <a:ext cx="6203032" cy="1143000"/>
          </a:xfrm>
        </p:spPr>
        <p:txBody>
          <a:bodyPr/>
          <a:lstStyle/>
          <a:p>
            <a:r>
              <a:rPr lang="es-CO" b="1" dirty="0" smtClean="0"/>
              <a:t>Cambio climático en POT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sz="2200" dirty="0" smtClean="0"/>
              <a:t>Orientar y regular el uso del suelo del municipio implica:</a:t>
            </a:r>
          </a:p>
          <a:p>
            <a:pPr marL="0" indent="0" algn="just">
              <a:buNone/>
            </a:pPr>
            <a:endParaRPr lang="es-CO" sz="2200" dirty="0" smtClean="0"/>
          </a:p>
          <a:p>
            <a:pPr marL="0" indent="0" algn="just">
              <a:buNone/>
            </a:pPr>
            <a:r>
              <a:rPr lang="es-CO" sz="2200" dirty="0" smtClean="0"/>
              <a:t>Prever las oportunidades y afectaciones futuras a causa de los cambios proyectados de temperatura, precipitación y ascenso del nivel del mar, lo cual podrá favorecer a los territorios para que tengan una mejor capacidad de respuesta frente a la ocurrencia de fenómenos climáticos</a:t>
            </a:r>
            <a:endParaRPr lang="es-CO" sz="22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4984"/>
          </a:xfrm>
        </p:spPr>
        <p:txBody>
          <a:bodyPr/>
          <a:lstStyle/>
          <a:p>
            <a:pPr marL="0" indent="0">
              <a:buNone/>
            </a:pPr>
            <a:r>
              <a:rPr lang="es-CO" sz="2300" dirty="0" smtClean="0"/>
              <a:t>Así </a:t>
            </a:r>
            <a:r>
              <a:rPr lang="es-CO" sz="2300" dirty="0"/>
              <a:t>como la oportunidad de</a:t>
            </a:r>
            <a:r>
              <a:rPr lang="es-CO" sz="2300" dirty="0" smtClean="0"/>
              <a:t>:</a:t>
            </a:r>
          </a:p>
          <a:p>
            <a:pPr marL="0" indent="0">
              <a:buNone/>
            </a:pPr>
            <a:endParaRPr lang="es-CO" sz="2300" dirty="0"/>
          </a:p>
          <a:p>
            <a:pPr>
              <a:buBlip>
                <a:blip r:embed="rId2"/>
              </a:buBlip>
            </a:pPr>
            <a:r>
              <a:rPr lang="es-CO" sz="2300" dirty="0"/>
              <a:t>Disminuir las emisiones de GEI</a:t>
            </a:r>
          </a:p>
          <a:p>
            <a:pPr>
              <a:buBlip>
                <a:blip r:embed="rId2"/>
              </a:buBlip>
            </a:pPr>
            <a:r>
              <a:rPr lang="es-CO" sz="2300" dirty="0"/>
              <a:t>Incrementar las áreas de reforestación y restauración</a:t>
            </a:r>
          </a:p>
          <a:p>
            <a:pPr>
              <a:buBlip>
                <a:blip r:embed="rId2"/>
              </a:buBlip>
            </a:pPr>
            <a:r>
              <a:rPr lang="es-CO" sz="2300" dirty="0"/>
              <a:t>Disminuir deforestación </a:t>
            </a:r>
          </a:p>
          <a:p>
            <a:pPr>
              <a:buBlip>
                <a:blip r:embed="rId2"/>
              </a:buBlip>
            </a:pPr>
            <a:r>
              <a:rPr lang="es-CO" sz="2300" dirty="0"/>
              <a:t>Garantizar la prestación de servicios Ecosistémicos</a:t>
            </a:r>
          </a:p>
          <a:p>
            <a:pPr marL="0" indent="0">
              <a:buNone/>
            </a:pPr>
            <a:endParaRPr lang="es-CO" sz="23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INFORME DE GESTION CORPORATIVA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2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GUAJI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Plantilla CORPOGUAJIRA</Template>
  <TotalTime>17070</TotalTime>
  <Words>1159</Words>
  <Application>Microsoft Office PowerPoint</Application>
  <PresentationFormat>Presentación en pantalla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CORPOGUAJIRA</vt:lpstr>
      <vt:lpstr>INCORPORACION DE CAMBIO CLIMATICO EN EL ORDENAMIENTO DEL TERRITORIO</vt:lpstr>
      <vt:lpstr>ASPECTOS GENERALES</vt:lpstr>
      <vt:lpstr>Escenario de cambio climático Periodo 2011 - 2040</vt:lpstr>
      <vt:lpstr>Presentación de PowerPoint</vt:lpstr>
      <vt:lpstr>Presentación de PowerPoint</vt:lpstr>
      <vt:lpstr>ASPECTOS GENERALES</vt:lpstr>
      <vt:lpstr>ASPECTOS GENERALES</vt:lpstr>
      <vt:lpstr>Presentación de PowerPoint</vt:lpstr>
      <vt:lpstr>Cambio climático en POT</vt:lpstr>
      <vt:lpstr>Cambio climático en la fase de diagnóstico</vt:lpstr>
      <vt:lpstr>Presentación de PowerPoint</vt:lpstr>
      <vt:lpstr>Presentación de PowerPoint</vt:lpstr>
      <vt:lpstr>Presentación de PowerPoint</vt:lpstr>
      <vt:lpstr>Cambio climático en la Formulación</vt:lpstr>
      <vt:lpstr>Cambio climático en Componente General</vt:lpstr>
      <vt:lpstr>Cambio climático en Componente General</vt:lpstr>
      <vt:lpstr>Cambio climático en Componente Urbano</vt:lpstr>
      <vt:lpstr>Cambio climático en Componente Rural</vt:lpstr>
      <vt:lpstr>Cambio climático en Componente Rural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  Segundo Semestre del 2013</dc:title>
  <dc:creator>yeison cotes</dc:creator>
  <cp:lastModifiedBy>Usuario</cp:lastModifiedBy>
  <cp:revision>943</cp:revision>
  <dcterms:created xsi:type="dcterms:W3CDTF">2013-07-23T19:09:50Z</dcterms:created>
  <dcterms:modified xsi:type="dcterms:W3CDTF">2017-04-21T13:35:23Z</dcterms:modified>
</cp:coreProperties>
</file>