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319" r:id="rId4"/>
    <p:sldId id="322" r:id="rId5"/>
    <p:sldId id="264" r:id="rId6"/>
    <p:sldId id="320" r:id="rId7"/>
    <p:sldId id="304" r:id="rId8"/>
    <p:sldId id="305" r:id="rId9"/>
    <p:sldId id="321" r:id="rId10"/>
    <p:sldId id="306" r:id="rId11"/>
    <p:sldId id="307" r:id="rId12"/>
    <p:sldId id="318" r:id="rId13"/>
    <p:sldId id="312" r:id="rId14"/>
    <p:sldId id="315" r:id="rId15"/>
    <p:sldId id="316" r:id="rId16"/>
    <p:sldId id="313" r:id="rId17"/>
    <p:sldId id="314" r:id="rId1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us Alberto Zambrano Toquica" initials="JAZ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32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0FBFB-641B-4B32-813B-C817396E38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603EFED-2030-43D9-BE82-9CC7E6EE0A43}">
      <dgm:prSet phldrT="[Texto]"/>
      <dgm:spPr/>
      <dgm:t>
        <a:bodyPr/>
        <a:lstStyle/>
        <a:p>
          <a:r>
            <a:rPr lang="es-CO" dirty="0" smtClean="0"/>
            <a:t>Aprestamiento</a:t>
          </a:r>
          <a:endParaRPr lang="es-CO" dirty="0"/>
        </a:p>
      </dgm:t>
    </dgm:pt>
    <dgm:pt modelId="{DCCAF19B-EF61-4C3E-A32A-86D8668D42A9}" type="parTrans" cxnId="{51E0EEE9-3552-4106-A519-E2939D9CD081}">
      <dgm:prSet/>
      <dgm:spPr/>
      <dgm:t>
        <a:bodyPr/>
        <a:lstStyle/>
        <a:p>
          <a:endParaRPr lang="es-CO"/>
        </a:p>
      </dgm:t>
    </dgm:pt>
    <dgm:pt modelId="{E514E446-2F49-4592-84F0-E6F0895A5D30}" type="sibTrans" cxnId="{51E0EEE9-3552-4106-A519-E2939D9CD081}">
      <dgm:prSet/>
      <dgm:spPr/>
      <dgm:t>
        <a:bodyPr/>
        <a:lstStyle/>
        <a:p>
          <a:endParaRPr lang="es-CO"/>
        </a:p>
      </dgm:t>
    </dgm:pt>
    <dgm:pt modelId="{3EA87214-371B-4559-B8FF-6612C87EF6E6}">
      <dgm:prSet phldrT="[Texto]"/>
      <dgm:spPr/>
      <dgm:t>
        <a:bodyPr/>
        <a:lstStyle/>
        <a:p>
          <a:r>
            <a:rPr lang="es-CO" dirty="0" smtClean="0"/>
            <a:t>Diagnóstico</a:t>
          </a:r>
        </a:p>
      </dgm:t>
    </dgm:pt>
    <dgm:pt modelId="{B255E1F4-B78F-4C81-BECA-45C7FF0B239B}" type="parTrans" cxnId="{8E8580A6-617D-4FEE-89F8-D5A1C836B2BF}">
      <dgm:prSet/>
      <dgm:spPr/>
      <dgm:t>
        <a:bodyPr/>
        <a:lstStyle/>
        <a:p>
          <a:endParaRPr lang="es-CO"/>
        </a:p>
      </dgm:t>
    </dgm:pt>
    <dgm:pt modelId="{2DE01B65-F962-4AC8-9BE9-77033B9494BB}" type="sibTrans" cxnId="{8E8580A6-617D-4FEE-89F8-D5A1C836B2BF}">
      <dgm:prSet/>
      <dgm:spPr/>
      <dgm:t>
        <a:bodyPr/>
        <a:lstStyle/>
        <a:p>
          <a:endParaRPr lang="es-CO"/>
        </a:p>
      </dgm:t>
    </dgm:pt>
    <dgm:pt modelId="{B6C36FF7-20EF-4E79-9B70-2EA2FC7F6EC9}">
      <dgm:prSet/>
      <dgm:spPr/>
      <dgm:t>
        <a:bodyPr/>
        <a:lstStyle/>
        <a:p>
          <a:r>
            <a:rPr lang="es-CO" dirty="0" smtClean="0"/>
            <a:t>Prospectiva y Zonificación</a:t>
          </a:r>
          <a:endParaRPr lang="es-CO" dirty="0"/>
        </a:p>
      </dgm:t>
    </dgm:pt>
    <dgm:pt modelId="{C7667CE1-5494-4CB8-95B5-2F99CAB9352D}" type="parTrans" cxnId="{7B413D71-EEE5-40DF-9C1D-09F0EBDA3835}">
      <dgm:prSet/>
      <dgm:spPr/>
      <dgm:t>
        <a:bodyPr/>
        <a:lstStyle/>
        <a:p>
          <a:endParaRPr lang="es-CO"/>
        </a:p>
      </dgm:t>
    </dgm:pt>
    <dgm:pt modelId="{E65AF3DB-9542-435F-AAD3-065FED47A755}" type="sibTrans" cxnId="{7B413D71-EEE5-40DF-9C1D-09F0EBDA3835}">
      <dgm:prSet/>
      <dgm:spPr/>
      <dgm:t>
        <a:bodyPr/>
        <a:lstStyle/>
        <a:p>
          <a:endParaRPr lang="es-CO"/>
        </a:p>
      </dgm:t>
    </dgm:pt>
    <dgm:pt modelId="{31497084-B161-4597-975F-378714FF6F9F}">
      <dgm:prSet/>
      <dgm:spPr/>
      <dgm:t>
        <a:bodyPr/>
        <a:lstStyle/>
        <a:p>
          <a:r>
            <a:rPr lang="es-CO" dirty="0" smtClean="0"/>
            <a:t>Formulación</a:t>
          </a:r>
          <a:endParaRPr lang="es-CO" dirty="0"/>
        </a:p>
      </dgm:t>
    </dgm:pt>
    <dgm:pt modelId="{C4D3D9B3-0F77-4F7D-85A3-454EE7DA8199}" type="parTrans" cxnId="{246EE3A0-6E38-4A6F-A1E8-E01ACF06750B}">
      <dgm:prSet/>
      <dgm:spPr/>
      <dgm:t>
        <a:bodyPr/>
        <a:lstStyle/>
        <a:p>
          <a:endParaRPr lang="es-CO"/>
        </a:p>
      </dgm:t>
    </dgm:pt>
    <dgm:pt modelId="{4401C57D-D9D9-4843-A80E-F3EA2707B237}" type="sibTrans" cxnId="{246EE3A0-6E38-4A6F-A1E8-E01ACF06750B}">
      <dgm:prSet/>
      <dgm:spPr/>
      <dgm:t>
        <a:bodyPr/>
        <a:lstStyle/>
        <a:p>
          <a:endParaRPr lang="es-CO"/>
        </a:p>
      </dgm:t>
    </dgm:pt>
    <dgm:pt modelId="{A4E0BA0B-F3EC-4BAC-AFA9-76F2E917772B}" type="pres">
      <dgm:prSet presAssocID="{3250FBFB-641B-4B32-813B-C817396E38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A4EDBBF-1434-4400-A223-0BD5D89C45A2}" type="pres">
      <dgm:prSet presAssocID="{3603EFED-2030-43D9-BE82-9CC7E6EE0A43}" presName="parentText" presStyleLbl="node1" presStyleIdx="0" presStyleCnt="4" custLinFactNeighborX="303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EB81861-BB4A-4ABE-90A1-1051542473E0}" type="pres">
      <dgm:prSet presAssocID="{E514E446-2F49-4592-84F0-E6F0895A5D30}" presName="spacer" presStyleCnt="0"/>
      <dgm:spPr/>
    </dgm:pt>
    <dgm:pt modelId="{6CBEA189-17A3-4E9A-BB5D-E1AFF4372FEA}" type="pres">
      <dgm:prSet presAssocID="{3EA87214-371B-4559-B8FF-6612C87EF6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8F2D17-7AA9-430F-9F73-D106D04B116A}" type="pres">
      <dgm:prSet presAssocID="{2DE01B65-F962-4AC8-9BE9-77033B9494BB}" presName="spacer" presStyleCnt="0"/>
      <dgm:spPr/>
    </dgm:pt>
    <dgm:pt modelId="{7D5E78AD-B5E2-46AE-B4DE-9F405E6C64B6}" type="pres">
      <dgm:prSet presAssocID="{B6C36FF7-20EF-4E79-9B70-2EA2FC7F6E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CFA824-3B88-4708-B245-44729495092C}" type="pres">
      <dgm:prSet presAssocID="{E65AF3DB-9542-435F-AAD3-065FED47A755}" presName="spacer" presStyleCnt="0"/>
      <dgm:spPr/>
    </dgm:pt>
    <dgm:pt modelId="{89BBD5A1-5378-4157-857D-BEEB80F34827}" type="pres">
      <dgm:prSet presAssocID="{31497084-B161-4597-975F-378714FF6F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1E0EEE9-3552-4106-A519-E2939D9CD081}" srcId="{3250FBFB-641B-4B32-813B-C817396E3860}" destId="{3603EFED-2030-43D9-BE82-9CC7E6EE0A43}" srcOrd="0" destOrd="0" parTransId="{DCCAF19B-EF61-4C3E-A32A-86D8668D42A9}" sibTransId="{E514E446-2F49-4592-84F0-E6F0895A5D30}"/>
    <dgm:cxn modelId="{2E85133F-713E-4BC5-8BFA-5986E94003F9}" type="presOf" srcId="{31497084-B161-4597-975F-378714FF6F9F}" destId="{89BBD5A1-5378-4157-857D-BEEB80F34827}" srcOrd="0" destOrd="0" presId="urn:microsoft.com/office/officeart/2005/8/layout/vList2"/>
    <dgm:cxn modelId="{2A8FCD3F-79BA-4C1E-BA96-7A033F8FD032}" type="presOf" srcId="{3250FBFB-641B-4B32-813B-C817396E3860}" destId="{A4E0BA0B-F3EC-4BAC-AFA9-76F2E917772B}" srcOrd="0" destOrd="0" presId="urn:microsoft.com/office/officeart/2005/8/layout/vList2"/>
    <dgm:cxn modelId="{246EE3A0-6E38-4A6F-A1E8-E01ACF06750B}" srcId="{3250FBFB-641B-4B32-813B-C817396E3860}" destId="{31497084-B161-4597-975F-378714FF6F9F}" srcOrd="3" destOrd="0" parTransId="{C4D3D9B3-0F77-4F7D-85A3-454EE7DA8199}" sibTransId="{4401C57D-D9D9-4843-A80E-F3EA2707B237}"/>
    <dgm:cxn modelId="{84EEF8A3-BEC9-41B8-B6B3-05DCE06112A9}" type="presOf" srcId="{3EA87214-371B-4559-B8FF-6612C87EF6E6}" destId="{6CBEA189-17A3-4E9A-BB5D-E1AFF4372FEA}" srcOrd="0" destOrd="0" presId="urn:microsoft.com/office/officeart/2005/8/layout/vList2"/>
    <dgm:cxn modelId="{8E8580A6-617D-4FEE-89F8-D5A1C836B2BF}" srcId="{3250FBFB-641B-4B32-813B-C817396E3860}" destId="{3EA87214-371B-4559-B8FF-6612C87EF6E6}" srcOrd="1" destOrd="0" parTransId="{B255E1F4-B78F-4C81-BECA-45C7FF0B239B}" sibTransId="{2DE01B65-F962-4AC8-9BE9-77033B9494BB}"/>
    <dgm:cxn modelId="{EECD8A15-013C-4232-A1C0-82E0C65C92CD}" type="presOf" srcId="{B6C36FF7-20EF-4E79-9B70-2EA2FC7F6EC9}" destId="{7D5E78AD-B5E2-46AE-B4DE-9F405E6C64B6}" srcOrd="0" destOrd="0" presId="urn:microsoft.com/office/officeart/2005/8/layout/vList2"/>
    <dgm:cxn modelId="{1DC1C71B-7741-42D7-A784-600AFE67179B}" type="presOf" srcId="{3603EFED-2030-43D9-BE82-9CC7E6EE0A43}" destId="{8A4EDBBF-1434-4400-A223-0BD5D89C45A2}" srcOrd="0" destOrd="0" presId="urn:microsoft.com/office/officeart/2005/8/layout/vList2"/>
    <dgm:cxn modelId="{7B413D71-EEE5-40DF-9C1D-09F0EBDA3835}" srcId="{3250FBFB-641B-4B32-813B-C817396E3860}" destId="{B6C36FF7-20EF-4E79-9B70-2EA2FC7F6EC9}" srcOrd="2" destOrd="0" parTransId="{C7667CE1-5494-4CB8-95B5-2F99CAB9352D}" sibTransId="{E65AF3DB-9542-435F-AAD3-065FED47A755}"/>
    <dgm:cxn modelId="{7B4D290C-998B-4CF1-977E-D58E4B8D43D8}" type="presParOf" srcId="{A4E0BA0B-F3EC-4BAC-AFA9-76F2E917772B}" destId="{8A4EDBBF-1434-4400-A223-0BD5D89C45A2}" srcOrd="0" destOrd="0" presId="urn:microsoft.com/office/officeart/2005/8/layout/vList2"/>
    <dgm:cxn modelId="{CC9673AC-EAE2-4C0F-923A-B363BD781298}" type="presParOf" srcId="{A4E0BA0B-F3EC-4BAC-AFA9-76F2E917772B}" destId="{EEB81861-BB4A-4ABE-90A1-1051542473E0}" srcOrd="1" destOrd="0" presId="urn:microsoft.com/office/officeart/2005/8/layout/vList2"/>
    <dgm:cxn modelId="{E3F15E17-69C4-4A0B-9AD8-CF2323DCFCC9}" type="presParOf" srcId="{A4E0BA0B-F3EC-4BAC-AFA9-76F2E917772B}" destId="{6CBEA189-17A3-4E9A-BB5D-E1AFF4372FEA}" srcOrd="2" destOrd="0" presId="urn:microsoft.com/office/officeart/2005/8/layout/vList2"/>
    <dgm:cxn modelId="{5E546003-F72F-4E61-9A3D-0A10EF59B101}" type="presParOf" srcId="{A4E0BA0B-F3EC-4BAC-AFA9-76F2E917772B}" destId="{A48F2D17-7AA9-430F-9F73-D106D04B116A}" srcOrd="3" destOrd="0" presId="urn:microsoft.com/office/officeart/2005/8/layout/vList2"/>
    <dgm:cxn modelId="{C55B3603-9B25-42E1-8986-A8A42A306263}" type="presParOf" srcId="{A4E0BA0B-F3EC-4BAC-AFA9-76F2E917772B}" destId="{7D5E78AD-B5E2-46AE-B4DE-9F405E6C64B6}" srcOrd="4" destOrd="0" presId="urn:microsoft.com/office/officeart/2005/8/layout/vList2"/>
    <dgm:cxn modelId="{608F03DA-807B-4EE0-B0F4-CADBCD11D140}" type="presParOf" srcId="{A4E0BA0B-F3EC-4BAC-AFA9-76F2E917772B}" destId="{6FCFA824-3B88-4708-B245-44729495092C}" srcOrd="5" destOrd="0" presId="urn:microsoft.com/office/officeart/2005/8/layout/vList2"/>
    <dgm:cxn modelId="{FC79AA6C-8D67-43ED-857C-6F821CA8E19C}" type="presParOf" srcId="{A4E0BA0B-F3EC-4BAC-AFA9-76F2E917772B}" destId="{89BBD5A1-5378-4157-857D-BEEB80F348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EDBBF-1434-4400-A223-0BD5D89C45A2}">
      <dsp:nvSpPr>
        <dsp:cNvPr id="0" name=""/>
        <dsp:cNvSpPr/>
      </dsp:nvSpPr>
      <dsp:spPr>
        <a:xfrm>
          <a:off x="0" y="31382"/>
          <a:ext cx="238147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Aprestamiento</a:t>
          </a:r>
          <a:endParaRPr lang="es-CO" sz="1500" kern="1200" dirty="0"/>
        </a:p>
      </dsp:txBody>
      <dsp:txXfrm>
        <a:off x="17563" y="48945"/>
        <a:ext cx="2346345" cy="324648"/>
      </dsp:txXfrm>
    </dsp:sp>
    <dsp:sp modelId="{6CBEA189-17A3-4E9A-BB5D-E1AFF4372FEA}">
      <dsp:nvSpPr>
        <dsp:cNvPr id="0" name=""/>
        <dsp:cNvSpPr/>
      </dsp:nvSpPr>
      <dsp:spPr>
        <a:xfrm>
          <a:off x="0" y="434357"/>
          <a:ext cx="238147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Diagnóstico</a:t>
          </a:r>
        </a:p>
      </dsp:txBody>
      <dsp:txXfrm>
        <a:off x="17563" y="451920"/>
        <a:ext cx="2346345" cy="324648"/>
      </dsp:txXfrm>
    </dsp:sp>
    <dsp:sp modelId="{7D5E78AD-B5E2-46AE-B4DE-9F405E6C64B6}">
      <dsp:nvSpPr>
        <dsp:cNvPr id="0" name=""/>
        <dsp:cNvSpPr/>
      </dsp:nvSpPr>
      <dsp:spPr>
        <a:xfrm>
          <a:off x="0" y="837332"/>
          <a:ext cx="238147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Prospectiva y Zonificación</a:t>
          </a:r>
          <a:endParaRPr lang="es-CO" sz="1500" kern="1200" dirty="0"/>
        </a:p>
      </dsp:txBody>
      <dsp:txXfrm>
        <a:off x="17563" y="854895"/>
        <a:ext cx="2346345" cy="324648"/>
      </dsp:txXfrm>
    </dsp:sp>
    <dsp:sp modelId="{89BBD5A1-5378-4157-857D-BEEB80F34827}">
      <dsp:nvSpPr>
        <dsp:cNvPr id="0" name=""/>
        <dsp:cNvSpPr/>
      </dsp:nvSpPr>
      <dsp:spPr>
        <a:xfrm>
          <a:off x="0" y="1240307"/>
          <a:ext cx="238147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Formulación</a:t>
          </a:r>
          <a:endParaRPr lang="es-CO" sz="1500" kern="1200" dirty="0"/>
        </a:p>
      </dsp:txBody>
      <dsp:txXfrm>
        <a:off x="17563" y="1257870"/>
        <a:ext cx="2346345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A39DB6-52B6-4967-8C8B-2769A1DF4FCE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11CFD6-F181-4254-B66A-BE55B75805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6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1CFD6-F181-4254-B66A-BE55B758052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68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dirty="0">
              <a:ea typeface="ＭＳ Ｐゴシック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4B6358-9885-4614-BBCF-11F5435E008E}" type="slidenum">
              <a:rPr lang="es-ES" altLang="es-CO"/>
              <a:pPr eaLnBrk="1" hangingPunct="1"/>
              <a:t>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9990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dirty="0">
              <a:ea typeface="ＭＳ Ｐゴシック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64B6358-9885-4614-BBCF-11F5435E008E}" type="slidenum">
              <a:rPr lang="es-ES" altLang="es-CO"/>
              <a:pPr eaLnBrk="1" hangingPunct="1"/>
              <a:t>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9990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Hablar de la cuenca como unidad de planificación</a:t>
            </a:r>
            <a:r>
              <a:rPr lang="es-C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los soportes técnicos del POMCA  y de la </a:t>
            </a:r>
            <a:r>
              <a:rPr lang="es-C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apuest</a:t>
            </a: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B923-C150-4787-BC30-91FF54FEB310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Hablar de la cuenca como unidad de planificación</a:t>
            </a:r>
            <a:r>
              <a:rPr lang="es-CO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los soportes técnicos del POMCA  y de la </a:t>
            </a:r>
            <a:r>
              <a:rPr lang="es-CO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apuest</a:t>
            </a:r>
            <a:endParaRPr lang="es-C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B923-C150-4787-BC30-91FF54FEB310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38636"/>
            <a:ext cx="2133600" cy="365125"/>
          </a:xfrm>
        </p:spPr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26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631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95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B707E-5CBA-4C61-956F-73023511FE12}" type="datetimeFigureOut">
              <a:rPr lang="es-ES" altLang="es-CO"/>
              <a:pPr>
                <a:defRPr/>
              </a:pPr>
              <a:t>20/04/2017</a:t>
            </a:fld>
            <a:endParaRPr lang="es-ES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D0E0-3728-47F7-8F1F-05878C902D8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350667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626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8580" r="10311" b="44960"/>
          <a:stretch/>
        </p:blipFill>
        <p:spPr>
          <a:xfrm>
            <a:off x="5544108" y="5600266"/>
            <a:ext cx="3204356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21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9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94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3"/>
          </p:nvPr>
        </p:nvSpPr>
        <p:spPr>
          <a:xfrm>
            <a:off x="8604250" y="6165850"/>
            <a:ext cx="914400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13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2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628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08E3-C06B-4F74-9723-337CB90398CB}" type="datetimeFigureOut">
              <a:rPr lang="es-CO" smtClean="0"/>
              <a:t>20/04/2017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1D00-0F7D-401C-A034-981AFB6B8ED9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143" y="5517232"/>
            <a:ext cx="141765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yex.info/leyes/Ley388de1997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2.png@01CFF9A8.BA1E3EC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550892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6079" y="4797152"/>
            <a:ext cx="9144000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7584" y="134076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La Gestión Integral del Recurso Hídrico en el contexto de la planificación ambiental territorial</a:t>
            </a:r>
            <a:endParaRPr lang="es-CO" sz="3600" b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87624" y="414908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 smtClean="0">
                <a:solidFill>
                  <a:schemeClr val="bg1"/>
                </a:solidFill>
              </a:rPr>
              <a:t>MADS, </a:t>
            </a:r>
            <a:r>
              <a:rPr lang="es-CO" sz="2400" b="1" dirty="0" smtClean="0">
                <a:solidFill>
                  <a:schemeClr val="bg1"/>
                </a:solidFill>
              </a:rPr>
              <a:t>Riohacha, </a:t>
            </a:r>
            <a:r>
              <a:rPr lang="es-CO" sz="2400" b="1" dirty="0" smtClean="0">
                <a:solidFill>
                  <a:schemeClr val="bg1"/>
                </a:solidFill>
              </a:rPr>
              <a:t>Abril </a:t>
            </a:r>
            <a:r>
              <a:rPr lang="es-CO" sz="2400" b="1" dirty="0" smtClean="0">
                <a:solidFill>
                  <a:schemeClr val="bg1"/>
                </a:solidFill>
              </a:rPr>
              <a:t>21 de </a:t>
            </a:r>
            <a:r>
              <a:rPr lang="es-CO" sz="2400" b="1" dirty="0" smtClean="0">
                <a:solidFill>
                  <a:schemeClr val="bg1"/>
                </a:solidFill>
              </a:rPr>
              <a:t>2017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77272"/>
            <a:ext cx="710897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"/>
          <p:cNvGrpSpPr/>
          <p:nvPr/>
        </p:nvGrpSpPr>
        <p:grpSpPr>
          <a:xfrm>
            <a:off x="382076" y="620688"/>
            <a:ext cx="8299068" cy="4968552"/>
            <a:chOff x="239927" y="1484784"/>
            <a:chExt cx="8280922" cy="4824536"/>
          </a:xfrm>
        </p:grpSpPr>
        <p:sp>
          <p:nvSpPr>
            <p:cNvPr id="13" name="26 Rectángulo"/>
            <p:cNvSpPr/>
            <p:nvPr/>
          </p:nvSpPr>
          <p:spPr>
            <a:xfrm>
              <a:off x="251520" y="5661248"/>
              <a:ext cx="8269328" cy="5742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4" name="25 Rectángulo"/>
            <p:cNvSpPr/>
            <p:nvPr/>
          </p:nvSpPr>
          <p:spPr>
            <a:xfrm>
              <a:off x="251520" y="4077072"/>
              <a:ext cx="8269328" cy="156025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" name="24 Rectángulo"/>
            <p:cNvSpPr/>
            <p:nvPr/>
          </p:nvSpPr>
          <p:spPr>
            <a:xfrm>
              <a:off x="239928" y="2297338"/>
              <a:ext cx="8280920" cy="183722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6" name="20 Rectángulo"/>
            <p:cNvSpPr/>
            <p:nvPr/>
          </p:nvSpPr>
          <p:spPr>
            <a:xfrm>
              <a:off x="251520" y="1484784"/>
              <a:ext cx="8269328" cy="7609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>
                  <a:solidFill>
                    <a:prstClr val="white"/>
                  </a:solidFill>
                </a:rPr>
                <a:t>     Priorización de cuencas (criterios de oferta, demanda, calidad hídrica, </a:t>
              </a:r>
              <a:r>
                <a:rPr lang="es-CO" b="1" u="sng" dirty="0" smtClean="0">
                  <a:solidFill>
                    <a:prstClr val="white"/>
                  </a:solidFill>
                </a:rPr>
                <a:t>riesgo</a:t>
              </a:r>
              <a:r>
                <a:rPr lang="es-CO" b="1" dirty="0" smtClean="0">
                  <a:solidFill>
                    <a:prstClr val="white"/>
                  </a:solidFill>
                </a:rPr>
                <a:t> y gobernabilidad)</a:t>
              </a:r>
              <a:endParaRPr lang="es-CO" b="1" dirty="0">
                <a:solidFill>
                  <a:prstClr val="white"/>
                </a:solidFill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126367" y="2266335"/>
              <a:ext cx="3101817" cy="338554"/>
            </a:xfrm>
            <a:prstGeom prst="rect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CO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lbertus Medium"/>
                </a:rPr>
                <a:t>Cuenca Compartida</a:t>
              </a:r>
              <a:endParaRPr lang="es-E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Albertus Medium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5436096" y="4180212"/>
              <a:ext cx="1656184" cy="4247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sz="1200" dirty="0"/>
                <a:t>CONSEJO DE CUENCA</a:t>
              </a:r>
            </a:p>
          </p:txBody>
        </p:sp>
        <p:cxnSp>
          <p:nvCxnSpPr>
            <p:cNvPr id="19" name="6 Conector angular"/>
            <p:cNvCxnSpPr/>
            <p:nvPr/>
          </p:nvCxnSpPr>
          <p:spPr>
            <a:xfrm rot="10800000">
              <a:off x="1979713" y="2433902"/>
              <a:ext cx="1149546" cy="171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7 Conector angular"/>
            <p:cNvCxnSpPr/>
            <p:nvPr/>
          </p:nvCxnSpPr>
          <p:spPr>
            <a:xfrm flipV="1">
              <a:off x="6228184" y="2420888"/>
              <a:ext cx="1037234" cy="150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1123254" y="2322980"/>
              <a:ext cx="928466" cy="3139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/>
                <a:t>NO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7236296" y="2293078"/>
              <a:ext cx="881937" cy="3139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/>
                <a:t>SI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11560" y="2948869"/>
              <a:ext cx="3378200" cy="4801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CO" sz="1400" dirty="0"/>
                <a:t>Declaración Ordenación Cuenca Hidrográfica – Escala 1:25.000</a:t>
              </a:r>
              <a:endParaRPr lang="es-ES" sz="1400" dirty="0"/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611560" y="5949280"/>
              <a:ext cx="3352800" cy="2862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CO" sz="1400" dirty="0"/>
                <a:t>Adopción POMCA </a:t>
              </a:r>
              <a:endParaRPr lang="es-ES" sz="1400" dirty="0"/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5076057" y="2959503"/>
              <a:ext cx="3444792" cy="86793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CO" sz="1400" dirty="0"/>
                <a:t>Conformación Comisión Conjunta MADS , Las  Corporaciones autónomas regionales  y Desarrollo  Sostenible</a:t>
              </a:r>
              <a:endParaRPr lang="es-ES" sz="1400" dirty="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076056" y="3645024"/>
              <a:ext cx="3444792" cy="48013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CO" sz="1400" dirty="0"/>
                <a:t>Declaración conjunta Ordenación Cuenca Hidrográfica</a:t>
              </a:r>
              <a:endParaRPr lang="es-ES" sz="1400" dirty="0"/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5004048" y="5949280"/>
              <a:ext cx="3299170" cy="2862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CO" sz="1400" dirty="0"/>
                <a:t>Adopción conjunta POMCA </a:t>
              </a:r>
              <a:endParaRPr lang="es-ES" sz="1400" dirty="0"/>
            </a:p>
          </p:txBody>
        </p:sp>
        <p:cxnSp>
          <p:nvCxnSpPr>
            <p:cNvPr id="28" name="27 Conector recto de flecha"/>
            <p:cNvCxnSpPr/>
            <p:nvPr/>
          </p:nvCxnSpPr>
          <p:spPr>
            <a:xfrm flipH="1">
              <a:off x="7581229" y="2627620"/>
              <a:ext cx="10147" cy="3602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33 Rectángulo"/>
            <p:cNvSpPr/>
            <p:nvPr/>
          </p:nvSpPr>
          <p:spPr>
            <a:xfrm rot="16200000">
              <a:off x="-942408" y="2667119"/>
              <a:ext cx="2736304" cy="371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smtClean="0">
                  <a:solidFill>
                    <a:prstClr val="white"/>
                  </a:solidFill>
                </a:rPr>
                <a:t>Actividades Previas </a:t>
              </a:r>
              <a:endParaRPr lang="es-ES" sz="1000" b="1" dirty="0">
                <a:solidFill>
                  <a:prstClr val="white"/>
                </a:solidFill>
              </a:endParaRPr>
            </a:p>
          </p:txBody>
        </p:sp>
        <p:sp>
          <p:nvSpPr>
            <p:cNvPr id="30" name="34 Rectángulo"/>
            <p:cNvSpPr/>
            <p:nvPr/>
          </p:nvSpPr>
          <p:spPr>
            <a:xfrm rot="16200000">
              <a:off x="-360548" y="4761148"/>
              <a:ext cx="1584176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 smtClean="0">
                  <a:solidFill>
                    <a:prstClr val="white"/>
                  </a:solidFill>
                </a:rPr>
                <a:t>ELABORACIÓN DEL POMCA</a:t>
              </a:r>
              <a:endParaRPr lang="es-ES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31" name="35 Rectángulo"/>
            <p:cNvSpPr/>
            <p:nvPr/>
          </p:nvSpPr>
          <p:spPr>
            <a:xfrm rot="16200000">
              <a:off x="143508" y="5841268"/>
              <a:ext cx="57606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 smtClean="0">
                  <a:solidFill>
                    <a:prstClr val="white"/>
                  </a:solidFill>
                </a:rPr>
                <a:t>ADOPCIÓN DEL POMCA</a:t>
              </a:r>
              <a:endParaRPr lang="es-ES" sz="800" b="1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32" name="41 Diagrama"/>
            <p:cNvGraphicFramePr/>
            <p:nvPr>
              <p:extLst/>
            </p:nvPr>
          </p:nvGraphicFramePr>
          <p:xfrm>
            <a:off x="2699792" y="4149080"/>
            <a:ext cx="2376264" cy="15841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33" name="43 Conector angular"/>
            <p:cNvCxnSpPr/>
            <p:nvPr/>
          </p:nvCxnSpPr>
          <p:spPr>
            <a:xfrm rot="16200000" flipH="1">
              <a:off x="2231740" y="3537012"/>
              <a:ext cx="720080" cy="504056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45 Conector angular"/>
            <p:cNvCxnSpPr>
              <a:stCxn id="25" idx="1"/>
            </p:cNvCxnSpPr>
            <p:nvPr/>
          </p:nvCxnSpPr>
          <p:spPr>
            <a:xfrm rot="10800000" flipV="1">
              <a:off x="4355981" y="3393468"/>
              <a:ext cx="720077" cy="755612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50 Cerrar llave"/>
            <p:cNvSpPr/>
            <p:nvPr/>
          </p:nvSpPr>
          <p:spPr>
            <a:xfrm>
              <a:off x="5148064" y="4180212"/>
              <a:ext cx="288032" cy="504055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827584" y="4221088"/>
              <a:ext cx="1669449" cy="4247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>
              <a:spAutoFit/>
            </a:bodyPr>
            <a:lstStyle>
              <a:lvl1pPr marL="228600" indent="-228600" algn="ctr">
                <a:lnSpc>
                  <a:spcPct val="90000"/>
                </a:lnSpc>
                <a:spcBef>
                  <a:spcPct val="50000"/>
                </a:spcBef>
                <a:buSzPct val="125000"/>
                <a:buFont typeface="Arial" panose="020B0604020202020204" pitchFamily="34" charset="0"/>
                <a:buChar char="•"/>
                <a:defRPr sz="1600" b="1" i="1"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200">
                  <a:solidFill>
                    <a:schemeClr val="dk1"/>
                  </a:solidFill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sz="1200" dirty="0"/>
                <a:t>CONSEJO DE CUENCA</a:t>
              </a:r>
            </a:p>
          </p:txBody>
        </p:sp>
        <p:sp>
          <p:nvSpPr>
            <p:cNvPr id="37" name="58 Cerrar llave"/>
            <p:cNvSpPr/>
            <p:nvPr/>
          </p:nvSpPr>
          <p:spPr>
            <a:xfrm rot="10800000">
              <a:off x="2483768" y="4149080"/>
              <a:ext cx="207640" cy="567680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</p:grpSp>
      <p:sp>
        <p:nvSpPr>
          <p:cNvPr id="38" name="CuadroTexto 1"/>
          <p:cNvSpPr txBox="1"/>
          <p:nvPr/>
        </p:nvSpPr>
        <p:spPr>
          <a:xfrm>
            <a:off x="382076" y="15007"/>
            <a:ext cx="829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black"/>
                </a:solidFill>
              </a:rPr>
              <a:t>PROCESO GENERAL DE ELABORACIÓN Y ADOPCIÓN DEL POMCA</a:t>
            </a:r>
            <a:endParaRPr lang="es-CO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77272"/>
            <a:ext cx="710897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uadroTexto 1"/>
          <p:cNvSpPr txBox="1"/>
          <p:nvPr/>
        </p:nvSpPr>
        <p:spPr>
          <a:xfrm>
            <a:off x="2134286" y="15007"/>
            <a:ext cx="4794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black"/>
                </a:solidFill>
              </a:rPr>
              <a:t>PRINCIPALES ALCANCES DEL POMCA</a:t>
            </a:r>
            <a:endParaRPr lang="es-CO" sz="2400" b="1" dirty="0">
              <a:solidFill>
                <a:prstClr val="black"/>
              </a:solidFill>
            </a:endParaRPr>
          </a:p>
        </p:txBody>
      </p:sp>
      <p:grpSp>
        <p:nvGrpSpPr>
          <p:cNvPr id="39" name="38 Grupo"/>
          <p:cNvGrpSpPr/>
          <p:nvPr/>
        </p:nvGrpSpPr>
        <p:grpSpPr>
          <a:xfrm>
            <a:off x="131100" y="764705"/>
            <a:ext cx="8761380" cy="5340220"/>
            <a:chOff x="131100" y="1239999"/>
            <a:chExt cx="8761380" cy="4864925"/>
          </a:xfrm>
        </p:grpSpPr>
        <p:sp>
          <p:nvSpPr>
            <p:cNvPr id="40" name="CuadroTexto 3"/>
            <p:cNvSpPr txBox="1">
              <a:spLocks noChangeArrowheads="1"/>
            </p:cNvSpPr>
            <p:nvPr/>
          </p:nvSpPr>
          <p:spPr bwMode="auto">
            <a:xfrm>
              <a:off x="131100" y="2115433"/>
              <a:ext cx="876138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Ordenación y manejo de la cuenca de manera participativa buscando establecer consensos en la </a:t>
              </a:r>
              <a:r>
                <a:rPr lang="es-ES_tradnl" sz="1400" b="1" u="sn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zonificación ambiental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que conduzcan a: a) la  </a:t>
              </a:r>
              <a:r>
                <a:rPr lang="es-ES_tradnl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protección,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conservación, uso </a:t>
              </a:r>
              <a:r>
                <a:rPr lang="es-ES_tradnl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aprovechamiento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sostenible de </a:t>
              </a:r>
              <a:r>
                <a:rPr lang="es-ES_tradnl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recursos naturales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renovables; b) una ocupación del territorio de forma segura; y c) evitar nuevas condiciones de riesgo en la cuenca, entendiendo que estos objetivos hacen parte de la gestión integral del riesgo.</a:t>
              </a:r>
            </a:p>
          </p:txBody>
        </p:sp>
        <p:sp>
          <p:nvSpPr>
            <p:cNvPr id="41" name="Rectángulo 3"/>
            <p:cNvSpPr/>
            <p:nvPr/>
          </p:nvSpPr>
          <p:spPr>
            <a:xfrm>
              <a:off x="170312" y="3482424"/>
              <a:ext cx="814610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Definición de  </a:t>
              </a:r>
              <a:r>
                <a:rPr lang="es-ES_tradnl" sz="1400" b="1" u="sn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acciones y medidas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 el manejo y administración de los recursos naturales renovables,  así como para el conocimiento, reducción y manejo del riesgo en la cuenca.</a:t>
              </a:r>
              <a:endPara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Rectángulo 3"/>
            <p:cNvSpPr/>
            <p:nvPr/>
          </p:nvSpPr>
          <p:spPr>
            <a:xfrm>
              <a:off x="170312" y="4437112"/>
              <a:ext cx="48337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Referente fundamental para </a:t>
              </a:r>
              <a:r>
                <a:rPr lang="es-ES_tradnl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incluido (</a:t>
              </a:r>
              <a:r>
                <a:rPr lang="es-ES_tradnl" sz="14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Determinantes y Asuntos Ambientales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 en </a:t>
              </a:r>
              <a:r>
                <a:rPr lang="es-ES_tradnl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 procesos de ordenamiento </a:t>
              </a:r>
              <a:r>
                <a:rPr lang="es-ES_tradnl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territorial y planificación del desarrollo.</a:t>
              </a:r>
              <a:endParaRPr lang="es-ES_tradn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43" name="Imagen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7266" y="4293096"/>
              <a:ext cx="3601198" cy="1811828"/>
            </a:xfrm>
            <a:prstGeom prst="rect">
              <a:avLst/>
            </a:prstGeom>
          </p:spPr>
        </p:pic>
        <p:sp>
          <p:nvSpPr>
            <p:cNvPr id="44" name="43 Rectángulo"/>
            <p:cNvSpPr/>
            <p:nvPr/>
          </p:nvSpPr>
          <p:spPr>
            <a:xfrm>
              <a:off x="170312" y="1239999"/>
              <a:ext cx="85781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s-CO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Estudios de línea base </a:t>
              </a:r>
              <a:r>
                <a:rPr lang="es-CO" sz="14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(Diagnóstico</a:t>
              </a:r>
              <a:r>
                <a:rPr lang="es-CO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 </a:t>
              </a:r>
              <a:r>
                <a:rPr lang="es-CO" sz="14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escala 1:25.000 que </a:t>
              </a:r>
              <a:r>
                <a:rPr lang="es-CO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soportan el ordenamiento ambiental de la cuenca y que deben ser tenidos en cuenta en otros ordenamientos del territorio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6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77272"/>
            <a:ext cx="710897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uadroTexto 1"/>
          <p:cNvSpPr txBox="1"/>
          <p:nvPr/>
        </p:nvSpPr>
        <p:spPr>
          <a:xfrm>
            <a:off x="1456478" y="15007"/>
            <a:ext cx="615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 smtClean="0">
                <a:solidFill>
                  <a:prstClr val="black"/>
                </a:solidFill>
              </a:rPr>
              <a:t>EL POMCA COMO DETERMINANTE AMBIENTAL</a:t>
            </a:r>
            <a:endParaRPr lang="es-CO" sz="2400" b="1" dirty="0">
              <a:solidFill>
                <a:prstClr val="black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755987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/>
              <a:t>El </a:t>
            </a:r>
            <a:r>
              <a:rPr lang="es-CO" sz="2000" dirty="0"/>
              <a:t>Plan de Ordenación y Manejo de la Cuenca Hidrográfica se constituye en norma de superior jerarquía y </a:t>
            </a:r>
            <a:r>
              <a:rPr lang="es-CO" sz="2000" b="1" u="sng" dirty="0"/>
              <a:t>determinante ambiental para la elaboración y adopción de los planes de ordenamiento territorial</a:t>
            </a:r>
            <a:r>
              <a:rPr lang="es-CO" sz="2000" dirty="0"/>
              <a:t>, de conformidad con lo dispuesto en el artículo 10 de la </a:t>
            </a:r>
            <a:r>
              <a:rPr lang="es-CO" sz="2000" u="sng" dirty="0">
                <a:hlinkClick r:id="rId3"/>
              </a:rPr>
              <a:t>Ley 388 de 1997</a:t>
            </a:r>
            <a:r>
              <a:rPr lang="es-CO" sz="2000" dirty="0"/>
              <a:t>. </a:t>
            </a:r>
            <a:r>
              <a:rPr lang="es-CO" sz="2000" dirty="0" smtClean="0"/>
              <a:t> (Decreto </a:t>
            </a:r>
            <a:r>
              <a:rPr lang="es-CO" sz="2000" dirty="0" smtClean="0"/>
              <a:t>1076 de 2015)</a:t>
            </a:r>
            <a:endParaRPr lang="es-MX" sz="2000" dirty="0"/>
          </a:p>
          <a:p>
            <a:r>
              <a:rPr lang="es-CO" sz="2000" dirty="0"/>
              <a:t> </a:t>
            </a:r>
            <a:endParaRPr lang="es-MX" sz="2000" dirty="0"/>
          </a:p>
          <a:p>
            <a:r>
              <a:rPr lang="es-CO" sz="2000" dirty="0"/>
              <a:t>Una vez aprobado el Plan de Ordenación y Manejo de la Cuenca Hidrográfica en la que se localice uno o varios municipios, estos deberán tener en cuenta en sus propios ámbitos de competencia lo definido por el Plan, como norma de superior jerarquía, al momento de formular, revisar y/o adoptar el respectivo Plan de Ordenamiento Territorial, con relación a:</a:t>
            </a:r>
            <a:endParaRPr lang="es-MX" sz="2000" dirty="0"/>
          </a:p>
          <a:p>
            <a:r>
              <a:rPr lang="es-CO" sz="2000" dirty="0"/>
              <a:t> </a:t>
            </a:r>
            <a:endParaRPr lang="es-MX" sz="2000" dirty="0"/>
          </a:p>
          <a:p>
            <a:r>
              <a:rPr lang="es-CO" sz="2000" dirty="0"/>
              <a:t>1. La zonificación ambiental. </a:t>
            </a:r>
            <a:endParaRPr lang="es-MX" sz="2000" dirty="0"/>
          </a:p>
          <a:p>
            <a:r>
              <a:rPr lang="es-CO" sz="2000" dirty="0"/>
              <a:t>2. El componente programático. </a:t>
            </a:r>
            <a:endParaRPr lang="es-MX" sz="2000" dirty="0"/>
          </a:p>
          <a:p>
            <a:r>
              <a:rPr lang="es-CO" sz="2000" dirty="0"/>
              <a:t>3. El componente de gestión del riesgo</a:t>
            </a:r>
            <a:endParaRPr lang="es-MX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34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Rectángulo redondeado"/>
          <p:cNvSpPr/>
          <p:nvPr/>
        </p:nvSpPr>
        <p:spPr>
          <a:xfrm>
            <a:off x="251520" y="170803"/>
            <a:ext cx="8496944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¿ </a:t>
            </a:r>
            <a:r>
              <a:rPr lang="es-E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CUAL ES EL MODELO CARTOGRAFICO DE LA ZONIFICACIÓN AMBIENTAL DEL POMCA ?</a:t>
            </a:r>
            <a:endParaRPr lang="es-E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" y="982178"/>
            <a:ext cx="9103765" cy="561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53502" r="45322" b="13362"/>
          <a:stretch/>
        </p:blipFill>
        <p:spPr bwMode="auto">
          <a:xfrm>
            <a:off x="0" y="-27384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1926646" y="1375260"/>
            <a:ext cx="5347100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La gestión del riesgo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</a:rPr>
              <a:t>en POMCAS, 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centra en 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conocimiento, la reducción y control de los factores de riesgo</a:t>
            </a:r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,  que soporten la toma de decisiones en términos </a:t>
            </a:r>
            <a:r>
              <a:rPr lang="es-CO" sz="1600" dirty="0" smtClean="0">
                <a:solidFill>
                  <a:schemeClr val="tx2">
                    <a:lumMod val="75000"/>
                  </a:schemeClr>
                </a:solidFill>
              </a:rPr>
              <a:t>de la ordenación y manejo ambiental de la cuenca.</a:t>
            </a:r>
            <a:endParaRPr lang="es-CO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s-CO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2411760" y="952612"/>
            <a:ext cx="4376873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tx1"/>
                </a:solidFill>
              </a:rPr>
              <a:t>Alcance del análisis de riesgos en el POMCA</a:t>
            </a:r>
            <a:r>
              <a:rPr lang="es-ES_tradnl" sz="2000" b="1" dirty="0" smtClean="0">
                <a:solidFill>
                  <a:schemeClr val="tx1"/>
                </a:solidFill>
              </a:rPr>
              <a:t>     </a:t>
            </a:r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13" descr="P63033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485" y="2874639"/>
            <a:ext cx="4805086" cy="31827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3709319" y="3583307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 smtClean="0">
                <a:solidFill>
                  <a:srgbClr val="FF0000"/>
                </a:solidFill>
              </a:rPr>
              <a:t>incendios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8122" y="4492982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 err="1" smtClean="0">
                <a:solidFill>
                  <a:srgbClr val="FF0000"/>
                </a:solidFill>
              </a:rPr>
              <a:t>inundaciónes</a:t>
            </a:r>
            <a:endParaRPr lang="es-CO" sz="11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90009" y="4984828"/>
            <a:ext cx="1664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 smtClean="0">
                <a:solidFill>
                  <a:srgbClr val="FF0000"/>
                </a:solidFill>
              </a:rPr>
              <a:t>avenidas torrenciales</a:t>
            </a:r>
            <a:endParaRPr lang="es-CO" sz="1100" b="1" dirty="0">
              <a:solidFill>
                <a:srgbClr val="FF0000"/>
              </a:solidFill>
            </a:endParaRPr>
          </a:p>
        </p:txBody>
      </p:sp>
      <p:pic>
        <p:nvPicPr>
          <p:cNvPr id="13" name="6 Imagen" descr="P1040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5096" y="2874639"/>
            <a:ext cx="3879452" cy="2917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1039606" y="118584"/>
            <a:ext cx="712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LA GESTIÓN DEL RIESGO EN EL MARCO DE LOS POMCA</a:t>
            </a:r>
            <a:endParaRPr lang="es-C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/>
          <p:nvPr/>
        </p:nvSpPr>
        <p:spPr>
          <a:xfrm>
            <a:off x="2016624" y="1053118"/>
            <a:ext cx="4507503" cy="4001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b="1" dirty="0" smtClean="0">
                <a:solidFill>
                  <a:schemeClr val="tx1"/>
                </a:solidFill>
              </a:rPr>
              <a:t>Objetivos del análisis de riesgos en el POMCA</a:t>
            </a:r>
            <a:r>
              <a:rPr lang="es-ES_tradnl" sz="2000" b="1" dirty="0" smtClean="0">
                <a:solidFill>
                  <a:schemeClr val="tx1"/>
                </a:solidFill>
              </a:rPr>
              <a:t>     </a:t>
            </a:r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t="53502" r="45322" b="13362"/>
          <a:stretch/>
        </p:blipFill>
        <p:spPr bwMode="auto">
          <a:xfrm>
            <a:off x="0" y="-20876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039606" y="125092"/>
            <a:ext cx="712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LA GESTIÓN DEL RIESGO EN EL MARCO DE LOS POMCA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41193" y="1961788"/>
            <a:ext cx="8462161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defTabSz="914400">
              <a:buFont typeface="Arial" panose="020B0604020202020204" pitchFamily="34" charset="0"/>
              <a:buChar char="•"/>
            </a:pPr>
            <a:r>
              <a:rPr kumimoji="0" lang="es-ES_tradnl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Incluir en la ordenación y manejo ambiental de la cuenca el</a:t>
            </a:r>
            <a:r>
              <a:rPr kumimoji="0" lang="es-ES_tradnl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análisis de amenazas y definición de riesgos bajo diferentes escenarios de riesgos q</a:t>
            </a:r>
            <a:r>
              <a:rPr lang="es-ES_tradnl" dirty="0" smtClean="0"/>
              <a:t>ue </a:t>
            </a:r>
            <a:r>
              <a:rPr lang="es-ES_tradnl" dirty="0"/>
              <a:t>permitan una ocupación del territorio  de forma </a:t>
            </a:r>
            <a:r>
              <a:rPr lang="es-ES_tradnl" dirty="0" smtClean="0"/>
              <a:t>segura.</a:t>
            </a:r>
            <a:endParaRPr kumimoji="0" lang="es-ES_tradnl" i="0" u="none" strike="noStrike" cap="none" normalizeH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 Rectángulo"/>
          <p:cNvSpPr/>
          <p:nvPr/>
        </p:nvSpPr>
        <p:spPr>
          <a:xfrm>
            <a:off x="341193" y="3345757"/>
            <a:ext cx="846216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Definir los </a:t>
            </a:r>
            <a:r>
              <a:rPr lang="es-ES_tradnl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condicionamientos para el uso y ocupación del territorio, </a:t>
            </a:r>
            <a:r>
              <a:rPr lang="es-ES_tradnl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 las acciones y medidas para el conocimiento y la reducción del riesgo en la cuenca a </a:t>
            </a:r>
            <a:r>
              <a:rPr lang="es-ES_tradnl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partir de la identificación y evaluación de las posibles afectaciones de las áreas de importancia estratégica para la conservación de la biodiversidad y los servicios </a:t>
            </a:r>
            <a:r>
              <a:rPr lang="es-ES_tradnl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ecosistémicos</a:t>
            </a:r>
            <a:r>
              <a:rPr lang="es-ES_tradnl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los asentamientos humanos, la infraestructura estratégica y las áreas donde se desarrollan actividades </a:t>
            </a:r>
            <a:r>
              <a:rPr lang="es-ES_tradnl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productivas.</a:t>
            </a:r>
            <a:endParaRPr lang="es-ES_tradnl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 Rectángulo"/>
          <p:cNvSpPr/>
          <p:nvPr/>
        </p:nvSpPr>
        <p:spPr>
          <a:xfrm>
            <a:off x="341193" y="5591499"/>
            <a:ext cx="74755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defTabSz="914400">
              <a:buFont typeface="Arial" panose="020B0604020202020204" pitchFamily="34" charset="0"/>
              <a:buChar char="•"/>
            </a:pPr>
            <a:r>
              <a:rPr lang="es-ES_tradnl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Evitar </a:t>
            </a:r>
            <a:r>
              <a:rPr lang="es-ES_tradnl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configuración de nuevas condiciones de riesgos.</a:t>
            </a:r>
            <a:endParaRPr lang="es-ES_tradnl" dirty="0"/>
          </a:p>
        </p:txBody>
      </p:sp>
      <p:pic>
        <p:nvPicPr>
          <p:cNvPr id="13" name="9 Imagen" descr="cid:image002.png@01CFEEB5.0FD39710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2022" r="50794" b="18972"/>
          <a:stretch/>
        </p:blipFill>
        <p:spPr bwMode="auto">
          <a:xfrm>
            <a:off x="2088654" y="6093296"/>
            <a:ext cx="1619250" cy="378460"/>
          </a:xfrm>
          <a:prstGeom prst="rect">
            <a:avLst/>
          </a:prstGeom>
          <a:noFill/>
          <a:ln>
            <a:solidFill>
              <a:schemeClr val="tx1">
                <a:alpha val="92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306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918051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34"/>
          <p:cNvGrpSpPr/>
          <p:nvPr/>
        </p:nvGrpSpPr>
        <p:grpSpPr>
          <a:xfrm>
            <a:off x="251520" y="882298"/>
            <a:ext cx="8623456" cy="4921712"/>
            <a:chOff x="588771" y="1332003"/>
            <a:chExt cx="8623456" cy="5183322"/>
          </a:xfrm>
        </p:grpSpPr>
        <p:sp>
          <p:nvSpPr>
            <p:cNvPr id="11" name="Rectángulo 2"/>
            <p:cNvSpPr/>
            <p:nvPr/>
          </p:nvSpPr>
          <p:spPr>
            <a:xfrm>
              <a:off x="4094561" y="2250271"/>
              <a:ext cx="1656184" cy="6631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prstClr val="white"/>
                  </a:solidFill>
                </a:rPr>
                <a:t>AVENIDAS TORRENCIALES</a:t>
              </a:r>
              <a:endParaRPr lang="es-CO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ectángulo 3"/>
            <p:cNvSpPr/>
            <p:nvPr/>
          </p:nvSpPr>
          <p:spPr>
            <a:xfrm>
              <a:off x="707027" y="2249385"/>
              <a:ext cx="1676648" cy="54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prstClr val="white"/>
                  </a:solidFill>
                </a:rPr>
                <a:t>MOVIMIENTOS EN MASA </a:t>
              </a:r>
              <a:endParaRPr lang="es-CO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Rectángulo 4"/>
            <p:cNvSpPr/>
            <p:nvPr/>
          </p:nvSpPr>
          <p:spPr>
            <a:xfrm>
              <a:off x="2610058" y="2266673"/>
              <a:ext cx="1351625" cy="5409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prstClr val="white"/>
                  </a:solidFill>
                </a:rPr>
                <a:t>INUNDACIÓN</a:t>
              </a:r>
              <a:endParaRPr lang="es-CO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Rectángulo 5"/>
            <p:cNvSpPr/>
            <p:nvPr/>
          </p:nvSpPr>
          <p:spPr>
            <a:xfrm>
              <a:off x="6034477" y="2219195"/>
              <a:ext cx="1497147" cy="6750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b="1" dirty="0" smtClean="0">
                  <a:solidFill>
                    <a:prstClr val="white"/>
                  </a:solidFill>
                </a:rPr>
                <a:t>INCENDIOS FORESTALES</a:t>
              </a:r>
              <a:endParaRPr lang="es-CO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CuadroTexto 6"/>
            <p:cNvSpPr txBox="1"/>
            <p:nvPr/>
          </p:nvSpPr>
          <p:spPr>
            <a:xfrm>
              <a:off x="2905689" y="1336945"/>
              <a:ext cx="2111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b="1" dirty="0" smtClean="0">
                  <a:solidFill>
                    <a:srgbClr val="000099"/>
                  </a:solidFill>
                </a:rPr>
                <a:t>EVENTOS A EVALUAR</a:t>
              </a:r>
              <a:endParaRPr lang="es-CO" sz="1400" b="1" dirty="0">
                <a:solidFill>
                  <a:srgbClr val="000099"/>
                </a:solidFill>
              </a:endParaRPr>
            </a:p>
          </p:txBody>
        </p:sp>
        <p:grpSp>
          <p:nvGrpSpPr>
            <p:cNvPr id="16" name="Grupo 9"/>
            <p:cNvGrpSpPr/>
            <p:nvPr/>
          </p:nvGrpSpPr>
          <p:grpSpPr>
            <a:xfrm>
              <a:off x="7743297" y="1917141"/>
              <a:ext cx="1260911" cy="1746311"/>
              <a:chOff x="6103439" y="1405842"/>
              <a:chExt cx="1260911" cy="1746311"/>
            </a:xfrm>
          </p:grpSpPr>
          <p:sp>
            <p:nvSpPr>
              <p:cNvPr id="31" name="Rectángulo 10"/>
              <p:cNvSpPr/>
              <p:nvPr/>
            </p:nvSpPr>
            <p:spPr>
              <a:xfrm>
                <a:off x="6103439" y="1405842"/>
                <a:ext cx="1260911" cy="17463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ctángulo 11"/>
              <p:cNvSpPr/>
              <p:nvPr/>
            </p:nvSpPr>
            <p:spPr>
              <a:xfrm>
                <a:off x="6103439" y="1531050"/>
                <a:ext cx="1260911" cy="15480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500" b="1" dirty="0" smtClean="0">
                    <a:solidFill>
                      <a:prstClr val="black"/>
                    </a:solidFill>
                  </a:rPr>
                  <a:t>Eventos volcánicos; Tsunamis, Desertización; Erosión costera </a:t>
                </a:r>
                <a:endParaRPr lang="es-ES" sz="15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Abrir llave 12"/>
            <p:cNvSpPr/>
            <p:nvPr/>
          </p:nvSpPr>
          <p:spPr>
            <a:xfrm rot="5400000">
              <a:off x="3754701" y="-1465902"/>
              <a:ext cx="413964" cy="674582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18" name="CuadroTexto 13"/>
            <p:cNvSpPr txBox="1"/>
            <p:nvPr/>
          </p:nvSpPr>
          <p:spPr>
            <a:xfrm>
              <a:off x="7531624" y="1332003"/>
              <a:ext cx="1509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>
                  <a:solidFill>
                    <a:srgbClr val="000099"/>
                  </a:solidFill>
                </a:rPr>
                <a:t>EVENTOS A CONSIDERAR</a:t>
              </a:r>
              <a:endParaRPr lang="es-CO" sz="1400" b="1" dirty="0">
                <a:solidFill>
                  <a:srgbClr val="000099"/>
                </a:solidFill>
              </a:endParaRPr>
            </a:p>
          </p:txBody>
        </p:sp>
        <p:pic>
          <p:nvPicPr>
            <p:cNvPr id="19" name="Picture 13" descr="P630339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534" y="3506203"/>
              <a:ext cx="4165958" cy="27593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19 Imagen" descr="P1030678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71" y="3737896"/>
              <a:ext cx="2180596" cy="22960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1" name="Flecha abajo 23"/>
            <p:cNvSpPr/>
            <p:nvPr/>
          </p:nvSpPr>
          <p:spPr>
            <a:xfrm>
              <a:off x="1295448" y="2988542"/>
              <a:ext cx="264838" cy="3893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2" name="Flecha abajo 24"/>
            <p:cNvSpPr/>
            <p:nvPr/>
          </p:nvSpPr>
          <p:spPr>
            <a:xfrm>
              <a:off x="4798675" y="3234304"/>
              <a:ext cx="264838" cy="228083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3" name="Abrir llave 26"/>
            <p:cNvSpPr/>
            <p:nvPr/>
          </p:nvSpPr>
          <p:spPr>
            <a:xfrm rot="16200000">
              <a:off x="4784651" y="1052864"/>
              <a:ext cx="292887" cy="4164243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  <p:sp>
          <p:nvSpPr>
            <p:cNvPr id="24" name="CuadroTexto 27"/>
            <p:cNvSpPr txBox="1"/>
            <p:nvPr/>
          </p:nvSpPr>
          <p:spPr>
            <a:xfrm>
              <a:off x="5818955" y="4014073"/>
              <a:ext cx="1178528" cy="324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</a:t>
              </a:r>
              <a:r>
                <a:rPr lang="es-CO" sz="14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ncendios</a:t>
              </a:r>
              <a:endParaRPr lang="es-CO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CuadroTexto 28"/>
            <p:cNvSpPr txBox="1"/>
            <p:nvPr/>
          </p:nvSpPr>
          <p:spPr>
            <a:xfrm>
              <a:off x="4639685" y="5618239"/>
              <a:ext cx="2056973" cy="291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Avenidas torrenciales</a:t>
              </a:r>
              <a:endParaRPr lang="es-CO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CuadroTexto 30"/>
            <p:cNvSpPr txBox="1"/>
            <p:nvPr/>
          </p:nvSpPr>
          <p:spPr>
            <a:xfrm>
              <a:off x="3074381" y="4620757"/>
              <a:ext cx="1330814" cy="324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</a:t>
              </a:r>
              <a:r>
                <a:rPr lang="es-CO" sz="1400" b="1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nundación</a:t>
              </a:r>
              <a:endParaRPr lang="es-CO" sz="1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7" name="Picture 4" descr="foto0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763" y="3942386"/>
              <a:ext cx="1435926" cy="11851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lecha abajo 32"/>
            <p:cNvSpPr/>
            <p:nvPr/>
          </p:nvSpPr>
          <p:spPr>
            <a:xfrm>
              <a:off x="8153826" y="3843093"/>
              <a:ext cx="264838" cy="228083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29" name="Picture 4" descr="http://cloudfront.rcnradio.ennovva.com/sites/default/files/styles/418x281/public/noticias/sequia_arauca.jpg?itok=IFPLiowI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64142" y="5422006"/>
              <a:ext cx="1883337" cy="10933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www.madrimasd.org/blogs/universo/wp-content/blogs.dir/42/files/147/erosion-del-parmafrost-fuente-life-in-small-bites-environment-blog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890" y="4718618"/>
              <a:ext cx="1607337" cy="11026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640"/>
            <a:ext cx="83518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6024"/>
            <a:ext cx="9180512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1" y="216024"/>
            <a:ext cx="77787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07950" y="1196975"/>
            <a:ext cx="8750300" cy="5400377"/>
            <a:chOff x="68" y="754"/>
            <a:chExt cx="5512" cy="2994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/>
          </p:nvSpPr>
          <p:spPr bwMode="auto">
            <a:xfrm>
              <a:off x="68" y="754"/>
              <a:ext cx="5512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8" y="754"/>
              <a:ext cx="1055" cy="29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16" y="754"/>
              <a:ext cx="2164" cy="29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272" y="754"/>
              <a:ext cx="1329" cy="299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93" y="754"/>
              <a:ext cx="987" cy="29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3" y="854"/>
              <a:ext cx="76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Aprestamiento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28" y="854"/>
              <a:ext cx="61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Diagnóstico</a:t>
              </a: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333" y="771"/>
              <a:ext cx="13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Prospectiva y zonificación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697" y="936"/>
              <a:ext cx="539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ambiental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98" y="854"/>
              <a:ext cx="65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Formulación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8" y="754"/>
              <a:ext cx="8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116" y="754"/>
              <a:ext cx="7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72" y="754"/>
              <a:ext cx="8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593" y="754"/>
              <a:ext cx="8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76" y="754"/>
              <a:ext cx="55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76" y="754"/>
              <a:ext cx="55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572" y="754"/>
              <a:ext cx="8" cy="1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6" y="1086"/>
              <a:ext cx="55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6" y="1086"/>
              <a:ext cx="55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8" y="754"/>
              <a:ext cx="0" cy="29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8" y="754"/>
              <a:ext cx="8" cy="29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76" y="3740"/>
              <a:ext cx="55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6" y="3740"/>
              <a:ext cx="55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5572" y="762"/>
              <a:ext cx="0" cy="29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5572" y="762"/>
              <a:ext cx="8" cy="29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8" y="37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8" y="3748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116" y="37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116" y="3748"/>
              <a:ext cx="7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3272" y="37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272" y="3748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4593" y="37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593" y="3748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5572" y="374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5572" y="3748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5580" y="75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5580" y="754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5580" y="108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580" y="1086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5580" y="125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580" y="1252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5580" y="141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5580" y="1417"/>
              <a:ext cx="8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5580" y="158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5580" y="1583"/>
              <a:ext cx="8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5580" y="174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5580" y="1749"/>
              <a:ext cx="8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580" y="1915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5580" y="1915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>
              <a:off x="5580" y="2081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5580" y="2081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>
              <a:off x="5580" y="2247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5580" y="2247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>
              <a:off x="5580" y="2413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580" y="2413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5580" y="2579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580" y="2579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0" name="Line 62"/>
            <p:cNvSpPr>
              <a:spLocks noChangeShapeType="1"/>
            </p:cNvSpPr>
            <p:nvPr/>
          </p:nvSpPr>
          <p:spPr bwMode="auto">
            <a:xfrm>
              <a:off x="5580" y="274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1" name="Rectangle 63"/>
            <p:cNvSpPr>
              <a:spLocks noChangeArrowheads="1"/>
            </p:cNvSpPr>
            <p:nvPr/>
          </p:nvSpPr>
          <p:spPr bwMode="auto">
            <a:xfrm>
              <a:off x="5580" y="2744"/>
              <a:ext cx="8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3" name="Line 64"/>
            <p:cNvSpPr>
              <a:spLocks noChangeShapeType="1"/>
            </p:cNvSpPr>
            <p:nvPr/>
          </p:nvSpPr>
          <p:spPr bwMode="auto">
            <a:xfrm>
              <a:off x="5580" y="291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4" name="Rectangle 65"/>
            <p:cNvSpPr>
              <a:spLocks noChangeArrowheads="1"/>
            </p:cNvSpPr>
            <p:nvPr/>
          </p:nvSpPr>
          <p:spPr bwMode="auto">
            <a:xfrm>
              <a:off x="5580" y="2910"/>
              <a:ext cx="8" cy="9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5" name="Line 66"/>
            <p:cNvSpPr>
              <a:spLocks noChangeShapeType="1"/>
            </p:cNvSpPr>
            <p:nvPr/>
          </p:nvSpPr>
          <p:spPr bwMode="auto">
            <a:xfrm>
              <a:off x="5580" y="3076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6" name="Rectangle 67"/>
            <p:cNvSpPr>
              <a:spLocks noChangeArrowheads="1"/>
            </p:cNvSpPr>
            <p:nvPr/>
          </p:nvSpPr>
          <p:spPr bwMode="auto">
            <a:xfrm>
              <a:off x="5580" y="3076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7" name="Line 68"/>
            <p:cNvSpPr>
              <a:spLocks noChangeShapeType="1"/>
            </p:cNvSpPr>
            <p:nvPr/>
          </p:nvSpPr>
          <p:spPr bwMode="auto">
            <a:xfrm>
              <a:off x="5580" y="3242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8" name="Rectangle 69"/>
            <p:cNvSpPr>
              <a:spLocks noChangeArrowheads="1"/>
            </p:cNvSpPr>
            <p:nvPr/>
          </p:nvSpPr>
          <p:spPr bwMode="auto">
            <a:xfrm>
              <a:off x="5580" y="3242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29" name="Line 70"/>
            <p:cNvSpPr>
              <a:spLocks noChangeShapeType="1"/>
            </p:cNvSpPr>
            <p:nvPr/>
          </p:nvSpPr>
          <p:spPr bwMode="auto">
            <a:xfrm>
              <a:off x="5580" y="3408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0" name="Rectangle 71"/>
            <p:cNvSpPr>
              <a:spLocks noChangeArrowheads="1"/>
            </p:cNvSpPr>
            <p:nvPr/>
          </p:nvSpPr>
          <p:spPr bwMode="auto">
            <a:xfrm>
              <a:off x="5580" y="3408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1" name="Line 72"/>
            <p:cNvSpPr>
              <a:spLocks noChangeShapeType="1"/>
            </p:cNvSpPr>
            <p:nvPr/>
          </p:nvSpPr>
          <p:spPr bwMode="auto">
            <a:xfrm>
              <a:off x="5580" y="3574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2" name="Rectangle 73"/>
            <p:cNvSpPr>
              <a:spLocks noChangeArrowheads="1"/>
            </p:cNvSpPr>
            <p:nvPr/>
          </p:nvSpPr>
          <p:spPr bwMode="auto">
            <a:xfrm>
              <a:off x="5580" y="3574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3" name="Line 74"/>
            <p:cNvSpPr>
              <a:spLocks noChangeShapeType="1"/>
            </p:cNvSpPr>
            <p:nvPr/>
          </p:nvSpPr>
          <p:spPr bwMode="auto">
            <a:xfrm>
              <a:off x="5580" y="3740"/>
              <a:ext cx="1" cy="1"/>
            </a:xfrm>
            <a:prstGeom prst="line">
              <a:avLst/>
            </a:prstGeom>
            <a:noFill/>
            <a:ln w="0">
              <a:solidFill>
                <a:srgbClr val="DADCD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4" name="Rectangle 75"/>
            <p:cNvSpPr>
              <a:spLocks noChangeArrowheads="1"/>
            </p:cNvSpPr>
            <p:nvPr/>
          </p:nvSpPr>
          <p:spPr bwMode="auto">
            <a:xfrm>
              <a:off x="5580" y="3740"/>
              <a:ext cx="8" cy="8"/>
            </a:xfrm>
            <a:prstGeom prst="rect">
              <a:avLst/>
            </a:prstGeom>
            <a:solidFill>
              <a:srgbClr val="DA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5" name="Rectangle 76"/>
            <p:cNvSpPr>
              <a:spLocks noChangeArrowheads="1"/>
            </p:cNvSpPr>
            <p:nvPr/>
          </p:nvSpPr>
          <p:spPr bwMode="auto">
            <a:xfrm>
              <a:off x="125" y="1140"/>
              <a:ext cx="941" cy="12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6" name="Rectangle 77"/>
            <p:cNvSpPr>
              <a:spLocks noChangeArrowheads="1"/>
            </p:cNvSpPr>
            <p:nvPr/>
          </p:nvSpPr>
          <p:spPr bwMode="auto">
            <a:xfrm>
              <a:off x="125" y="1140"/>
              <a:ext cx="941" cy="1269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37" name="Rectangle 78"/>
            <p:cNvSpPr>
              <a:spLocks noChangeArrowheads="1"/>
            </p:cNvSpPr>
            <p:nvPr/>
          </p:nvSpPr>
          <p:spPr bwMode="auto">
            <a:xfrm>
              <a:off x="202" y="1184"/>
              <a:ext cx="63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Identificación y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" name="Rectangle 79"/>
            <p:cNvSpPr>
              <a:spLocks noChangeArrowheads="1"/>
            </p:cNvSpPr>
            <p:nvPr/>
          </p:nvSpPr>
          <p:spPr bwMode="auto">
            <a:xfrm>
              <a:off x="202" y="1291"/>
              <a:ext cx="75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Caracterización de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Rectangle 80"/>
            <p:cNvSpPr>
              <a:spLocks noChangeArrowheads="1"/>
            </p:cNvSpPr>
            <p:nvPr/>
          </p:nvSpPr>
          <p:spPr bwMode="auto">
            <a:xfrm>
              <a:off x="202" y="1399"/>
              <a:ext cx="32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Actores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" name="Rectangle 81"/>
            <p:cNvSpPr>
              <a:spLocks noChangeArrowheads="1"/>
            </p:cNvSpPr>
            <p:nvPr/>
          </p:nvSpPr>
          <p:spPr bwMode="auto">
            <a:xfrm>
              <a:off x="202" y="1615"/>
              <a:ext cx="56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Identificación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Rectangle 82"/>
            <p:cNvSpPr>
              <a:spLocks noChangeArrowheads="1"/>
            </p:cNvSpPr>
            <p:nvPr/>
          </p:nvSpPr>
          <p:spPr bwMode="auto">
            <a:xfrm>
              <a:off x="202" y="1723"/>
              <a:ext cx="88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preliminar de eventos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2" name="Rectangle 83"/>
            <p:cNvSpPr>
              <a:spLocks noChangeArrowheads="1"/>
            </p:cNvSpPr>
            <p:nvPr/>
          </p:nvSpPr>
          <p:spPr bwMode="auto">
            <a:xfrm>
              <a:off x="202" y="1831"/>
              <a:ext cx="53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amenazantes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3" name="Rectangle 84"/>
            <p:cNvSpPr>
              <a:spLocks noChangeArrowheads="1"/>
            </p:cNvSpPr>
            <p:nvPr/>
          </p:nvSpPr>
          <p:spPr bwMode="auto">
            <a:xfrm>
              <a:off x="202" y="2046"/>
              <a:ext cx="76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Análisis situacional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Rectangle 85"/>
            <p:cNvSpPr>
              <a:spLocks noChangeArrowheads="1"/>
            </p:cNvSpPr>
            <p:nvPr/>
          </p:nvSpPr>
          <p:spPr bwMode="auto">
            <a:xfrm>
              <a:off x="202" y="2154"/>
              <a:ext cx="91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inicial de la gestión del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5" name="Rectangle 86"/>
            <p:cNvSpPr>
              <a:spLocks noChangeArrowheads="1"/>
            </p:cNvSpPr>
            <p:nvPr/>
          </p:nvSpPr>
          <p:spPr bwMode="auto">
            <a:xfrm>
              <a:off x="202" y="2262"/>
              <a:ext cx="75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riesgo en la cuenca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6" name="Rectangle 87"/>
            <p:cNvSpPr>
              <a:spLocks noChangeArrowheads="1"/>
            </p:cNvSpPr>
            <p:nvPr/>
          </p:nvSpPr>
          <p:spPr bwMode="auto">
            <a:xfrm>
              <a:off x="1135" y="1098"/>
              <a:ext cx="842" cy="5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47" name="Rectangle 88"/>
            <p:cNvSpPr>
              <a:spLocks noChangeArrowheads="1"/>
            </p:cNvSpPr>
            <p:nvPr/>
          </p:nvSpPr>
          <p:spPr bwMode="auto">
            <a:xfrm>
              <a:off x="1135" y="1098"/>
              <a:ext cx="842" cy="572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48" name="Rectangle 89"/>
            <p:cNvSpPr>
              <a:spLocks noChangeArrowheads="1"/>
            </p:cNvSpPr>
            <p:nvPr/>
          </p:nvSpPr>
          <p:spPr bwMode="auto">
            <a:xfrm>
              <a:off x="1287" y="1227"/>
              <a:ext cx="646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Consolidación y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9" name="Rectangle 90"/>
            <p:cNvSpPr>
              <a:spLocks noChangeArrowheads="1"/>
            </p:cNvSpPr>
            <p:nvPr/>
          </p:nvSpPr>
          <p:spPr bwMode="auto">
            <a:xfrm>
              <a:off x="1234" y="1334"/>
              <a:ext cx="79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análisis de eventos 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0" name="Rectangle 91"/>
            <p:cNvSpPr>
              <a:spLocks noChangeArrowheads="1"/>
            </p:cNvSpPr>
            <p:nvPr/>
          </p:nvSpPr>
          <p:spPr bwMode="auto">
            <a:xfrm>
              <a:off x="1386" y="1442"/>
              <a:ext cx="40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históricos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1" name="Rectangle 92"/>
            <p:cNvSpPr>
              <a:spLocks noChangeArrowheads="1"/>
            </p:cNvSpPr>
            <p:nvPr/>
          </p:nvSpPr>
          <p:spPr bwMode="auto">
            <a:xfrm>
              <a:off x="2091" y="1098"/>
              <a:ext cx="1170" cy="5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52" name="Rectangle 93"/>
            <p:cNvSpPr>
              <a:spLocks noChangeArrowheads="1"/>
            </p:cNvSpPr>
            <p:nvPr/>
          </p:nvSpPr>
          <p:spPr bwMode="auto">
            <a:xfrm>
              <a:off x="2091" y="1098"/>
              <a:ext cx="1170" cy="564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53" name="Rectangle 94"/>
            <p:cNvSpPr>
              <a:spLocks noChangeArrowheads="1"/>
            </p:cNvSpPr>
            <p:nvPr/>
          </p:nvSpPr>
          <p:spPr bwMode="auto">
            <a:xfrm>
              <a:off x="2168" y="1142"/>
              <a:ext cx="120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EVALUACIÓN Y ZONIFICACIÓN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4" name="Rectangle 95"/>
            <p:cNvSpPr>
              <a:spLocks noChangeArrowheads="1"/>
            </p:cNvSpPr>
            <p:nvPr/>
          </p:nvSpPr>
          <p:spPr bwMode="auto">
            <a:xfrm>
              <a:off x="2259" y="1250"/>
              <a:ext cx="96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DE LA  SUSCEPTIBILIDAD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5" name="Rectangle 96"/>
            <p:cNvSpPr>
              <a:spLocks noChangeArrowheads="1"/>
            </p:cNvSpPr>
            <p:nvPr/>
          </p:nvSpPr>
          <p:spPr bwMode="auto">
            <a:xfrm>
              <a:off x="2274" y="1358"/>
              <a:ext cx="8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Escala 1:25.000 (Toda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6" name="Rectangle 97"/>
            <p:cNvSpPr>
              <a:spLocks noChangeArrowheads="1"/>
            </p:cNvSpPr>
            <p:nvPr/>
          </p:nvSpPr>
          <p:spPr bwMode="auto">
            <a:xfrm>
              <a:off x="3026" y="1358"/>
              <a:ext cx="12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la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7" name="Rectangle 98"/>
            <p:cNvSpPr>
              <a:spLocks noChangeArrowheads="1"/>
            </p:cNvSpPr>
            <p:nvPr/>
          </p:nvSpPr>
          <p:spPr bwMode="auto">
            <a:xfrm>
              <a:off x="2532" y="1466"/>
              <a:ext cx="349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Cuenca)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58" name="Rectangle 99"/>
            <p:cNvSpPr>
              <a:spLocks noChangeArrowheads="1"/>
            </p:cNvSpPr>
            <p:nvPr/>
          </p:nvSpPr>
          <p:spPr bwMode="auto">
            <a:xfrm>
              <a:off x="1150" y="1878"/>
              <a:ext cx="1245" cy="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59" name="Rectangle 100"/>
            <p:cNvSpPr>
              <a:spLocks noChangeArrowheads="1"/>
            </p:cNvSpPr>
            <p:nvPr/>
          </p:nvSpPr>
          <p:spPr bwMode="auto">
            <a:xfrm>
              <a:off x="1150" y="1878"/>
              <a:ext cx="1245" cy="497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60" name="Rectangle 101"/>
            <p:cNvSpPr>
              <a:spLocks noChangeArrowheads="1"/>
            </p:cNvSpPr>
            <p:nvPr/>
          </p:nvSpPr>
          <p:spPr bwMode="auto">
            <a:xfrm>
              <a:off x="1257" y="1969"/>
              <a:ext cx="1207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EVALUACIÓN Y ZONIFICACIÓN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1" name="Rectangle 102"/>
            <p:cNvSpPr>
              <a:spLocks noChangeArrowheads="1"/>
            </p:cNvSpPr>
            <p:nvPr/>
          </p:nvSpPr>
          <p:spPr bwMode="auto">
            <a:xfrm>
              <a:off x="1485" y="2077"/>
              <a:ext cx="675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DE LA AMENAZA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2" name="Rectangle 103"/>
            <p:cNvSpPr>
              <a:spLocks noChangeArrowheads="1"/>
            </p:cNvSpPr>
            <p:nvPr/>
          </p:nvSpPr>
          <p:spPr bwMode="auto">
            <a:xfrm>
              <a:off x="1257" y="2184"/>
              <a:ext cx="119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Escala 1:25.000 (Areas críticas)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3" name="Rectangle 104"/>
            <p:cNvSpPr>
              <a:spLocks noChangeArrowheads="1"/>
            </p:cNvSpPr>
            <p:nvPr/>
          </p:nvSpPr>
          <p:spPr bwMode="auto">
            <a:xfrm>
              <a:off x="1165" y="2890"/>
              <a:ext cx="1230" cy="7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64" name="Rectangle 105"/>
            <p:cNvSpPr>
              <a:spLocks noChangeArrowheads="1"/>
            </p:cNvSpPr>
            <p:nvPr/>
          </p:nvSpPr>
          <p:spPr bwMode="auto">
            <a:xfrm>
              <a:off x="1165" y="2890"/>
              <a:ext cx="1230" cy="705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65" name="Rectangle 106"/>
            <p:cNvSpPr>
              <a:spLocks noChangeArrowheads="1"/>
            </p:cNvSpPr>
            <p:nvPr/>
          </p:nvSpPr>
          <p:spPr bwMode="auto">
            <a:xfrm>
              <a:off x="1257" y="2976"/>
              <a:ext cx="119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ANALISIS DE VULNERABILIDAD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6" name="Rectangle 107"/>
            <p:cNvSpPr>
              <a:spLocks noChangeArrowheads="1"/>
            </p:cNvSpPr>
            <p:nvPr/>
          </p:nvSpPr>
          <p:spPr bwMode="auto">
            <a:xfrm>
              <a:off x="1242" y="3084"/>
              <a:ext cx="126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Areas de importancia estratégica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7" name="Rectangle 108"/>
            <p:cNvSpPr>
              <a:spLocks noChangeArrowheads="1"/>
            </p:cNvSpPr>
            <p:nvPr/>
          </p:nvSpPr>
          <p:spPr bwMode="auto">
            <a:xfrm>
              <a:off x="1363" y="3192"/>
              <a:ext cx="97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Asentamientos humanos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8" name="Rectangle 109"/>
            <p:cNvSpPr>
              <a:spLocks noChangeArrowheads="1"/>
            </p:cNvSpPr>
            <p:nvPr/>
          </p:nvSpPr>
          <p:spPr bwMode="auto">
            <a:xfrm>
              <a:off x="1333" y="3300"/>
              <a:ext cx="104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Infraestructura estratégica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69" name="Rectangle 110"/>
            <p:cNvSpPr>
              <a:spLocks noChangeArrowheads="1"/>
            </p:cNvSpPr>
            <p:nvPr/>
          </p:nvSpPr>
          <p:spPr bwMode="auto">
            <a:xfrm>
              <a:off x="1242" y="3408"/>
              <a:ext cx="1268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Areas de actividades productivas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0" name="Rectangle 111"/>
            <p:cNvSpPr>
              <a:spLocks noChangeArrowheads="1"/>
            </p:cNvSpPr>
            <p:nvPr/>
          </p:nvSpPr>
          <p:spPr bwMode="auto">
            <a:xfrm>
              <a:off x="3822" y="1878"/>
              <a:ext cx="760" cy="4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71" name="Rectangle 112"/>
            <p:cNvSpPr>
              <a:spLocks noChangeArrowheads="1"/>
            </p:cNvSpPr>
            <p:nvPr/>
          </p:nvSpPr>
          <p:spPr bwMode="auto">
            <a:xfrm>
              <a:off x="3822" y="1878"/>
              <a:ext cx="760" cy="439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72" name="Rectangle 113"/>
            <p:cNvSpPr>
              <a:spLocks noChangeArrowheads="1"/>
            </p:cNvSpPr>
            <p:nvPr/>
          </p:nvSpPr>
          <p:spPr bwMode="auto">
            <a:xfrm>
              <a:off x="3952" y="1994"/>
              <a:ext cx="62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ZONIFICACIÓN </a:t>
              </a: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114"/>
            <p:cNvSpPr>
              <a:spLocks noChangeArrowheads="1"/>
            </p:cNvSpPr>
            <p:nvPr/>
          </p:nvSpPr>
          <p:spPr bwMode="auto">
            <a:xfrm>
              <a:off x="3998" y="2102"/>
              <a:ext cx="50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AMBIENTAL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4" name="Rectangle 115"/>
            <p:cNvSpPr>
              <a:spLocks noChangeArrowheads="1"/>
            </p:cNvSpPr>
            <p:nvPr/>
          </p:nvSpPr>
          <p:spPr bwMode="auto">
            <a:xfrm>
              <a:off x="4688" y="2284"/>
              <a:ext cx="896" cy="7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75" name="Rectangle 116"/>
            <p:cNvSpPr>
              <a:spLocks noChangeArrowheads="1"/>
            </p:cNvSpPr>
            <p:nvPr/>
          </p:nvSpPr>
          <p:spPr bwMode="auto">
            <a:xfrm>
              <a:off x="4688" y="2284"/>
              <a:ext cx="896" cy="747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76" name="Rectangle 117"/>
            <p:cNvSpPr>
              <a:spLocks noChangeArrowheads="1"/>
            </p:cNvSpPr>
            <p:nvPr/>
          </p:nvSpPr>
          <p:spPr bwMode="auto">
            <a:xfrm>
              <a:off x="4894" y="2338"/>
              <a:ext cx="62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COMPONENTE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7" name="Rectangle 118"/>
            <p:cNvSpPr>
              <a:spLocks noChangeArrowheads="1"/>
            </p:cNvSpPr>
            <p:nvPr/>
          </p:nvSpPr>
          <p:spPr bwMode="auto">
            <a:xfrm>
              <a:off x="4848" y="2445"/>
              <a:ext cx="68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PROGRAMÁTICO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" name="Rectangle 119"/>
            <p:cNvSpPr>
              <a:spLocks noChangeArrowheads="1"/>
            </p:cNvSpPr>
            <p:nvPr/>
          </p:nvSpPr>
          <p:spPr bwMode="auto">
            <a:xfrm>
              <a:off x="4840" y="2553"/>
              <a:ext cx="72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Conocimiento del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9" name="Rectangle 120"/>
            <p:cNvSpPr>
              <a:spLocks noChangeArrowheads="1"/>
            </p:cNvSpPr>
            <p:nvPr/>
          </p:nvSpPr>
          <p:spPr bwMode="auto">
            <a:xfrm>
              <a:off x="5030" y="2661"/>
              <a:ext cx="27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riesgo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0" name="Rectangle 121"/>
            <p:cNvSpPr>
              <a:spLocks noChangeArrowheads="1"/>
            </p:cNvSpPr>
            <p:nvPr/>
          </p:nvSpPr>
          <p:spPr bwMode="auto">
            <a:xfrm>
              <a:off x="4795" y="2769"/>
              <a:ext cx="81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Reducción y manejo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1" name="Rectangle 122"/>
            <p:cNvSpPr>
              <a:spLocks noChangeArrowheads="1"/>
            </p:cNvSpPr>
            <p:nvPr/>
          </p:nvSpPr>
          <p:spPr bwMode="auto">
            <a:xfrm>
              <a:off x="4970" y="2877"/>
              <a:ext cx="402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del riesgo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2" name="Rectangle 123"/>
            <p:cNvSpPr>
              <a:spLocks noChangeArrowheads="1"/>
            </p:cNvSpPr>
            <p:nvPr/>
          </p:nvSpPr>
          <p:spPr bwMode="auto">
            <a:xfrm>
              <a:off x="2699" y="2433"/>
              <a:ext cx="1040" cy="4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83" name="Rectangle 124"/>
            <p:cNvSpPr>
              <a:spLocks noChangeArrowheads="1"/>
            </p:cNvSpPr>
            <p:nvPr/>
          </p:nvSpPr>
          <p:spPr bwMode="auto">
            <a:xfrm>
              <a:off x="2699" y="2433"/>
              <a:ext cx="1040" cy="457"/>
            </a:xfrm>
            <a:prstGeom prst="rect">
              <a:avLst/>
            </a:prstGeom>
            <a:noFill/>
            <a:ln w="23813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84" name="Rectangle 125"/>
            <p:cNvSpPr>
              <a:spLocks noChangeArrowheads="1"/>
            </p:cNvSpPr>
            <p:nvPr/>
          </p:nvSpPr>
          <p:spPr bwMode="auto">
            <a:xfrm>
              <a:off x="2942" y="2504"/>
              <a:ext cx="691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PRIORIZACIÓN Y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5" name="Rectangle 126"/>
            <p:cNvSpPr>
              <a:spLocks noChangeArrowheads="1"/>
            </p:cNvSpPr>
            <p:nvPr/>
          </p:nvSpPr>
          <p:spPr bwMode="auto">
            <a:xfrm>
              <a:off x="2844" y="2612"/>
              <a:ext cx="90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CARACTERIZACIÓN DE 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6" name="Rectangle 127"/>
            <p:cNvSpPr>
              <a:spLocks noChangeArrowheads="1"/>
            </p:cNvSpPr>
            <p:nvPr/>
          </p:nvSpPr>
          <p:spPr bwMode="auto">
            <a:xfrm>
              <a:off x="2821" y="2719"/>
              <a:ext cx="94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2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ESCENARIOS DE RIESGO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Freeform 128"/>
            <p:cNvSpPr>
              <a:spLocks noEditPoints="1"/>
            </p:cNvSpPr>
            <p:nvPr/>
          </p:nvSpPr>
          <p:spPr bwMode="auto">
            <a:xfrm>
              <a:off x="1977" y="1335"/>
              <a:ext cx="115" cy="96"/>
            </a:xfrm>
            <a:custGeom>
              <a:avLst/>
              <a:gdLst>
                <a:gd name="T0" fmla="*/ 1 w 241"/>
                <a:gd name="T1" fmla="*/ 111 h 186"/>
                <a:gd name="T2" fmla="*/ 209 w 241"/>
                <a:gd name="T3" fmla="*/ 105 h 186"/>
                <a:gd name="T4" fmla="*/ 208 w 241"/>
                <a:gd name="T5" fmla="*/ 73 h 186"/>
                <a:gd name="T6" fmla="*/ 0 w 241"/>
                <a:gd name="T7" fmla="*/ 79 h 186"/>
                <a:gd name="T8" fmla="*/ 1 w 241"/>
                <a:gd name="T9" fmla="*/ 111 h 186"/>
                <a:gd name="T10" fmla="*/ 92 w 241"/>
                <a:gd name="T11" fmla="*/ 181 h 186"/>
                <a:gd name="T12" fmla="*/ 241 w 241"/>
                <a:gd name="T13" fmla="*/ 87 h 186"/>
                <a:gd name="T14" fmla="*/ 86 w 241"/>
                <a:gd name="T15" fmla="*/ 4 h 186"/>
                <a:gd name="T16" fmla="*/ 64 w 241"/>
                <a:gd name="T17" fmla="*/ 11 h 186"/>
                <a:gd name="T18" fmla="*/ 71 w 241"/>
                <a:gd name="T19" fmla="*/ 32 h 186"/>
                <a:gd name="T20" fmla="*/ 201 w 241"/>
                <a:gd name="T21" fmla="*/ 103 h 186"/>
                <a:gd name="T22" fmla="*/ 200 w 241"/>
                <a:gd name="T23" fmla="*/ 75 h 186"/>
                <a:gd name="T24" fmla="*/ 75 w 241"/>
                <a:gd name="T25" fmla="*/ 154 h 186"/>
                <a:gd name="T26" fmla="*/ 70 w 241"/>
                <a:gd name="T27" fmla="*/ 176 h 186"/>
                <a:gd name="T28" fmla="*/ 92 w 241"/>
                <a:gd name="T29" fmla="*/ 1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1" h="186">
                  <a:moveTo>
                    <a:pt x="1" y="111"/>
                  </a:moveTo>
                  <a:lnTo>
                    <a:pt x="209" y="105"/>
                  </a:lnTo>
                  <a:lnTo>
                    <a:pt x="208" y="73"/>
                  </a:lnTo>
                  <a:lnTo>
                    <a:pt x="0" y="79"/>
                  </a:lnTo>
                  <a:lnTo>
                    <a:pt x="1" y="111"/>
                  </a:lnTo>
                  <a:close/>
                  <a:moveTo>
                    <a:pt x="92" y="181"/>
                  </a:moveTo>
                  <a:lnTo>
                    <a:pt x="241" y="87"/>
                  </a:lnTo>
                  <a:lnTo>
                    <a:pt x="86" y="4"/>
                  </a:lnTo>
                  <a:cubicBezTo>
                    <a:pt x="78" y="0"/>
                    <a:pt x="69" y="3"/>
                    <a:pt x="64" y="11"/>
                  </a:cubicBezTo>
                  <a:cubicBezTo>
                    <a:pt x="60" y="18"/>
                    <a:pt x="63" y="28"/>
                    <a:pt x="71" y="32"/>
                  </a:cubicBezTo>
                  <a:lnTo>
                    <a:pt x="201" y="103"/>
                  </a:lnTo>
                  <a:lnTo>
                    <a:pt x="200" y="75"/>
                  </a:lnTo>
                  <a:lnTo>
                    <a:pt x="75" y="154"/>
                  </a:lnTo>
                  <a:cubicBezTo>
                    <a:pt x="67" y="159"/>
                    <a:pt x="65" y="168"/>
                    <a:pt x="70" y="176"/>
                  </a:cubicBezTo>
                  <a:cubicBezTo>
                    <a:pt x="75" y="183"/>
                    <a:pt x="84" y="186"/>
                    <a:pt x="92" y="181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88" name="Line 129"/>
            <p:cNvSpPr>
              <a:spLocks noChangeShapeType="1"/>
            </p:cNvSpPr>
            <p:nvPr/>
          </p:nvSpPr>
          <p:spPr bwMode="auto">
            <a:xfrm>
              <a:off x="2395" y="2135"/>
              <a:ext cx="144" cy="0"/>
            </a:xfrm>
            <a:prstGeom prst="line">
              <a:avLst/>
            </a:prstGeom>
            <a:noFill/>
            <a:ln w="23813" cap="flat">
              <a:solidFill>
                <a:srgbClr val="0D0D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89" name="Line 130"/>
            <p:cNvSpPr>
              <a:spLocks noChangeShapeType="1"/>
            </p:cNvSpPr>
            <p:nvPr/>
          </p:nvSpPr>
          <p:spPr bwMode="auto">
            <a:xfrm>
              <a:off x="2395" y="3246"/>
              <a:ext cx="144" cy="4"/>
            </a:xfrm>
            <a:prstGeom prst="line">
              <a:avLst/>
            </a:prstGeom>
            <a:noFill/>
            <a:ln w="23813" cap="flat">
              <a:solidFill>
                <a:srgbClr val="0D0D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0" name="Line 131"/>
            <p:cNvSpPr>
              <a:spLocks noChangeShapeType="1"/>
            </p:cNvSpPr>
            <p:nvPr/>
          </p:nvSpPr>
          <p:spPr bwMode="auto">
            <a:xfrm>
              <a:off x="2539" y="2135"/>
              <a:ext cx="0" cy="1128"/>
            </a:xfrm>
            <a:prstGeom prst="line">
              <a:avLst/>
            </a:prstGeom>
            <a:noFill/>
            <a:ln w="23813" cap="flat">
              <a:solidFill>
                <a:srgbClr val="0D0D0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1" name="Freeform 132"/>
            <p:cNvSpPr>
              <a:spLocks noEditPoints="1"/>
            </p:cNvSpPr>
            <p:nvPr/>
          </p:nvSpPr>
          <p:spPr bwMode="auto">
            <a:xfrm>
              <a:off x="2539" y="2611"/>
              <a:ext cx="160" cy="97"/>
            </a:xfrm>
            <a:custGeom>
              <a:avLst/>
              <a:gdLst>
                <a:gd name="T0" fmla="*/ 1 w 337"/>
                <a:gd name="T1" fmla="*/ 113 h 186"/>
                <a:gd name="T2" fmla="*/ 305 w 337"/>
                <a:gd name="T3" fmla="*/ 106 h 186"/>
                <a:gd name="T4" fmla="*/ 304 w 337"/>
                <a:gd name="T5" fmla="*/ 74 h 186"/>
                <a:gd name="T6" fmla="*/ 0 w 337"/>
                <a:gd name="T7" fmla="*/ 81 h 186"/>
                <a:gd name="T8" fmla="*/ 1 w 337"/>
                <a:gd name="T9" fmla="*/ 113 h 186"/>
                <a:gd name="T10" fmla="*/ 187 w 337"/>
                <a:gd name="T11" fmla="*/ 182 h 186"/>
                <a:gd name="T12" fmla="*/ 337 w 337"/>
                <a:gd name="T13" fmla="*/ 89 h 186"/>
                <a:gd name="T14" fmla="*/ 183 w 337"/>
                <a:gd name="T15" fmla="*/ 5 h 186"/>
                <a:gd name="T16" fmla="*/ 161 w 337"/>
                <a:gd name="T17" fmla="*/ 11 h 186"/>
                <a:gd name="T18" fmla="*/ 167 w 337"/>
                <a:gd name="T19" fmla="*/ 33 h 186"/>
                <a:gd name="T20" fmla="*/ 297 w 337"/>
                <a:gd name="T21" fmla="*/ 104 h 186"/>
                <a:gd name="T22" fmla="*/ 296 w 337"/>
                <a:gd name="T23" fmla="*/ 77 h 186"/>
                <a:gd name="T24" fmla="*/ 170 w 337"/>
                <a:gd name="T25" fmla="*/ 154 h 186"/>
                <a:gd name="T26" fmla="*/ 165 w 337"/>
                <a:gd name="T27" fmla="*/ 176 h 186"/>
                <a:gd name="T28" fmla="*/ 187 w 337"/>
                <a:gd name="T29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7" h="186">
                  <a:moveTo>
                    <a:pt x="1" y="113"/>
                  </a:moveTo>
                  <a:lnTo>
                    <a:pt x="305" y="106"/>
                  </a:lnTo>
                  <a:lnTo>
                    <a:pt x="304" y="74"/>
                  </a:lnTo>
                  <a:lnTo>
                    <a:pt x="0" y="81"/>
                  </a:lnTo>
                  <a:lnTo>
                    <a:pt x="1" y="113"/>
                  </a:lnTo>
                  <a:close/>
                  <a:moveTo>
                    <a:pt x="187" y="182"/>
                  </a:moveTo>
                  <a:lnTo>
                    <a:pt x="337" y="89"/>
                  </a:lnTo>
                  <a:lnTo>
                    <a:pt x="183" y="5"/>
                  </a:lnTo>
                  <a:cubicBezTo>
                    <a:pt x="175" y="0"/>
                    <a:pt x="165" y="3"/>
                    <a:pt x="161" y="11"/>
                  </a:cubicBezTo>
                  <a:cubicBezTo>
                    <a:pt x="157" y="19"/>
                    <a:pt x="160" y="28"/>
                    <a:pt x="167" y="33"/>
                  </a:cubicBezTo>
                  <a:lnTo>
                    <a:pt x="297" y="104"/>
                  </a:lnTo>
                  <a:lnTo>
                    <a:pt x="296" y="77"/>
                  </a:lnTo>
                  <a:lnTo>
                    <a:pt x="170" y="154"/>
                  </a:lnTo>
                  <a:cubicBezTo>
                    <a:pt x="163" y="159"/>
                    <a:pt x="160" y="169"/>
                    <a:pt x="165" y="176"/>
                  </a:cubicBezTo>
                  <a:cubicBezTo>
                    <a:pt x="170" y="184"/>
                    <a:pt x="179" y="186"/>
                    <a:pt x="187" y="182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2" name="Freeform 133"/>
            <p:cNvSpPr>
              <a:spLocks noEditPoints="1"/>
            </p:cNvSpPr>
            <p:nvPr/>
          </p:nvSpPr>
          <p:spPr bwMode="auto">
            <a:xfrm>
              <a:off x="1729" y="1662"/>
              <a:ext cx="955" cy="216"/>
            </a:xfrm>
            <a:custGeom>
              <a:avLst/>
              <a:gdLst>
                <a:gd name="T0" fmla="*/ 2012 w 2012"/>
                <a:gd name="T1" fmla="*/ 0 h 417"/>
                <a:gd name="T2" fmla="*/ 2012 w 2012"/>
                <a:gd name="T3" fmla="*/ 208 h 417"/>
                <a:gd name="T4" fmla="*/ 1996 w 2012"/>
                <a:gd name="T5" fmla="*/ 224 h 417"/>
                <a:gd name="T6" fmla="*/ 92 w 2012"/>
                <a:gd name="T7" fmla="*/ 224 h 417"/>
                <a:gd name="T8" fmla="*/ 108 w 2012"/>
                <a:gd name="T9" fmla="*/ 208 h 417"/>
                <a:gd name="T10" fmla="*/ 108 w 2012"/>
                <a:gd name="T11" fmla="*/ 385 h 417"/>
                <a:gd name="T12" fmla="*/ 76 w 2012"/>
                <a:gd name="T13" fmla="*/ 385 h 417"/>
                <a:gd name="T14" fmla="*/ 76 w 2012"/>
                <a:gd name="T15" fmla="*/ 208 h 417"/>
                <a:gd name="T16" fmla="*/ 92 w 2012"/>
                <a:gd name="T17" fmla="*/ 192 h 417"/>
                <a:gd name="T18" fmla="*/ 1996 w 2012"/>
                <a:gd name="T19" fmla="*/ 192 h 417"/>
                <a:gd name="T20" fmla="*/ 1980 w 2012"/>
                <a:gd name="T21" fmla="*/ 208 h 417"/>
                <a:gd name="T22" fmla="*/ 1980 w 2012"/>
                <a:gd name="T23" fmla="*/ 0 h 417"/>
                <a:gd name="T24" fmla="*/ 2012 w 2012"/>
                <a:gd name="T25" fmla="*/ 0 h 417"/>
                <a:gd name="T26" fmla="*/ 181 w 2012"/>
                <a:gd name="T27" fmla="*/ 265 h 417"/>
                <a:gd name="T28" fmla="*/ 92 w 2012"/>
                <a:gd name="T29" fmla="*/ 417 h 417"/>
                <a:gd name="T30" fmla="*/ 4 w 2012"/>
                <a:gd name="T31" fmla="*/ 265 h 417"/>
                <a:gd name="T32" fmla="*/ 10 w 2012"/>
                <a:gd name="T33" fmla="*/ 243 h 417"/>
                <a:gd name="T34" fmla="*/ 32 w 2012"/>
                <a:gd name="T35" fmla="*/ 249 h 417"/>
                <a:gd name="T36" fmla="*/ 106 w 2012"/>
                <a:gd name="T37" fmla="*/ 377 h 417"/>
                <a:gd name="T38" fmla="*/ 79 w 2012"/>
                <a:gd name="T39" fmla="*/ 377 h 417"/>
                <a:gd name="T40" fmla="*/ 153 w 2012"/>
                <a:gd name="T41" fmla="*/ 249 h 417"/>
                <a:gd name="T42" fmla="*/ 175 w 2012"/>
                <a:gd name="T43" fmla="*/ 243 h 417"/>
                <a:gd name="T44" fmla="*/ 181 w 2012"/>
                <a:gd name="T45" fmla="*/ 26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12" h="417">
                  <a:moveTo>
                    <a:pt x="2012" y="0"/>
                  </a:moveTo>
                  <a:lnTo>
                    <a:pt x="2012" y="208"/>
                  </a:lnTo>
                  <a:cubicBezTo>
                    <a:pt x="2012" y="217"/>
                    <a:pt x="2005" y="224"/>
                    <a:pt x="1996" y="224"/>
                  </a:cubicBezTo>
                  <a:lnTo>
                    <a:pt x="92" y="224"/>
                  </a:lnTo>
                  <a:lnTo>
                    <a:pt x="108" y="208"/>
                  </a:lnTo>
                  <a:lnTo>
                    <a:pt x="108" y="385"/>
                  </a:lnTo>
                  <a:lnTo>
                    <a:pt x="76" y="385"/>
                  </a:lnTo>
                  <a:lnTo>
                    <a:pt x="76" y="208"/>
                  </a:lnTo>
                  <a:cubicBezTo>
                    <a:pt x="76" y="200"/>
                    <a:pt x="84" y="192"/>
                    <a:pt x="92" y="192"/>
                  </a:cubicBezTo>
                  <a:lnTo>
                    <a:pt x="1996" y="192"/>
                  </a:lnTo>
                  <a:lnTo>
                    <a:pt x="1980" y="208"/>
                  </a:lnTo>
                  <a:lnTo>
                    <a:pt x="1980" y="0"/>
                  </a:lnTo>
                  <a:lnTo>
                    <a:pt x="2012" y="0"/>
                  </a:lnTo>
                  <a:close/>
                  <a:moveTo>
                    <a:pt x="181" y="265"/>
                  </a:moveTo>
                  <a:lnTo>
                    <a:pt x="92" y="417"/>
                  </a:lnTo>
                  <a:lnTo>
                    <a:pt x="4" y="265"/>
                  </a:lnTo>
                  <a:cubicBezTo>
                    <a:pt x="0" y="257"/>
                    <a:pt x="2" y="247"/>
                    <a:pt x="10" y="243"/>
                  </a:cubicBezTo>
                  <a:cubicBezTo>
                    <a:pt x="17" y="239"/>
                    <a:pt x="27" y="241"/>
                    <a:pt x="32" y="249"/>
                  </a:cubicBezTo>
                  <a:lnTo>
                    <a:pt x="106" y="377"/>
                  </a:lnTo>
                  <a:lnTo>
                    <a:pt x="79" y="377"/>
                  </a:lnTo>
                  <a:lnTo>
                    <a:pt x="153" y="249"/>
                  </a:lnTo>
                  <a:cubicBezTo>
                    <a:pt x="158" y="241"/>
                    <a:pt x="168" y="239"/>
                    <a:pt x="175" y="243"/>
                  </a:cubicBezTo>
                  <a:cubicBezTo>
                    <a:pt x="183" y="247"/>
                    <a:pt x="185" y="257"/>
                    <a:pt x="181" y="265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3" name="Freeform 134"/>
            <p:cNvSpPr>
              <a:spLocks noEditPoints="1"/>
            </p:cNvSpPr>
            <p:nvPr/>
          </p:nvSpPr>
          <p:spPr bwMode="auto">
            <a:xfrm>
              <a:off x="1530" y="1670"/>
              <a:ext cx="18" cy="183"/>
            </a:xfrm>
            <a:custGeom>
              <a:avLst/>
              <a:gdLst>
                <a:gd name="T0" fmla="*/ 15 w 18"/>
                <a:gd name="T1" fmla="*/ 0 h 183"/>
                <a:gd name="T2" fmla="*/ 16 w 18"/>
                <a:gd name="T3" fmla="*/ 67 h 183"/>
                <a:gd name="T4" fmla="*/ 1 w 18"/>
                <a:gd name="T5" fmla="*/ 67 h 183"/>
                <a:gd name="T6" fmla="*/ 0 w 18"/>
                <a:gd name="T7" fmla="*/ 1 h 183"/>
                <a:gd name="T8" fmla="*/ 15 w 18"/>
                <a:gd name="T9" fmla="*/ 0 h 183"/>
                <a:gd name="T10" fmla="*/ 17 w 18"/>
                <a:gd name="T11" fmla="*/ 117 h 183"/>
                <a:gd name="T12" fmla="*/ 18 w 18"/>
                <a:gd name="T13" fmla="*/ 183 h 183"/>
                <a:gd name="T14" fmla="*/ 3 w 18"/>
                <a:gd name="T15" fmla="*/ 183 h 183"/>
                <a:gd name="T16" fmla="*/ 2 w 18"/>
                <a:gd name="T17" fmla="*/ 117 h 183"/>
                <a:gd name="T18" fmla="*/ 17 w 18"/>
                <a:gd name="T19" fmla="*/ 11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3">
                  <a:moveTo>
                    <a:pt x="15" y="0"/>
                  </a:moveTo>
                  <a:lnTo>
                    <a:pt x="16" y="67"/>
                  </a:lnTo>
                  <a:lnTo>
                    <a:pt x="1" y="67"/>
                  </a:lnTo>
                  <a:lnTo>
                    <a:pt x="0" y="1"/>
                  </a:lnTo>
                  <a:lnTo>
                    <a:pt x="15" y="0"/>
                  </a:lnTo>
                  <a:close/>
                  <a:moveTo>
                    <a:pt x="17" y="117"/>
                  </a:moveTo>
                  <a:lnTo>
                    <a:pt x="18" y="183"/>
                  </a:lnTo>
                  <a:lnTo>
                    <a:pt x="3" y="183"/>
                  </a:lnTo>
                  <a:lnTo>
                    <a:pt x="2" y="117"/>
                  </a:lnTo>
                  <a:lnTo>
                    <a:pt x="17" y="117"/>
                  </a:ln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4" name="Freeform 135"/>
            <p:cNvSpPr>
              <a:spLocks noEditPoints="1"/>
            </p:cNvSpPr>
            <p:nvPr/>
          </p:nvSpPr>
          <p:spPr bwMode="auto">
            <a:xfrm>
              <a:off x="2395" y="2056"/>
              <a:ext cx="1428" cy="95"/>
            </a:xfrm>
            <a:custGeom>
              <a:avLst/>
              <a:gdLst>
                <a:gd name="T0" fmla="*/ 1 w 3009"/>
                <a:gd name="T1" fmla="*/ 161 h 185"/>
                <a:gd name="T2" fmla="*/ 2977 w 3009"/>
                <a:gd name="T3" fmla="*/ 106 h 185"/>
                <a:gd name="T4" fmla="*/ 2977 w 3009"/>
                <a:gd name="T5" fmla="*/ 74 h 185"/>
                <a:gd name="T6" fmla="*/ 0 w 3009"/>
                <a:gd name="T7" fmla="*/ 129 h 185"/>
                <a:gd name="T8" fmla="*/ 1 w 3009"/>
                <a:gd name="T9" fmla="*/ 161 h 185"/>
                <a:gd name="T10" fmla="*/ 2859 w 3009"/>
                <a:gd name="T11" fmla="*/ 181 h 185"/>
                <a:gd name="T12" fmla="*/ 3009 w 3009"/>
                <a:gd name="T13" fmla="*/ 89 h 185"/>
                <a:gd name="T14" fmla="*/ 2855 w 3009"/>
                <a:gd name="T15" fmla="*/ 4 h 185"/>
                <a:gd name="T16" fmla="*/ 2833 w 3009"/>
                <a:gd name="T17" fmla="*/ 10 h 185"/>
                <a:gd name="T18" fmla="*/ 2840 w 3009"/>
                <a:gd name="T19" fmla="*/ 32 h 185"/>
                <a:gd name="T20" fmla="*/ 2969 w 3009"/>
                <a:gd name="T21" fmla="*/ 104 h 185"/>
                <a:gd name="T22" fmla="*/ 2968 w 3009"/>
                <a:gd name="T23" fmla="*/ 76 h 185"/>
                <a:gd name="T24" fmla="*/ 2842 w 3009"/>
                <a:gd name="T25" fmla="*/ 153 h 185"/>
                <a:gd name="T26" fmla="*/ 2837 w 3009"/>
                <a:gd name="T27" fmla="*/ 175 h 185"/>
                <a:gd name="T28" fmla="*/ 2859 w 3009"/>
                <a:gd name="T29" fmla="*/ 18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09" h="185">
                  <a:moveTo>
                    <a:pt x="1" y="161"/>
                  </a:moveTo>
                  <a:lnTo>
                    <a:pt x="2977" y="106"/>
                  </a:lnTo>
                  <a:lnTo>
                    <a:pt x="2977" y="74"/>
                  </a:lnTo>
                  <a:lnTo>
                    <a:pt x="0" y="129"/>
                  </a:lnTo>
                  <a:lnTo>
                    <a:pt x="1" y="161"/>
                  </a:lnTo>
                  <a:close/>
                  <a:moveTo>
                    <a:pt x="2859" y="181"/>
                  </a:moveTo>
                  <a:lnTo>
                    <a:pt x="3009" y="89"/>
                  </a:lnTo>
                  <a:lnTo>
                    <a:pt x="2855" y="4"/>
                  </a:lnTo>
                  <a:cubicBezTo>
                    <a:pt x="2848" y="0"/>
                    <a:pt x="2838" y="2"/>
                    <a:pt x="2833" y="10"/>
                  </a:cubicBezTo>
                  <a:cubicBezTo>
                    <a:pt x="2829" y="18"/>
                    <a:pt x="2832" y="27"/>
                    <a:pt x="2840" y="32"/>
                  </a:cubicBezTo>
                  <a:lnTo>
                    <a:pt x="2969" y="104"/>
                  </a:lnTo>
                  <a:lnTo>
                    <a:pt x="2968" y="76"/>
                  </a:lnTo>
                  <a:lnTo>
                    <a:pt x="2842" y="153"/>
                  </a:lnTo>
                  <a:cubicBezTo>
                    <a:pt x="2834" y="158"/>
                    <a:pt x="2832" y="168"/>
                    <a:pt x="2837" y="175"/>
                  </a:cubicBezTo>
                  <a:cubicBezTo>
                    <a:pt x="2841" y="183"/>
                    <a:pt x="2851" y="185"/>
                    <a:pt x="2859" y="181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5" name="Freeform 136"/>
            <p:cNvSpPr>
              <a:spLocks noEditPoints="1"/>
            </p:cNvSpPr>
            <p:nvPr/>
          </p:nvSpPr>
          <p:spPr bwMode="auto">
            <a:xfrm>
              <a:off x="3739" y="2317"/>
              <a:ext cx="507" cy="353"/>
            </a:xfrm>
            <a:custGeom>
              <a:avLst/>
              <a:gdLst>
                <a:gd name="T0" fmla="*/ 0 w 1069"/>
                <a:gd name="T1" fmla="*/ 680 h 680"/>
                <a:gd name="T2" fmla="*/ 128 w 1069"/>
                <a:gd name="T3" fmla="*/ 680 h 680"/>
                <a:gd name="T4" fmla="*/ 128 w 1069"/>
                <a:gd name="T5" fmla="*/ 648 h 680"/>
                <a:gd name="T6" fmla="*/ 0 w 1069"/>
                <a:gd name="T7" fmla="*/ 648 h 680"/>
                <a:gd name="T8" fmla="*/ 0 w 1069"/>
                <a:gd name="T9" fmla="*/ 680 h 680"/>
                <a:gd name="T10" fmla="*/ 224 w 1069"/>
                <a:gd name="T11" fmla="*/ 680 h 680"/>
                <a:gd name="T12" fmla="*/ 352 w 1069"/>
                <a:gd name="T13" fmla="*/ 680 h 680"/>
                <a:gd name="T14" fmla="*/ 352 w 1069"/>
                <a:gd name="T15" fmla="*/ 648 h 680"/>
                <a:gd name="T16" fmla="*/ 224 w 1069"/>
                <a:gd name="T17" fmla="*/ 648 h 680"/>
                <a:gd name="T18" fmla="*/ 224 w 1069"/>
                <a:gd name="T19" fmla="*/ 680 h 680"/>
                <a:gd name="T20" fmla="*/ 448 w 1069"/>
                <a:gd name="T21" fmla="*/ 680 h 680"/>
                <a:gd name="T22" fmla="*/ 576 w 1069"/>
                <a:gd name="T23" fmla="*/ 680 h 680"/>
                <a:gd name="T24" fmla="*/ 576 w 1069"/>
                <a:gd name="T25" fmla="*/ 648 h 680"/>
                <a:gd name="T26" fmla="*/ 448 w 1069"/>
                <a:gd name="T27" fmla="*/ 648 h 680"/>
                <a:gd name="T28" fmla="*/ 448 w 1069"/>
                <a:gd name="T29" fmla="*/ 680 h 680"/>
                <a:gd name="T30" fmla="*/ 672 w 1069"/>
                <a:gd name="T31" fmla="*/ 680 h 680"/>
                <a:gd name="T32" fmla="*/ 800 w 1069"/>
                <a:gd name="T33" fmla="*/ 680 h 680"/>
                <a:gd name="T34" fmla="*/ 800 w 1069"/>
                <a:gd name="T35" fmla="*/ 648 h 680"/>
                <a:gd name="T36" fmla="*/ 672 w 1069"/>
                <a:gd name="T37" fmla="*/ 648 h 680"/>
                <a:gd name="T38" fmla="*/ 672 w 1069"/>
                <a:gd name="T39" fmla="*/ 680 h 680"/>
                <a:gd name="T40" fmla="*/ 896 w 1069"/>
                <a:gd name="T41" fmla="*/ 680 h 680"/>
                <a:gd name="T42" fmla="*/ 976 w 1069"/>
                <a:gd name="T43" fmla="*/ 680 h 680"/>
                <a:gd name="T44" fmla="*/ 992 w 1069"/>
                <a:gd name="T45" fmla="*/ 664 h 680"/>
                <a:gd name="T46" fmla="*/ 992 w 1069"/>
                <a:gd name="T47" fmla="*/ 616 h 680"/>
                <a:gd name="T48" fmla="*/ 960 w 1069"/>
                <a:gd name="T49" fmla="*/ 616 h 680"/>
                <a:gd name="T50" fmla="*/ 960 w 1069"/>
                <a:gd name="T51" fmla="*/ 664 h 680"/>
                <a:gd name="T52" fmla="*/ 976 w 1069"/>
                <a:gd name="T53" fmla="*/ 648 h 680"/>
                <a:gd name="T54" fmla="*/ 896 w 1069"/>
                <a:gd name="T55" fmla="*/ 648 h 680"/>
                <a:gd name="T56" fmla="*/ 896 w 1069"/>
                <a:gd name="T57" fmla="*/ 680 h 680"/>
                <a:gd name="T58" fmla="*/ 992 w 1069"/>
                <a:gd name="T59" fmla="*/ 520 h 680"/>
                <a:gd name="T60" fmla="*/ 992 w 1069"/>
                <a:gd name="T61" fmla="*/ 392 h 680"/>
                <a:gd name="T62" fmla="*/ 960 w 1069"/>
                <a:gd name="T63" fmla="*/ 392 h 680"/>
                <a:gd name="T64" fmla="*/ 960 w 1069"/>
                <a:gd name="T65" fmla="*/ 520 h 680"/>
                <a:gd name="T66" fmla="*/ 992 w 1069"/>
                <a:gd name="T67" fmla="*/ 520 h 680"/>
                <a:gd name="T68" fmla="*/ 992 w 1069"/>
                <a:gd name="T69" fmla="*/ 296 h 680"/>
                <a:gd name="T70" fmla="*/ 992 w 1069"/>
                <a:gd name="T71" fmla="*/ 168 h 680"/>
                <a:gd name="T72" fmla="*/ 960 w 1069"/>
                <a:gd name="T73" fmla="*/ 168 h 680"/>
                <a:gd name="T74" fmla="*/ 960 w 1069"/>
                <a:gd name="T75" fmla="*/ 296 h 680"/>
                <a:gd name="T76" fmla="*/ 992 w 1069"/>
                <a:gd name="T77" fmla="*/ 296 h 680"/>
                <a:gd name="T78" fmla="*/ 992 w 1069"/>
                <a:gd name="T79" fmla="*/ 72 h 680"/>
                <a:gd name="T80" fmla="*/ 992 w 1069"/>
                <a:gd name="T81" fmla="*/ 32 h 680"/>
                <a:gd name="T82" fmla="*/ 960 w 1069"/>
                <a:gd name="T83" fmla="*/ 32 h 680"/>
                <a:gd name="T84" fmla="*/ 960 w 1069"/>
                <a:gd name="T85" fmla="*/ 72 h 680"/>
                <a:gd name="T86" fmla="*/ 992 w 1069"/>
                <a:gd name="T87" fmla="*/ 72 h 680"/>
                <a:gd name="T88" fmla="*/ 1065 w 1069"/>
                <a:gd name="T89" fmla="*/ 152 h 680"/>
                <a:gd name="T90" fmla="*/ 976 w 1069"/>
                <a:gd name="T91" fmla="*/ 0 h 680"/>
                <a:gd name="T92" fmla="*/ 888 w 1069"/>
                <a:gd name="T93" fmla="*/ 152 h 680"/>
                <a:gd name="T94" fmla="*/ 894 w 1069"/>
                <a:gd name="T95" fmla="*/ 174 h 680"/>
                <a:gd name="T96" fmla="*/ 916 w 1069"/>
                <a:gd name="T97" fmla="*/ 168 h 680"/>
                <a:gd name="T98" fmla="*/ 990 w 1069"/>
                <a:gd name="T99" fmla="*/ 40 h 680"/>
                <a:gd name="T100" fmla="*/ 963 w 1069"/>
                <a:gd name="T101" fmla="*/ 40 h 680"/>
                <a:gd name="T102" fmla="*/ 1037 w 1069"/>
                <a:gd name="T103" fmla="*/ 168 h 680"/>
                <a:gd name="T104" fmla="*/ 1059 w 1069"/>
                <a:gd name="T105" fmla="*/ 174 h 680"/>
                <a:gd name="T106" fmla="*/ 1065 w 1069"/>
                <a:gd name="T107" fmla="*/ 15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9" h="680">
                  <a:moveTo>
                    <a:pt x="0" y="680"/>
                  </a:moveTo>
                  <a:lnTo>
                    <a:pt x="128" y="680"/>
                  </a:lnTo>
                  <a:lnTo>
                    <a:pt x="128" y="648"/>
                  </a:lnTo>
                  <a:lnTo>
                    <a:pt x="0" y="648"/>
                  </a:lnTo>
                  <a:lnTo>
                    <a:pt x="0" y="680"/>
                  </a:lnTo>
                  <a:close/>
                  <a:moveTo>
                    <a:pt x="224" y="680"/>
                  </a:moveTo>
                  <a:lnTo>
                    <a:pt x="352" y="680"/>
                  </a:lnTo>
                  <a:lnTo>
                    <a:pt x="352" y="648"/>
                  </a:lnTo>
                  <a:lnTo>
                    <a:pt x="224" y="648"/>
                  </a:lnTo>
                  <a:lnTo>
                    <a:pt x="224" y="680"/>
                  </a:lnTo>
                  <a:close/>
                  <a:moveTo>
                    <a:pt x="448" y="680"/>
                  </a:moveTo>
                  <a:lnTo>
                    <a:pt x="576" y="680"/>
                  </a:lnTo>
                  <a:lnTo>
                    <a:pt x="576" y="648"/>
                  </a:lnTo>
                  <a:lnTo>
                    <a:pt x="448" y="648"/>
                  </a:lnTo>
                  <a:lnTo>
                    <a:pt x="448" y="680"/>
                  </a:lnTo>
                  <a:close/>
                  <a:moveTo>
                    <a:pt x="672" y="680"/>
                  </a:moveTo>
                  <a:lnTo>
                    <a:pt x="800" y="680"/>
                  </a:lnTo>
                  <a:lnTo>
                    <a:pt x="800" y="648"/>
                  </a:lnTo>
                  <a:lnTo>
                    <a:pt x="672" y="648"/>
                  </a:lnTo>
                  <a:lnTo>
                    <a:pt x="672" y="680"/>
                  </a:lnTo>
                  <a:close/>
                  <a:moveTo>
                    <a:pt x="896" y="680"/>
                  </a:moveTo>
                  <a:lnTo>
                    <a:pt x="976" y="680"/>
                  </a:lnTo>
                  <a:cubicBezTo>
                    <a:pt x="985" y="680"/>
                    <a:pt x="992" y="673"/>
                    <a:pt x="992" y="664"/>
                  </a:cubicBezTo>
                  <a:lnTo>
                    <a:pt x="992" y="616"/>
                  </a:lnTo>
                  <a:lnTo>
                    <a:pt x="960" y="616"/>
                  </a:lnTo>
                  <a:lnTo>
                    <a:pt x="960" y="664"/>
                  </a:lnTo>
                  <a:lnTo>
                    <a:pt x="976" y="648"/>
                  </a:lnTo>
                  <a:lnTo>
                    <a:pt x="896" y="648"/>
                  </a:lnTo>
                  <a:lnTo>
                    <a:pt x="896" y="680"/>
                  </a:lnTo>
                  <a:close/>
                  <a:moveTo>
                    <a:pt x="992" y="520"/>
                  </a:moveTo>
                  <a:lnTo>
                    <a:pt x="992" y="392"/>
                  </a:lnTo>
                  <a:lnTo>
                    <a:pt x="960" y="392"/>
                  </a:lnTo>
                  <a:lnTo>
                    <a:pt x="960" y="520"/>
                  </a:lnTo>
                  <a:lnTo>
                    <a:pt x="992" y="520"/>
                  </a:lnTo>
                  <a:close/>
                  <a:moveTo>
                    <a:pt x="992" y="296"/>
                  </a:moveTo>
                  <a:lnTo>
                    <a:pt x="992" y="168"/>
                  </a:lnTo>
                  <a:lnTo>
                    <a:pt x="960" y="168"/>
                  </a:lnTo>
                  <a:lnTo>
                    <a:pt x="960" y="296"/>
                  </a:lnTo>
                  <a:lnTo>
                    <a:pt x="992" y="296"/>
                  </a:lnTo>
                  <a:close/>
                  <a:moveTo>
                    <a:pt x="992" y="72"/>
                  </a:moveTo>
                  <a:lnTo>
                    <a:pt x="992" y="32"/>
                  </a:lnTo>
                  <a:lnTo>
                    <a:pt x="960" y="32"/>
                  </a:lnTo>
                  <a:lnTo>
                    <a:pt x="960" y="72"/>
                  </a:lnTo>
                  <a:lnTo>
                    <a:pt x="992" y="72"/>
                  </a:lnTo>
                  <a:close/>
                  <a:moveTo>
                    <a:pt x="1065" y="152"/>
                  </a:moveTo>
                  <a:lnTo>
                    <a:pt x="976" y="0"/>
                  </a:lnTo>
                  <a:lnTo>
                    <a:pt x="888" y="152"/>
                  </a:lnTo>
                  <a:cubicBezTo>
                    <a:pt x="884" y="160"/>
                    <a:pt x="886" y="170"/>
                    <a:pt x="894" y="174"/>
                  </a:cubicBezTo>
                  <a:cubicBezTo>
                    <a:pt x="901" y="178"/>
                    <a:pt x="911" y="176"/>
                    <a:pt x="916" y="168"/>
                  </a:cubicBezTo>
                  <a:lnTo>
                    <a:pt x="990" y="40"/>
                  </a:lnTo>
                  <a:lnTo>
                    <a:pt x="963" y="40"/>
                  </a:lnTo>
                  <a:lnTo>
                    <a:pt x="1037" y="168"/>
                  </a:lnTo>
                  <a:cubicBezTo>
                    <a:pt x="1042" y="176"/>
                    <a:pt x="1052" y="178"/>
                    <a:pt x="1059" y="174"/>
                  </a:cubicBezTo>
                  <a:cubicBezTo>
                    <a:pt x="1067" y="170"/>
                    <a:pt x="1069" y="160"/>
                    <a:pt x="1065" y="152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6" name="Freeform 137"/>
            <p:cNvSpPr>
              <a:spLocks noEditPoints="1"/>
            </p:cNvSpPr>
            <p:nvPr/>
          </p:nvSpPr>
          <p:spPr bwMode="auto">
            <a:xfrm>
              <a:off x="3739" y="2610"/>
              <a:ext cx="949" cy="96"/>
            </a:xfrm>
            <a:custGeom>
              <a:avLst/>
              <a:gdLst>
                <a:gd name="T0" fmla="*/ 1 w 2001"/>
                <a:gd name="T1" fmla="*/ 116 h 186"/>
                <a:gd name="T2" fmla="*/ 1969 w 2001"/>
                <a:gd name="T3" fmla="*/ 109 h 186"/>
                <a:gd name="T4" fmla="*/ 1969 w 2001"/>
                <a:gd name="T5" fmla="*/ 77 h 186"/>
                <a:gd name="T6" fmla="*/ 0 w 2001"/>
                <a:gd name="T7" fmla="*/ 84 h 186"/>
                <a:gd name="T8" fmla="*/ 1 w 2001"/>
                <a:gd name="T9" fmla="*/ 116 h 186"/>
                <a:gd name="T10" fmla="*/ 1849 w 2001"/>
                <a:gd name="T11" fmla="*/ 182 h 186"/>
                <a:gd name="T12" fmla="*/ 2001 w 2001"/>
                <a:gd name="T13" fmla="*/ 92 h 186"/>
                <a:gd name="T14" fmla="*/ 1848 w 2001"/>
                <a:gd name="T15" fmla="*/ 5 h 186"/>
                <a:gd name="T16" fmla="*/ 1827 w 2001"/>
                <a:gd name="T17" fmla="*/ 10 h 186"/>
                <a:gd name="T18" fmla="*/ 1832 w 2001"/>
                <a:gd name="T19" fmla="*/ 32 h 186"/>
                <a:gd name="T20" fmla="*/ 1961 w 2001"/>
                <a:gd name="T21" fmla="*/ 106 h 186"/>
                <a:gd name="T22" fmla="*/ 1961 w 2001"/>
                <a:gd name="T23" fmla="*/ 79 h 186"/>
                <a:gd name="T24" fmla="*/ 1833 w 2001"/>
                <a:gd name="T25" fmla="*/ 154 h 186"/>
                <a:gd name="T26" fmla="*/ 1827 w 2001"/>
                <a:gd name="T27" fmla="*/ 176 h 186"/>
                <a:gd name="T28" fmla="*/ 1849 w 2001"/>
                <a:gd name="T29" fmla="*/ 18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1" h="186">
                  <a:moveTo>
                    <a:pt x="1" y="116"/>
                  </a:moveTo>
                  <a:lnTo>
                    <a:pt x="1969" y="109"/>
                  </a:lnTo>
                  <a:lnTo>
                    <a:pt x="1969" y="77"/>
                  </a:lnTo>
                  <a:lnTo>
                    <a:pt x="0" y="84"/>
                  </a:lnTo>
                  <a:lnTo>
                    <a:pt x="1" y="116"/>
                  </a:lnTo>
                  <a:close/>
                  <a:moveTo>
                    <a:pt x="1849" y="182"/>
                  </a:moveTo>
                  <a:lnTo>
                    <a:pt x="2001" y="92"/>
                  </a:lnTo>
                  <a:lnTo>
                    <a:pt x="1848" y="5"/>
                  </a:lnTo>
                  <a:cubicBezTo>
                    <a:pt x="1841" y="0"/>
                    <a:pt x="1831" y="3"/>
                    <a:pt x="1827" y="10"/>
                  </a:cubicBezTo>
                  <a:cubicBezTo>
                    <a:pt x="1822" y="18"/>
                    <a:pt x="1825" y="28"/>
                    <a:pt x="1832" y="32"/>
                  </a:cubicBezTo>
                  <a:lnTo>
                    <a:pt x="1961" y="106"/>
                  </a:lnTo>
                  <a:lnTo>
                    <a:pt x="1961" y="79"/>
                  </a:lnTo>
                  <a:lnTo>
                    <a:pt x="1833" y="154"/>
                  </a:lnTo>
                  <a:cubicBezTo>
                    <a:pt x="1825" y="158"/>
                    <a:pt x="1823" y="168"/>
                    <a:pt x="1827" y="176"/>
                  </a:cubicBezTo>
                  <a:cubicBezTo>
                    <a:pt x="1832" y="184"/>
                    <a:pt x="1842" y="186"/>
                    <a:pt x="1849" y="182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7" name="Freeform 138"/>
            <p:cNvSpPr>
              <a:spLocks noEditPoints="1"/>
            </p:cNvSpPr>
            <p:nvPr/>
          </p:nvSpPr>
          <p:spPr bwMode="auto">
            <a:xfrm>
              <a:off x="4582" y="2093"/>
              <a:ext cx="598" cy="196"/>
            </a:xfrm>
            <a:custGeom>
              <a:avLst/>
              <a:gdLst>
                <a:gd name="T0" fmla="*/ 0 w 1261"/>
                <a:gd name="T1" fmla="*/ 0 h 377"/>
                <a:gd name="T2" fmla="*/ 1168 w 1261"/>
                <a:gd name="T3" fmla="*/ 0 h 377"/>
                <a:gd name="T4" fmla="*/ 1184 w 1261"/>
                <a:gd name="T5" fmla="*/ 16 h 377"/>
                <a:gd name="T6" fmla="*/ 1184 w 1261"/>
                <a:gd name="T7" fmla="*/ 345 h 377"/>
                <a:gd name="T8" fmla="*/ 1152 w 1261"/>
                <a:gd name="T9" fmla="*/ 345 h 377"/>
                <a:gd name="T10" fmla="*/ 1152 w 1261"/>
                <a:gd name="T11" fmla="*/ 16 h 377"/>
                <a:gd name="T12" fmla="*/ 1168 w 1261"/>
                <a:gd name="T13" fmla="*/ 32 h 377"/>
                <a:gd name="T14" fmla="*/ 0 w 1261"/>
                <a:gd name="T15" fmla="*/ 32 h 377"/>
                <a:gd name="T16" fmla="*/ 0 w 1261"/>
                <a:gd name="T17" fmla="*/ 0 h 377"/>
                <a:gd name="T18" fmla="*/ 1257 w 1261"/>
                <a:gd name="T19" fmla="*/ 225 h 377"/>
                <a:gd name="T20" fmla="*/ 1168 w 1261"/>
                <a:gd name="T21" fmla="*/ 377 h 377"/>
                <a:gd name="T22" fmla="*/ 1080 w 1261"/>
                <a:gd name="T23" fmla="*/ 225 h 377"/>
                <a:gd name="T24" fmla="*/ 1086 w 1261"/>
                <a:gd name="T25" fmla="*/ 203 h 377"/>
                <a:gd name="T26" fmla="*/ 1108 w 1261"/>
                <a:gd name="T27" fmla="*/ 209 h 377"/>
                <a:gd name="T28" fmla="*/ 1182 w 1261"/>
                <a:gd name="T29" fmla="*/ 337 h 377"/>
                <a:gd name="T30" fmla="*/ 1155 w 1261"/>
                <a:gd name="T31" fmla="*/ 337 h 377"/>
                <a:gd name="T32" fmla="*/ 1229 w 1261"/>
                <a:gd name="T33" fmla="*/ 209 h 377"/>
                <a:gd name="T34" fmla="*/ 1251 w 1261"/>
                <a:gd name="T35" fmla="*/ 203 h 377"/>
                <a:gd name="T36" fmla="*/ 1257 w 1261"/>
                <a:gd name="T37" fmla="*/ 22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1" h="377">
                  <a:moveTo>
                    <a:pt x="0" y="0"/>
                  </a:moveTo>
                  <a:lnTo>
                    <a:pt x="1168" y="0"/>
                  </a:lnTo>
                  <a:cubicBezTo>
                    <a:pt x="1177" y="0"/>
                    <a:pt x="1184" y="8"/>
                    <a:pt x="1184" y="16"/>
                  </a:cubicBezTo>
                  <a:lnTo>
                    <a:pt x="1184" y="345"/>
                  </a:lnTo>
                  <a:lnTo>
                    <a:pt x="1152" y="345"/>
                  </a:lnTo>
                  <a:lnTo>
                    <a:pt x="1152" y="16"/>
                  </a:lnTo>
                  <a:lnTo>
                    <a:pt x="1168" y="32"/>
                  </a:lnTo>
                  <a:lnTo>
                    <a:pt x="0" y="32"/>
                  </a:lnTo>
                  <a:lnTo>
                    <a:pt x="0" y="0"/>
                  </a:lnTo>
                  <a:close/>
                  <a:moveTo>
                    <a:pt x="1257" y="225"/>
                  </a:moveTo>
                  <a:lnTo>
                    <a:pt x="1168" y="377"/>
                  </a:lnTo>
                  <a:lnTo>
                    <a:pt x="1080" y="225"/>
                  </a:lnTo>
                  <a:cubicBezTo>
                    <a:pt x="1076" y="217"/>
                    <a:pt x="1078" y="207"/>
                    <a:pt x="1086" y="203"/>
                  </a:cubicBezTo>
                  <a:cubicBezTo>
                    <a:pt x="1093" y="199"/>
                    <a:pt x="1103" y="201"/>
                    <a:pt x="1108" y="209"/>
                  </a:cubicBezTo>
                  <a:lnTo>
                    <a:pt x="1182" y="337"/>
                  </a:lnTo>
                  <a:lnTo>
                    <a:pt x="1155" y="337"/>
                  </a:lnTo>
                  <a:lnTo>
                    <a:pt x="1229" y="209"/>
                  </a:lnTo>
                  <a:cubicBezTo>
                    <a:pt x="1234" y="201"/>
                    <a:pt x="1244" y="199"/>
                    <a:pt x="1251" y="203"/>
                  </a:cubicBezTo>
                  <a:cubicBezTo>
                    <a:pt x="1259" y="207"/>
                    <a:pt x="1261" y="217"/>
                    <a:pt x="1257" y="225"/>
                  </a:cubicBezTo>
                  <a:close/>
                </a:path>
              </a:pathLst>
            </a:custGeom>
            <a:solidFill>
              <a:srgbClr val="0D0D0D"/>
            </a:solidFill>
            <a:ln w="0" cap="flat">
              <a:solidFill>
                <a:srgbClr val="0D0D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8" name="Rectangle 139"/>
            <p:cNvSpPr>
              <a:spLocks noChangeArrowheads="1"/>
            </p:cNvSpPr>
            <p:nvPr/>
          </p:nvSpPr>
          <p:spPr bwMode="auto">
            <a:xfrm>
              <a:off x="3822" y="3296"/>
              <a:ext cx="1739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199" name="Rectangle 140"/>
            <p:cNvSpPr>
              <a:spLocks noChangeArrowheads="1"/>
            </p:cNvSpPr>
            <p:nvPr/>
          </p:nvSpPr>
          <p:spPr bwMode="auto">
            <a:xfrm>
              <a:off x="3822" y="3296"/>
              <a:ext cx="1739" cy="240"/>
            </a:xfrm>
            <a:prstGeom prst="rect">
              <a:avLst/>
            </a:prstGeom>
            <a:noFill/>
            <a:ln w="23813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00" name="Rectangle 141"/>
            <p:cNvSpPr>
              <a:spLocks noChangeArrowheads="1"/>
            </p:cNvSpPr>
            <p:nvPr/>
          </p:nvSpPr>
          <p:spPr bwMode="auto">
            <a:xfrm>
              <a:off x="4028" y="3346"/>
              <a:ext cx="14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DETERMINANTE AMBIENTAL</a:t>
              </a:r>
              <a:endParaRPr kumimoji="0" lang="es-CO" altLang="es-CO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1" name="Freeform 142"/>
            <p:cNvSpPr>
              <a:spLocks/>
            </p:cNvSpPr>
            <p:nvPr/>
          </p:nvSpPr>
          <p:spPr bwMode="auto">
            <a:xfrm>
              <a:off x="4175" y="3060"/>
              <a:ext cx="145" cy="182"/>
            </a:xfrm>
            <a:custGeom>
              <a:avLst/>
              <a:gdLst>
                <a:gd name="T0" fmla="*/ 0 w 145"/>
                <a:gd name="T1" fmla="*/ 103 h 182"/>
                <a:gd name="T2" fmla="*/ 36 w 145"/>
                <a:gd name="T3" fmla="*/ 103 h 182"/>
                <a:gd name="T4" fmla="*/ 36 w 145"/>
                <a:gd name="T5" fmla="*/ 0 h 182"/>
                <a:gd name="T6" fmla="*/ 109 w 145"/>
                <a:gd name="T7" fmla="*/ 0 h 182"/>
                <a:gd name="T8" fmla="*/ 109 w 145"/>
                <a:gd name="T9" fmla="*/ 103 h 182"/>
                <a:gd name="T10" fmla="*/ 145 w 145"/>
                <a:gd name="T11" fmla="*/ 103 h 182"/>
                <a:gd name="T12" fmla="*/ 73 w 145"/>
                <a:gd name="T13" fmla="*/ 182 h 182"/>
                <a:gd name="T14" fmla="*/ 0 w 145"/>
                <a:gd name="T15" fmla="*/ 10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82">
                  <a:moveTo>
                    <a:pt x="0" y="103"/>
                  </a:moveTo>
                  <a:lnTo>
                    <a:pt x="36" y="103"/>
                  </a:lnTo>
                  <a:lnTo>
                    <a:pt x="36" y="0"/>
                  </a:lnTo>
                  <a:lnTo>
                    <a:pt x="109" y="0"/>
                  </a:lnTo>
                  <a:lnTo>
                    <a:pt x="109" y="103"/>
                  </a:lnTo>
                  <a:lnTo>
                    <a:pt x="145" y="103"/>
                  </a:lnTo>
                  <a:lnTo>
                    <a:pt x="73" y="18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02" name="Freeform 143"/>
            <p:cNvSpPr>
              <a:spLocks/>
            </p:cNvSpPr>
            <p:nvPr/>
          </p:nvSpPr>
          <p:spPr bwMode="auto">
            <a:xfrm>
              <a:off x="4175" y="3060"/>
              <a:ext cx="145" cy="182"/>
            </a:xfrm>
            <a:custGeom>
              <a:avLst/>
              <a:gdLst>
                <a:gd name="T0" fmla="*/ 0 w 145"/>
                <a:gd name="T1" fmla="*/ 103 h 182"/>
                <a:gd name="T2" fmla="*/ 36 w 145"/>
                <a:gd name="T3" fmla="*/ 103 h 182"/>
                <a:gd name="T4" fmla="*/ 36 w 145"/>
                <a:gd name="T5" fmla="*/ 0 h 182"/>
                <a:gd name="T6" fmla="*/ 109 w 145"/>
                <a:gd name="T7" fmla="*/ 0 h 182"/>
                <a:gd name="T8" fmla="*/ 109 w 145"/>
                <a:gd name="T9" fmla="*/ 103 h 182"/>
                <a:gd name="T10" fmla="*/ 145 w 145"/>
                <a:gd name="T11" fmla="*/ 103 h 182"/>
                <a:gd name="T12" fmla="*/ 73 w 145"/>
                <a:gd name="T13" fmla="*/ 182 h 182"/>
                <a:gd name="T14" fmla="*/ 0 w 145"/>
                <a:gd name="T15" fmla="*/ 10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82">
                  <a:moveTo>
                    <a:pt x="0" y="103"/>
                  </a:moveTo>
                  <a:lnTo>
                    <a:pt x="36" y="103"/>
                  </a:lnTo>
                  <a:lnTo>
                    <a:pt x="36" y="0"/>
                  </a:lnTo>
                  <a:lnTo>
                    <a:pt x="109" y="0"/>
                  </a:lnTo>
                  <a:lnTo>
                    <a:pt x="109" y="103"/>
                  </a:lnTo>
                  <a:lnTo>
                    <a:pt x="145" y="103"/>
                  </a:lnTo>
                  <a:lnTo>
                    <a:pt x="73" y="182"/>
                  </a:lnTo>
                  <a:lnTo>
                    <a:pt x="0" y="103"/>
                  </a:lnTo>
                  <a:close/>
                </a:path>
              </a:pathLst>
            </a:custGeom>
            <a:noFill/>
            <a:ln w="36513" cap="flat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03" name="Freeform 144"/>
            <p:cNvSpPr>
              <a:spLocks/>
            </p:cNvSpPr>
            <p:nvPr/>
          </p:nvSpPr>
          <p:spPr bwMode="auto">
            <a:xfrm>
              <a:off x="5071" y="3076"/>
              <a:ext cx="145" cy="183"/>
            </a:xfrm>
            <a:custGeom>
              <a:avLst/>
              <a:gdLst>
                <a:gd name="T0" fmla="*/ 0 w 145"/>
                <a:gd name="T1" fmla="*/ 104 h 183"/>
                <a:gd name="T2" fmla="*/ 36 w 145"/>
                <a:gd name="T3" fmla="*/ 104 h 183"/>
                <a:gd name="T4" fmla="*/ 36 w 145"/>
                <a:gd name="T5" fmla="*/ 0 h 183"/>
                <a:gd name="T6" fmla="*/ 108 w 145"/>
                <a:gd name="T7" fmla="*/ 0 h 183"/>
                <a:gd name="T8" fmla="*/ 108 w 145"/>
                <a:gd name="T9" fmla="*/ 104 h 183"/>
                <a:gd name="T10" fmla="*/ 145 w 145"/>
                <a:gd name="T11" fmla="*/ 104 h 183"/>
                <a:gd name="T12" fmla="*/ 72 w 145"/>
                <a:gd name="T13" fmla="*/ 183 h 183"/>
                <a:gd name="T14" fmla="*/ 0 w 145"/>
                <a:gd name="T15" fmla="*/ 10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83">
                  <a:moveTo>
                    <a:pt x="0" y="104"/>
                  </a:moveTo>
                  <a:lnTo>
                    <a:pt x="36" y="104"/>
                  </a:lnTo>
                  <a:lnTo>
                    <a:pt x="36" y="0"/>
                  </a:lnTo>
                  <a:lnTo>
                    <a:pt x="108" y="0"/>
                  </a:lnTo>
                  <a:lnTo>
                    <a:pt x="108" y="104"/>
                  </a:lnTo>
                  <a:lnTo>
                    <a:pt x="145" y="104"/>
                  </a:lnTo>
                  <a:lnTo>
                    <a:pt x="72" y="18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sp>
          <p:nvSpPr>
            <p:cNvPr id="5204" name="Freeform 145"/>
            <p:cNvSpPr>
              <a:spLocks/>
            </p:cNvSpPr>
            <p:nvPr/>
          </p:nvSpPr>
          <p:spPr bwMode="auto">
            <a:xfrm>
              <a:off x="5071" y="3076"/>
              <a:ext cx="145" cy="183"/>
            </a:xfrm>
            <a:custGeom>
              <a:avLst/>
              <a:gdLst>
                <a:gd name="T0" fmla="*/ 0 w 145"/>
                <a:gd name="T1" fmla="*/ 104 h 183"/>
                <a:gd name="T2" fmla="*/ 36 w 145"/>
                <a:gd name="T3" fmla="*/ 104 h 183"/>
                <a:gd name="T4" fmla="*/ 36 w 145"/>
                <a:gd name="T5" fmla="*/ 0 h 183"/>
                <a:gd name="T6" fmla="*/ 108 w 145"/>
                <a:gd name="T7" fmla="*/ 0 h 183"/>
                <a:gd name="T8" fmla="*/ 108 w 145"/>
                <a:gd name="T9" fmla="*/ 104 h 183"/>
                <a:gd name="T10" fmla="*/ 145 w 145"/>
                <a:gd name="T11" fmla="*/ 104 h 183"/>
                <a:gd name="T12" fmla="*/ 72 w 145"/>
                <a:gd name="T13" fmla="*/ 183 h 183"/>
                <a:gd name="T14" fmla="*/ 0 w 145"/>
                <a:gd name="T15" fmla="*/ 10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83">
                  <a:moveTo>
                    <a:pt x="0" y="104"/>
                  </a:moveTo>
                  <a:lnTo>
                    <a:pt x="36" y="104"/>
                  </a:lnTo>
                  <a:lnTo>
                    <a:pt x="36" y="0"/>
                  </a:lnTo>
                  <a:lnTo>
                    <a:pt x="108" y="0"/>
                  </a:lnTo>
                  <a:lnTo>
                    <a:pt x="108" y="104"/>
                  </a:lnTo>
                  <a:lnTo>
                    <a:pt x="145" y="104"/>
                  </a:lnTo>
                  <a:lnTo>
                    <a:pt x="72" y="183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36513" cap="flat">
              <a:solidFill>
                <a:srgbClr val="385D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938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5716588"/>
            <a:ext cx="4664075" cy="1233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136525"/>
            <a:ext cx="4664075" cy="1235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-46038"/>
            <a:ext cx="4932362" cy="699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39 Flecha derecha"/>
          <p:cNvSpPr/>
          <p:nvPr/>
        </p:nvSpPr>
        <p:spPr>
          <a:xfrm>
            <a:off x="3635375" y="2435225"/>
            <a:ext cx="649288" cy="2376488"/>
          </a:xfrm>
          <a:prstGeom prst="rightArrow">
            <a:avLst>
              <a:gd name="adj1" fmla="val 50000"/>
              <a:gd name="adj2" fmla="val 4816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8437" name="4 Imagen" descr="Portada Politica GIR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36353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Botón de acción: Final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745288"/>
            <a:ext cx="312738" cy="204787"/>
          </a:xfrm>
          <a:prstGeom prst="actionButtonEnd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8962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105 Llamada rectangular"/>
          <p:cNvSpPr>
            <a:spLocks noChangeArrowheads="1"/>
          </p:cNvSpPr>
          <p:nvPr/>
        </p:nvSpPr>
        <p:spPr bwMode="auto">
          <a:xfrm>
            <a:off x="5476875" y="319088"/>
            <a:ext cx="2679700" cy="668337"/>
          </a:xfrm>
          <a:prstGeom prst="wedgeRectCallout">
            <a:avLst>
              <a:gd name="adj1" fmla="val 2477"/>
              <a:gd name="adj2" fmla="val 58412"/>
            </a:avLst>
          </a:prstGeom>
          <a:solidFill>
            <a:srgbClr val="CC0099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CO" altLang="es-CO" sz="1400" b="1">
                <a:solidFill>
                  <a:srgbClr val="FFFFFF"/>
                </a:solidFill>
              </a:rPr>
              <a:t>La unidad de gestión del Agua: Cuenca Hidrográfica</a:t>
            </a:r>
          </a:p>
        </p:txBody>
      </p:sp>
      <p:sp>
        <p:nvSpPr>
          <p:cNvPr id="10250" name="108 Llamada rectangular"/>
          <p:cNvSpPr>
            <a:spLocks noChangeArrowheads="1"/>
          </p:cNvSpPr>
          <p:nvPr/>
        </p:nvSpPr>
        <p:spPr bwMode="auto">
          <a:xfrm>
            <a:off x="3851920" y="4678064"/>
            <a:ext cx="990600" cy="350838"/>
          </a:xfrm>
          <a:prstGeom prst="wedgeRectCallout">
            <a:avLst>
              <a:gd name="adj1" fmla="val -100583"/>
              <a:gd name="adj2" fmla="val -158060"/>
            </a:avLst>
          </a:prstGeom>
          <a:solidFill>
            <a:srgbClr val="CC0099">
              <a:alpha val="45097"/>
            </a:srgbClr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CO" altLang="es-CO" sz="1000" b="1">
                <a:solidFill>
                  <a:srgbClr val="FFFFFF"/>
                </a:solidFill>
              </a:rPr>
              <a:t>Riesgos</a:t>
            </a:r>
          </a:p>
        </p:txBody>
      </p:sp>
      <p:sp>
        <p:nvSpPr>
          <p:cNvPr id="10251" name="12 CuadroTexto"/>
          <p:cNvSpPr txBox="1">
            <a:spLocks noChangeArrowheads="1"/>
          </p:cNvSpPr>
          <p:nvPr/>
        </p:nvSpPr>
        <p:spPr bwMode="auto">
          <a:xfrm>
            <a:off x="251148" y="364405"/>
            <a:ext cx="494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CO" altLang="es-CO" b="1" dirty="0"/>
              <a:t>Política Nacional Para la Gestión Integral del Recurso Hídrico-2010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8" y="1412775"/>
            <a:ext cx="8225502" cy="490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6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12 CuadroTexto"/>
          <p:cNvSpPr txBox="1">
            <a:spLocks noChangeArrowheads="1"/>
          </p:cNvSpPr>
          <p:nvPr/>
        </p:nvSpPr>
        <p:spPr bwMode="auto">
          <a:xfrm>
            <a:off x="1928019" y="364405"/>
            <a:ext cx="4948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CO" altLang="es-CO" b="1" dirty="0"/>
              <a:t>Política Nacional Para la Gestión Integral del Recurso Hídrico-2010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555942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44" y="1537233"/>
            <a:ext cx="688908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5760640" cy="65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5868144" y="836712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prstClr val="black"/>
                </a:solidFill>
              </a:rPr>
              <a:t>Estructura </a:t>
            </a:r>
            <a:r>
              <a:rPr lang="es-ES_tradnl" b="1" dirty="0">
                <a:solidFill>
                  <a:prstClr val="black"/>
                </a:solidFill>
              </a:rPr>
              <a:t>de planificación, ordenación y manejo de cuencas hidrográficas y </a:t>
            </a:r>
            <a:r>
              <a:rPr lang="es-ES_tradnl" b="1" dirty="0" smtClean="0">
                <a:solidFill>
                  <a:prstClr val="black"/>
                </a:solidFill>
              </a:rPr>
              <a:t>acuíferos</a:t>
            </a:r>
          </a:p>
          <a:p>
            <a:pPr algn="ctr"/>
            <a:endParaRPr lang="es-ES_tradnl" b="1" dirty="0">
              <a:solidFill>
                <a:prstClr val="black"/>
              </a:solidFill>
              <a:cs typeface="Calibri" pitchFamily="34" charset="0"/>
            </a:endParaRPr>
          </a:p>
          <a:p>
            <a:pPr algn="ctr"/>
            <a:endParaRPr lang="es-ES_tradnl" b="1" dirty="0" smtClean="0">
              <a:solidFill>
                <a:prstClr val="black"/>
              </a:solidFill>
              <a:cs typeface="Calibri" pitchFamily="34" charset="0"/>
            </a:endParaRPr>
          </a:p>
          <a:p>
            <a:pPr algn="ctr"/>
            <a:r>
              <a:rPr lang="es-ES_tradnl" dirty="0" smtClean="0">
                <a:solidFill>
                  <a:prstClr val="black"/>
                </a:solidFill>
              </a:rPr>
              <a:t>Definida por el Decreto </a:t>
            </a:r>
            <a:r>
              <a:rPr lang="es-ES_tradnl" dirty="0" smtClean="0">
                <a:solidFill>
                  <a:prstClr val="black"/>
                </a:solidFill>
              </a:rPr>
              <a:t>1076</a:t>
            </a:r>
            <a:endParaRPr lang="es-ES_tradnl" dirty="0">
              <a:solidFill>
                <a:prstClr val="black"/>
              </a:solidFill>
            </a:endParaRPr>
          </a:p>
          <a:p>
            <a:pPr algn="ctr"/>
            <a:r>
              <a:rPr lang="es-ES_tradnl" dirty="0" smtClean="0">
                <a:solidFill>
                  <a:prstClr val="black"/>
                </a:solidFill>
              </a:rPr>
              <a:t>de 2015, </a:t>
            </a:r>
            <a:r>
              <a:rPr lang="es-ES_tradnl" dirty="0">
                <a:solidFill>
                  <a:prstClr val="black"/>
                </a:solidFill>
              </a:rPr>
              <a:t>coherente con la Política Nacional para la Gestión Integral del Recurso Hídrico </a:t>
            </a:r>
            <a:r>
              <a:rPr lang="es-ES_tradnl" dirty="0" smtClean="0">
                <a:solidFill>
                  <a:prstClr val="black"/>
                </a:solidFill>
              </a:rPr>
              <a:t>–PNGIRH (2010)</a:t>
            </a:r>
            <a:endParaRPr lang="es-MX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03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803"/>
            <a:ext cx="8055090" cy="547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128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0" y="4725144"/>
            <a:ext cx="9160694" cy="7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09778" y="2060848"/>
            <a:ext cx="2165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POMCA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1520" y="6525344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F-A-DOC-26  </a:t>
            </a:r>
            <a:r>
              <a:rPr lang="es-CO" sz="10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Versión 1 Vigente 02/06/2015</a:t>
            </a:r>
          </a:p>
        </p:txBody>
      </p:sp>
    </p:spTree>
    <p:extLst>
      <p:ext uri="{BB962C8B-B14F-4D97-AF65-F5344CB8AC3E}">
        <p14:creationId xmlns:p14="http://schemas.microsoft.com/office/powerpoint/2010/main" val="25909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3" y="891259"/>
            <a:ext cx="4544145" cy="534605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19818" y="2836"/>
            <a:ext cx="9124182" cy="70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51666" y="416266"/>
            <a:ext cx="8639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CO" dirty="0">
                <a:solidFill>
                  <a:srgbClr val="1F497D">
                    <a:lumMod val="75000"/>
                  </a:srgbClr>
                </a:solidFill>
              </a:rPr>
              <a:t>INSTRUMENTOS DE PLANIFICACIÓN DEL RH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76057" y="980728"/>
            <a:ext cx="3328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PLANES DE ORDENACIÓN Y MANEJO DE CUENCAS HIDROGRÁFICAS</a:t>
            </a:r>
          </a:p>
          <a:p>
            <a:endParaRPr lang="es-CO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 </a:t>
            </a:r>
            <a:r>
              <a:rPr lang="es-E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  <a:r>
              <a:rPr lang="es-ES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396</a:t>
            </a:r>
            <a:r>
              <a:rPr lang="es-CO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s-CO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 Zonas 	Hidrográficas y Niveles 	Subsiguientes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4" name="13 Flecha arriba"/>
          <p:cNvSpPr/>
          <p:nvPr/>
        </p:nvSpPr>
        <p:spPr>
          <a:xfrm>
            <a:off x="4283968" y="1189108"/>
            <a:ext cx="216024" cy="14401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11960" y="13331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prstClr val="black"/>
                </a:solidFill>
              </a:rPr>
              <a:t>N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5949280"/>
            <a:ext cx="792088" cy="16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" name="CuadroTexto 3"/>
          <p:cNvSpPr txBox="1">
            <a:spLocks noChangeArrowheads="1"/>
          </p:cNvSpPr>
          <p:nvPr/>
        </p:nvSpPr>
        <p:spPr bwMode="auto">
          <a:xfrm>
            <a:off x="5076057" y="3140968"/>
            <a:ext cx="328477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kern="0" dirty="0">
                <a:solidFill>
                  <a:sysClr val="windowText" lastClr="000000"/>
                </a:solidFill>
              </a:rPr>
              <a:t>Instrumento a través del cual se realiza la planeación del uso coordinado del suelo, de las aguas, de la flora y la fauna y el manejo de la cuenca</a:t>
            </a:r>
            <a:r>
              <a:rPr lang="es-CO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, en el que participa la población que habita en el </a:t>
            </a:r>
            <a:r>
              <a:rPr lang="es-CO" kern="0" dirty="0">
                <a:solidFill>
                  <a:prstClr val="black"/>
                </a:solidFill>
                <a:ea typeface="Times New Roman"/>
                <a:cs typeface="Times New Roman"/>
              </a:rPr>
              <a:t>territorio de </a:t>
            </a:r>
            <a:r>
              <a:rPr lang="es-CO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la  </a:t>
            </a:r>
            <a:r>
              <a:rPr lang="es-CO" kern="0" dirty="0">
                <a:solidFill>
                  <a:prstClr val="black"/>
                </a:solidFill>
                <a:ea typeface="Times New Roman"/>
                <a:cs typeface="Times New Roman"/>
              </a:rPr>
              <a:t>cuenca, conducente </a:t>
            </a:r>
            <a:r>
              <a:rPr lang="es-CO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al buen </a:t>
            </a:r>
            <a:r>
              <a:rPr lang="es-CO" kern="0" dirty="0">
                <a:solidFill>
                  <a:prstClr val="black"/>
                </a:solidFill>
                <a:ea typeface="Times New Roman"/>
                <a:cs typeface="Times New Roman"/>
              </a:rPr>
              <a:t>uso </a:t>
            </a:r>
            <a:r>
              <a:rPr lang="es-CO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 y </a:t>
            </a:r>
            <a:r>
              <a:rPr lang="es-CO" kern="0" dirty="0">
                <a:solidFill>
                  <a:prstClr val="black"/>
                </a:solidFill>
                <a:ea typeface="Times New Roman"/>
                <a:cs typeface="Times New Roman"/>
              </a:rPr>
              <a:t>manejo de </a:t>
            </a:r>
            <a:r>
              <a:rPr lang="es-CO" kern="0" dirty="0" smtClean="0">
                <a:solidFill>
                  <a:prstClr val="black"/>
                </a:solidFill>
                <a:ea typeface="Times New Roman"/>
                <a:cs typeface="Times New Roman"/>
              </a:rPr>
              <a:t>tales recursos.</a:t>
            </a:r>
            <a:endParaRPr lang="es-CO" kern="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2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44368" r="9224" b="48114"/>
          <a:stretch/>
        </p:blipFill>
        <p:spPr bwMode="auto">
          <a:xfrm>
            <a:off x="19818" y="2836"/>
            <a:ext cx="9124182" cy="70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51666" y="416266"/>
            <a:ext cx="8639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CO" dirty="0">
                <a:solidFill>
                  <a:srgbClr val="1F497D">
                    <a:lumMod val="75000"/>
                  </a:srgbClr>
                </a:solidFill>
              </a:rPr>
              <a:t>INSTRUMENTOS DE PLANIFICACIÓN </a:t>
            </a:r>
            <a:r>
              <a:rPr lang="es-CO" dirty="0" smtClean="0">
                <a:solidFill>
                  <a:srgbClr val="1F497D">
                    <a:lumMod val="75000"/>
                  </a:srgbClr>
                </a:solidFill>
              </a:rPr>
              <a:t>(POMCA)</a:t>
            </a:r>
            <a:endParaRPr lang="es-CO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03648" y="5949280"/>
            <a:ext cx="792088" cy="167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0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" y="1101267"/>
            <a:ext cx="6374504" cy="5016003"/>
          </a:xfrm>
          <a:prstGeom prst="rect">
            <a:avLst/>
          </a:prstGeom>
        </p:spPr>
      </p:pic>
      <p:sp>
        <p:nvSpPr>
          <p:cNvPr id="11" name="Rectángulo 2"/>
          <p:cNvSpPr/>
          <p:nvPr/>
        </p:nvSpPr>
        <p:spPr>
          <a:xfrm>
            <a:off x="6310990" y="1398534"/>
            <a:ext cx="2437473" cy="313932"/>
          </a:xfrm>
          <a:prstGeom prst="rect">
            <a:avLst/>
          </a:prstGeom>
          <a:solidFill>
            <a:srgbClr val="B5DBDD"/>
          </a:solidFill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Río Tapias</a:t>
            </a:r>
          </a:p>
        </p:txBody>
      </p:sp>
      <p:sp>
        <p:nvSpPr>
          <p:cNvPr id="12" name="Rectángulo 3"/>
          <p:cNvSpPr/>
          <p:nvPr/>
        </p:nvSpPr>
        <p:spPr>
          <a:xfrm>
            <a:off x="6310991" y="1844824"/>
            <a:ext cx="2437472" cy="535531"/>
          </a:xfrm>
          <a:prstGeom prst="rect">
            <a:avLst/>
          </a:prstGeom>
          <a:solidFill>
            <a:srgbClr val="7030A0">
              <a:alpha val="22000"/>
            </a:srgbClr>
          </a:solidFill>
        </p:spPr>
        <p:txBody>
          <a:bodyPr wrap="square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Río Camarones - Directos Caribe</a:t>
            </a:r>
          </a:p>
        </p:txBody>
      </p:sp>
      <p:sp>
        <p:nvSpPr>
          <p:cNvPr id="13" name="CuadroTexto 4"/>
          <p:cNvSpPr txBox="1"/>
          <p:nvPr/>
        </p:nvSpPr>
        <p:spPr>
          <a:xfrm>
            <a:off x="6310990" y="2564904"/>
            <a:ext cx="267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Municipios</a:t>
            </a: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Riohacha y </a:t>
            </a:r>
            <a:r>
              <a:rPr kumimoji="0" 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Dibulla</a:t>
            </a:r>
            <a:endParaRPr kumimoji="0" lang="es-CO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CuadroTexto 17"/>
          <p:cNvSpPr txBox="1"/>
          <p:nvPr/>
        </p:nvSpPr>
        <p:spPr>
          <a:xfrm>
            <a:off x="6310991" y="3286102"/>
            <a:ext cx="2679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Com. étnicas</a:t>
            </a: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4 Resguardos y 139 comunidades indígenas</a:t>
            </a:r>
          </a:p>
        </p:txBody>
      </p:sp>
      <p:sp>
        <p:nvSpPr>
          <p:cNvPr id="17" name="CuadroTexto 12"/>
          <p:cNvSpPr txBox="1"/>
          <p:nvPr/>
        </p:nvSpPr>
        <p:spPr>
          <a:xfrm>
            <a:off x="6338779" y="4209432"/>
            <a:ext cx="244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Habitantes: </a:t>
            </a: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282.000</a:t>
            </a:r>
          </a:p>
        </p:txBody>
      </p:sp>
      <p:sp>
        <p:nvSpPr>
          <p:cNvPr id="18" name="CuadroTexto 11"/>
          <p:cNvSpPr txBox="1"/>
          <p:nvPr/>
        </p:nvSpPr>
        <p:spPr>
          <a:xfrm>
            <a:off x="6338779" y="4601353"/>
            <a:ext cx="244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Área</a:t>
            </a:r>
            <a:r>
              <a:rPr kumimoji="0" 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197.299 Has.</a:t>
            </a:r>
          </a:p>
        </p:txBody>
      </p:sp>
    </p:spTree>
    <p:extLst>
      <p:ext uri="{BB962C8B-B14F-4D97-AF65-F5344CB8AC3E}">
        <p14:creationId xmlns:p14="http://schemas.microsoft.com/office/powerpoint/2010/main" val="20672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869</Words>
  <Application>Microsoft Office PowerPoint</Application>
  <PresentationFormat>Presentación en pantalla (4:3)</PresentationFormat>
  <Paragraphs>129</Paragraphs>
  <Slides>17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user</cp:lastModifiedBy>
  <cp:revision>134</cp:revision>
  <cp:lastPrinted>2015-07-08T22:48:30Z</cp:lastPrinted>
  <dcterms:created xsi:type="dcterms:W3CDTF">2014-10-09T14:27:44Z</dcterms:created>
  <dcterms:modified xsi:type="dcterms:W3CDTF">2017-04-21T05:44:01Z</dcterms:modified>
</cp:coreProperties>
</file>