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07" r:id="rId2"/>
    <p:sldId id="313" r:id="rId3"/>
    <p:sldId id="343" r:id="rId4"/>
    <p:sldId id="342" r:id="rId5"/>
    <p:sldId id="344" r:id="rId6"/>
    <p:sldId id="312" r:id="rId7"/>
    <p:sldId id="309" r:id="rId8"/>
    <p:sldId id="310" r:id="rId9"/>
    <p:sldId id="345" r:id="rId10"/>
    <p:sldId id="314" r:id="rId11"/>
    <p:sldId id="346" r:id="rId12"/>
    <p:sldId id="315" r:id="rId13"/>
    <p:sldId id="316" r:id="rId14"/>
    <p:sldId id="351" r:id="rId15"/>
    <p:sldId id="350" r:id="rId16"/>
    <p:sldId id="366" r:id="rId17"/>
    <p:sldId id="367" r:id="rId18"/>
    <p:sldId id="355" r:id="rId19"/>
    <p:sldId id="356" r:id="rId20"/>
    <p:sldId id="357" r:id="rId21"/>
    <p:sldId id="358" r:id="rId22"/>
    <p:sldId id="359" r:id="rId23"/>
    <p:sldId id="360" r:id="rId24"/>
    <p:sldId id="361" r:id="rId25"/>
    <p:sldId id="362" r:id="rId26"/>
    <p:sldId id="363" r:id="rId27"/>
    <p:sldId id="364" r:id="rId28"/>
    <p:sldId id="319" r:id="rId29"/>
    <p:sldId id="320" r:id="rId30"/>
    <p:sldId id="368" r:id="rId31"/>
    <p:sldId id="369" r:id="rId32"/>
    <p:sldId id="370" r:id="rId33"/>
    <p:sldId id="372" r:id="rId34"/>
    <p:sldId id="373" r:id="rId35"/>
    <p:sldId id="330" r:id="rId36"/>
    <p:sldId id="332" r:id="rId37"/>
    <p:sldId id="335" r:id="rId38"/>
    <p:sldId id="334" r:id="rId39"/>
    <p:sldId id="337" r:id="rId40"/>
    <p:sldId id="336" r:id="rId41"/>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CCFFCC"/>
    <a:srgbClr val="CCFF33"/>
    <a:srgbClr val="FF3300"/>
    <a:srgbClr val="CC0099"/>
    <a:srgbClr val="D0C600"/>
    <a:srgbClr val="FFF307"/>
    <a:srgbClr val="FDE2CB"/>
    <a:srgbClr val="C7E6A4"/>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72" autoAdjust="0"/>
    <p:restoredTop sz="94660"/>
  </p:normalViewPr>
  <p:slideViewPr>
    <p:cSldViewPr>
      <p:cViewPr varScale="1">
        <p:scale>
          <a:sx n="67" d="100"/>
          <a:sy n="67" d="100"/>
        </p:scale>
        <p:origin x="87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7AF164-C24D-4A32-8CF6-4F9732403AE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DCFEDBDF-08A8-4220-98B8-542DD44C0303}">
      <dgm:prSet phldrT="[Texto]" custT="1"/>
      <dgm:spPr>
        <a:solidFill>
          <a:srgbClr val="FFC000"/>
        </a:solidFill>
      </dgm:spPr>
      <dgm:t>
        <a:bodyPr/>
        <a:lstStyle/>
        <a:p>
          <a:pPr algn="l"/>
          <a:r>
            <a:rPr lang="es-CO" sz="11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Derivadas de los elementos naturales del territorio</a:t>
          </a:r>
          <a:endParaRPr lang="es-CO" sz="11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A39A2F02-C70E-4450-B4F2-4722450E6F04}" type="parTrans" cxnId="{8B818116-E970-4D7F-B5AB-A9B7AA6EC43A}">
      <dgm:prSet/>
      <dgm:spPr/>
      <dgm:t>
        <a:bodyPr/>
        <a:lstStyle/>
        <a:p>
          <a:endParaRPr lang="es-CO"/>
        </a:p>
      </dgm:t>
    </dgm:pt>
    <dgm:pt modelId="{E413C836-8AB9-487C-BECB-D1A379641F1A}" type="sibTrans" cxnId="{8B818116-E970-4D7F-B5AB-A9B7AA6EC43A}">
      <dgm:prSet/>
      <dgm:spPr/>
      <dgm:t>
        <a:bodyPr/>
        <a:lstStyle/>
        <a:p>
          <a:endParaRPr lang="es-CO"/>
        </a:p>
      </dgm:t>
    </dgm:pt>
    <dgm:pt modelId="{A7BD2566-3306-428E-B9B1-DD3D2C03EC6D}">
      <dgm:prSet phldrT="[Texto]" custT="1"/>
      <dgm:spPr>
        <a:solidFill>
          <a:schemeClr val="accent1">
            <a:lumMod val="20000"/>
            <a:lumOff val="80000"/>
            <a:alpha val="90000"/>
          </a:schemeClr>
        </a:solidFill>
      </dgm:spPr>
      <dgm:t>
        <a:bodyPr/>
        <a:lstStyle/>
        <a:p>
          <a:r>
            <a:rPr lang="es-MX" sz="11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Determinantes relacionadas con la conservación de ecosistemas estratégicos y con la protección de la oferta de los bienes y servicios ambientales para satisfacer las demandas derivadas de los modelos de desarrollo propuestos por los Distritos o Municipios.</a:t>
          </a:r>
          <a:endParaRPr lang="es-CO" sz="11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BA74825C-0924-4A15-BA0F-9BE6415722F8}" type="parTrans" cxnId="{45D6D700-4125-426D-B86D-D2CD5EE777F1}">
      <dgm:prSet/>
      <dgm:spPr/>
      <dgm:t>
        <a:bodyPr/>
        <a:lstStyle/>
        <a:p>
          <a:endParaRPr lang="es-CO"/>
        </a:p>
      </dgm:t>
    </dgm:pt>
    <dgm:pt modelId="{BDF495FA-BEA2-4743-A320-49445D6309D3}" type="sibTrans" cxnId="{45D6D700-4125-426D-B86D-D2CD5EE777F1}">
      <dgm:prSet/>
      <dgm:spPr/>
      <dgm:t>
        <a:bodyPr/>
        <a:lstStyle/>
        <a:p>
          <a:endParaRPr lang="es-CO"/>
        </a:p>
      </dgm:t>
    </dgm:pt>
    <dgm:pt modelId="{BD3B4290-8959-48BB-8F75-ECC8725556EE}">
      <dgm:prSet phldrT="[Texto]" custT="1"/>
      <dgm:spPr>
        <a:solidFill>
          <a:srgbClr val="FFC000"/>
        </a:solidFill>
      </dgm:spPr>
      <dgm:t>
        <a:bodyPr/>
        <a:lstStyle/>
        <a:p>
          <a:pPr algn="l"/>
          <a:r>
            <a:rPr lang="es-CO" sz="11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Relacionadas con el medio transformado y la calidad de vida de los habitantes</a:t>
          </a:r>
          <a:endParaRPr lang="es-CO" sz="11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497C6024-FA8D-4F83-B55F-55F458D37756}" type="parTrans" cxnId="{3EC2F5CD-F4BC-44E6-9016-7440A17C1000}">
      <dgm:prSet/>
      <dgm:spPr/>
      <dgm:t>
        <a:bodyPr/>
        <a:lstStyle/>
        <a:p>
          <a:endParaRPr lang="es-CO"/>
        </a:p>
      </dgm:t>
    </dgm:pt>
    <dgm:pt modelId="{904A43BD-1EEE-4EBE-9851-E91EA11C0C0A}" type="sibTrans" cxnId="{3EC2F5CD-F4BC-44E6-9016-7440A17C1000}">
      <dgm:prSet/>
      <dgm:spPr/>
      <dgm:t>
        <a:bodyPr/>
        <a:lstStyle/>
        <a:p>
          <a:endParaRPr lang="es-CO"/>
        </a:p>
      </dgm:t>
    </dgm:pt>
    <dgm:pt modelId="{84000B08-2C36-4CC4-AAB7-AF8246FFEDCF}">
      <dgm:prSet phldrT="[Texto]" custT="1"/>
      <dgm:spPr/>
      <dgm:t>
        <a:bodyPr/>
        <a:lstStyle/>
        <a:p>
          <a:r>
            <a:rPr lang="es-CO" sz="11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Determinantes derivadas del ejercicio de autoridad ambiental que inciden en los modelos de ocupación de los POT y relacionadas con c</a:t>
          </a:r>
          <a:r>
            <a:rPr lang="es-CO" sz="11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ontaminación de agua, suelo y aire o con medidas de recuperación de bienes y servicios </a:t>
          </a:r>
          <a:r>
            <a:rPr lang="es-CO" sz="11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ecosistémicos</a:t>
          </a:r>
          <a:r>
            <a:rPr lang="es-CO" sz="11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t>
          </a:r>
          <a:endParaRPr lang="es-CO" sz="1100" dirty="0">
            <a:solidFill>
              <a:schemeClr val="tx1"/>
            </a:solidFill>
          </a:endParaRPr>
        </a:p>
      </dgm:t>
    </dgm:pt>
    <dgm:pt modelId="{D408F584-25D7-43BE-8E7A-78564775548B}" type="parTrans" cxnId="{345C9716-2F7A-42EA-924E-A3BDE1F4A356}">
      <dgm:prSet/>
      <dgm:spPr/>
      <dgm:t>
        <a:bodyPr/>
        <a:lstStyle/>
        <a:p>
          <a:endParaRPr lang="es-CO"/>
        </a:p>
      </dgm:t>
    </dgm:pt>
    <dgm:pt modelId="{6CE4729D-ED28-42A9-84C3-70E68F743904}" type="sibTrans" cxnId="{345C9716-2F7A-42EA-924E-A3BDE1F4A356}">
      <dgm:prSet/>
      <dgm:spPr/>
      <dgm:t>
        <a:bodyPr/>
        <a:lstStyle/>
        <a:p>
          <a:endParaRPr lang="es-CO"/>
        </a:p>
      </dgm:t>
    </dgm:pt>
    <dgm:pt modelId="{F1F525E2-A2C7-4152-9E28-C698AA912D9B}">
      <dgm:prSet phldrT="[Texto]" custT="1"/>
      <dgm:spPr>
        <a:solidFill>
          <a:srgbClr val="FFC000"/>
        </a:solidFill>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s-CO" sz="11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Relacionadas con la incorporación de la gestión del riesgo y  la adaptación al cambio climático</a:t>
          </a:r>
        </a:p>
        <a:p>
          <a:pPr algn="l" defTabSz="622300">
            <a:lnSpc>
              <a:spcPct val="90000"/>
            </a:lnSpc>
            <a:spcBef>
              <a:spcPct val="0"/>
            </a:spcBef>
            <a:spcAft>
              <a:spcPct val="35000"/>
            </a:spcAft>
          </a:pPr>
          <a:endParaRPr lang="es-CO" sz="1100" dirty="0"/>
        </a:p>
      </dgm:t>
    </dgm:pt>
    <dgm:pt modelId="{B4B36721-6FED-40F9-9E62-54FF8312E923}" type="parTrans" cxnId="{6F9A015D-8A3E-4659-8EA3-58D7CA6355CF}">
      <dgm:prSet/>
      <dgm:spPr/>
      <dgm:t>
        <a:bodyPr/>
        <a:lstStyle/>
        <a:p>
          <a:endParaRPr lang="es-CO"/>
        </a:p>
      </dgm:t>
    </dgm:pt>
    <dgm:pt modelId="{FC403C3D-5CF3-4C67-9111-D579D585B253}" type="sibTrans" cxnId="{6F9A015D-8A3E-4659-8EA3-58D7CA6355CF}">
      <dgm:prSet/>
      <dgm:spPr/>
      <dgm:t>
        <a:bodyPr/>
        <a:lstStyle/>
        <a:p>
          <a:endParaRPr lang="es-CO"/>
        </a:p>
      </dgm:t>
    </dgm:pt>
    <dgm:pt modelId="{18690165-BBAA-4F8D-8F18-BF3E55C74C91}">
      <dgm:prSet phldrT="[Texto]" custT="1"/>
      <dgm:spPr/>
      <dgm:t>
        <a:bodyPr/>
        <a:lstStyle/>
        <a:p>
          <a:r>
            <a:rPr lang="es-CO" sz="1100" dirty="0" smtClean="0">
              <a:latin typeface="Verdana" panose="020B0604030504040204" pitchFamily="34" charset="0"/>
              <a:ea typeface="Verdana" panose="020B0604030504040204" pitchFamily="34" charset="0"/>
              <a:cs typeface="Verdana" panose="020B0604030504040204" pitchFamily="34" charset="0"/>
            </a:rPr>
            <a:t> Determinantes derivadas del conocimiento y reducción del riesgo en el marco de las competencias de las autoridades ambientales</a:t>
          </a:r>
          <a:endParaRPr lang="es-CO" sz="1100" dirty="0">
            <a:latin typeface="Verdana" panose="020B0604030504040204" pitchFamily="34" charset="0"/>
            <a:ea typeface="Verdana" panose="020B0604030504040204" pitchFamily="34" charset="0"/>
            <a:cs typeface="Verdana" panose="020B0604030504040204" pitchFamily="34" charset="0"/>
          </a:endParaRPr>
        </a:p>
      </dgm:t>
    </dgm:pt>
    <dgm:pt modelId="{650DCDDB-E9EF-4164-9AB3-C779E05C4B2C}" type="parTrans" cxnId="{BBCFD669-14F3-4783-B338-4BFAC539F6E9}">
      <dgm:prSet/>
      <dgm:spPr/>
      <dgm:t>
        <a:bodyPr/>
        <a:lstStyle/>
        <a:p>
          <a:endParaRPr lang="es-CO"/>
        </a:p>
      </dgm:t>
    </dgm:pt>
    <dgm:pt modelId="{787A3ECE-5203-4471-BD48-4AC92CA2BFD9}" type="sibTrans" cxnId="{BBCFD669-14F3-4783-B338-4BFAC539F6E9}">
      <dgm:prSet/>
      <dgm:spPr/>
      <dgm:t>
        <a:bodyPr/>
        <a:lstStyle/>
        <a:p>
          <a:endParaRPr lang="es-CO"/>
        </a:p>
      </dgm:t>
    </dgm:pt>
    <dgm:pt modelId="{D2F2E0B2-0395-4EC2-8089-339397E2DC1B}">
      <dgm:prSet custT="1"/>
      <dgm:spPr>
        <a:solidFill>
          <a:srgbClr val="FFC000"/>
        </a:solidFill>
      </dgm:spPr>
      <dgm:t>
        <a:bodyPr/>
        <a:lstStyle/>
        <a:p>
          <a:pPr algn="l"/>
          <a:r>
            <a:rPr lang="es-CO" sz="11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Relacionadas con densidades de ocupación en suelo rural</a:t>
          </a:r>
          <a:endParaRPr lang="es-CO" sz="11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88CFEFA9-20BD-422D-88A8-A0972AD8D07A}" type="parTrans" cxnId="{9DA3C798-EC03-4EFA-A8ED-61BD53242F68}">
      <dgm:prSet/>
      <dgm:spPr/>
      <dgm:t>
        <a:bodyPr/>
        <a:lstStyle/>
        <a:p>
          <a:endParaRPr lang="es-CO"/>
        </a:p>
      </dgm:t>
    </dgm:pt>
    <dgm:pt modelId="{A845F362-4A4B-4E6C-8861-1124F548DA43}" type="sibTrans" cxnId="{9DA3C798-EC03-4EFA-A8ED-61BD53242F68}">
      <dgm:prSet/>
      <dgm:spPr/>
      <dgm:t>
        <a:bodyPr/>
        <a:lstStyle/>
        <a:p>
          <a:endParaRPr lang="es-CO"/>
        </a:p>
      </dgm:t>
    </dgm:pt>
    <dgm:pt modelId="{6A85C203-E8BF-4D7F-BDF2-2239034C2B42}">
      <dgm:prSet custT="1"/>
      <dgm:spPr/>
      <dgm:t>
        <a:bodyPr/>
        <a:lstStyle/>
        <a:p>
          <a:r>
            <a:rPr lang="es-CO" sz="1100" dirty="0" smtClean="0">
              <a:latin typeface="Verdana" panose="020B0604030504040204" pitchFamily="34" charset="0"/>
              <a:ea typeface="Verdana" panose="020B0604030504040204" pitchFamily="34" charset="0"/>
              <a:cs typeface="Verdana" panose="020B0604030504040204" pitchFamily="34" charset="0"/>
            </a:rPr>
            <a:t>Determinantes derivadas de los escenarios de vulnerabilidad y perfiles climáticos </a:t>
          </a:r>
          <a:endParaRPr lang="es-MX" sz="1100" dirty="0" smtClean="0">
            <a:latin typeface="Verdana" panose="020B0604030504040204" pitchFamily="34" charset="0"/>
            <a:ea typeface="Verdana" panose="020B0604030504040204" pitchFamily="34" charset="0"/>
            <a:cs typeface="Verdana" panose="020B0604030504040204" pitchFamily="34" charset="0"/>
          </a:endParaRPr>
        </a:p>
      </dgm:t>
    </dgm:pt>
    <dgm:pt modelId="{A1E28FF2-7016-4052-B08D-3A9B19E59D43}" type="parTrans" cxnId="{7C4BC1B9-2B78-487F-A3F8-0B89F6B8876D}">
      <dgm:prSet/>
      <dgm:spPr/>
      <dgm:t>
        <a:bodyPr/>
        <a:lstStyle/>
        <a:p>
          <a:endParaRPr lang="es-CO"/>
        </a:p>
      </dgm:t>
    </dgm:pt>
    <dgm:pt modelId="{25C38C1E-3D95-402D-BDB8-15B18928232B}" type="sibTrans" cxnId="{7C4BC1B9-2B78-487F-A3F8-0B89F6B8876D}">
      <dgm:prSet/>
      <dgm:spPr/>
      <dgm:t>
        <a:bodyPr/>
        <a:lstStyle/>
        <a:p>
          <a:endParaRPr lang="es-CO"/>
        </a:p>
      </dgm:t>
    </dgm:pt>
    <dgm:pt modelId="{F0D56E18-119F-4372-8841-CB6DD85D2C23}">
      <dgm:prSet custT="1"/>
      <dgm:spPr>
        <a:solidFill>
          <a:schemeClr val="accent1">
            <a:lumMod val="20000"/>
            <a:lumOff val="80000"/>
          </a:schemeClr>
        </a:solidFill>
      </dgm:spPr>
      <dgm:t>
        <a:bodyPr/>
        <a:lstStyle/>
        <a:p>
          <a:pPr algn="l"/>
          <a:r>
            <a:rPr lang="es-CO" sz="2400" b="0" dirty="0" smtClean="0">
              <a:solidFill>
                <a:schemeClr val="tx1"/>
              </a:solidFill>
              <a:latin typeface="Cambria" panose="02040503050406030204" pitchFamily="18" charset="0"/>
            </a:rPr>
            <a:t>·</a:t>
          </a:r>
          <a:r>
            <a:rPr lang="es-CO" sz="2800" b="0" dirty="0" smtClean="0">
              <a:solidFill>
                <a:schemeClr val="tx1"/>
              </a:solidFill>
              <a:latin typeface="Cambria" panose="02040503050406030204" pitchFamily="18" charset="0"/>
            </a:rPr>
            <a:t> </a:t>
          </a:r>
          <a:r>
            <a:rPr lang="es-CO" sz="11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Determinantes emanadas de la Ley 99 de 1993 y del Decreto 3600    de 2007 (Compilado por el Decreto 1077 de 2015) relacionadas con densidades de ocupación en suelo rural, corredores viales suburbanos y umbrales máximos de </a:t>
          </a:r>
          <a:r>
            <a:rPr lang="es-CO" sz="1100" b="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suburbanización</a:t>
          </a:r>
          <a:endParaRPr lang="es-CO" sz="1100" b="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endParaRPr lang="es-CO" sz="1100" b="0" dirty="0"/>
        </a:p>
      </dgm:t>
    </dgm:pt>
    <dgm:pt modelId="{EBD07FB8-884D-4459-95B2-30A697D86F5C}" type="sibTrans" cxnId="{5C8A3AB4-C7B2-490C-977B-5757FC70B64F}">
      <dgm:prSet/>
      <dgm:spPr/>
      <dgm:t>
        <a:bodyPr/>
        <a:lstStyle/>
        <a:p>
          <a:endParaRPr lang="es-CO"/>
        </a:p>
      </dgm:t>
    </dgm:pt>
    <dgm:pt modelId="{F78F9BBE-5F35-4B47-B819-131C6DCE43AA}" type="parTrans" cxnId="{5C8A3AB4-C7B2-490C-977B-5757FC70B64F}">
      <dgm:prSet/>
      <dgm:spPr/>
      <dgm:t>
        <a:bodyPr/>
        <a:lstStyle/>
        <a:p>
          <a:endParaRPr lang="es-CO"/>
        </a:p>
      </dgm:t>
    </dgm:pt>
    <dgm:pt modelId="{82B80F58-C704-4675-BA48-31D83EC478B9}" type="pres">
      <dgm:prSet presAssocID="{FB7AF164-C24D-4A32-8CF6-4F9732403AEF}" presName="Name0" presStyleCnt="0">
        <dgm:presLayoutVars>
          <dgm:dir/>
          <dgm:animLvl val="lvl"/>
          <dgm:resizeHandles val="exact"/>
        </dgm:presLayoutVars>
      </dgm:prSet>
      <dgm:spPr/>
      <dgm:t>
        <a:bodyPr/>
        <a:lstStyle/>
        <a:p>
          <a:endParaRPr lang="es-CO"/>
        </a:p>
      </dgm:t>
    </dgm:pt>
    <dgm:pt modelId="{63121A10-42AD-4FF8-A42C-E686D5EC327A}" type="pres">
      <dgm:prSet presAssocID="{DCFEDBDF-08A8-4220-98B8-542DD44C0303}" presName="linNode" presStyleCnt="0"/>
      <dgm:spPr/>
    </dgm:pt>
    <dgm:pt modelId="{4CE3B229-65FD-4713-89A3-A32A262F4228}" type="pres">
      <dgm:prSet presAssocID="{DCFEDBDF-08A8-4220-98B8-542DD44C0303}" presName="parentText" presStyleLbl="node1" presStyleIdx="0" presStyleCnt="5">
        <dgm:presLayoutVars>
          <dgm:chMax val="1"/>
          <dgm:bulletEnabled val="1"/>
        </dgm:presLayoutVars>
      </dgm:prSet>
      <dgm:spPr/>
      <dgm:t>
        <a:bodyPr/>
        <a:lstStyle/>
        <a:p>
          <a:endParaRPr lang="es-CO"/>
        </a:p>
      </dgm:t>
    </dgm:pt>
    <dgm:pt modelId="{2BD5267B-F618-42EB-85B6-FF6C9C6FB373}" type="pres">
      <dgm:prSet presAssocID="{DCFEDBDF-08A8-4220-98B8-542DD44C0303}" presName="descendantText" presStyleLbl="alignAccFollowNode1" presStyleIdx="0" presStyleCnt="3">
        <dgm:presLayoutVars>
          <dgm:bulletEnabled val="1"/>
        </dgm:presLayoutVars>
      </dgm:prSet>
      <dgm:spPr/>
      <dgm:t>
        <a:bodyPr/>
        <a:lstStyle/>
        <a:p>
          <a:endParaRPr lang="es-CO"/>
        </a:p>
      </dgm:t>
    </dgm:pt>
    <dgm:pt modelId="{89716ED7-FB2D-415D-B92B-DFF9FF1CE13B}" type="pres">
      <dgm:prSet presAssocID="{E413C836-8AB9-487C-BECB-D1A379641F1A}" presName="sp" presStyleCnt="0"/>
      <dgm:spPr/>
    </dgm:pt>
    <dgm:pt modelId="{19D01002-93C2-426D-959D-EA83E6C6A6D5}" type="pres">
      <dgm:prSet presAssocID="{BD3B4290-8959-48BB-8F75-ECC8725556EE}" presName="linNode" presStyleCnt="0"/>
      <dgm:spPr/>
    </dgm:pt>
    <dgm:pt modelId="{FCD93F1D-14F3-4D01-826C-1CEE20833C18}" type="pres">
      <dgm:prSet presAssocID="{BD3B4290-8959-48BB-8F75-ECC8725556EE}" presName="parentText" presStyleLbl="node1" presStyleIdx="1" presStyleCnt="5">
        <dgm:presLayoutVars>
          <dgm:chMax val="1"/>
          <dgm:bulletEnabled val="1"/>
        </dgm:presLayoutVars>
      </dgm:prSet>
      <dgm:spPr/>
      <dgm:t>
        <a:bodyPr/>
        <a:lstStyle/>
        <a:p>
          <a:endParaRPr lang="es-CO"/>
        </a:p>
      </dgm:t>
    </dgm:pt>
    <dgm:pt modelId="{7AA839B7-B37A-4298-B252-1D91F9BA473F}" type="pres">
      <dgm:prSet presAssocID="{BD3B4290-8959-48BB-8F75-ECC8725556EE}" presName="descendantText" presStyleLbl="alignAccFollowNode1" presStyleIdx="1" presStyleCnt="3">
        <dgm:presLayoutVars>
          <dgm:bulletEnabled val="1"/>
        </dgm:presLayoutVars>
      </dgm:prSet>
      <dgm:spPr/>
      <dgm:t>
        <a:bodyPr/>
        <a:lstStyle/>
        <a:p>
          <a:endParaRPr lang="es-CO"/>
        </a:p>
      </dgm:t>
    </dgm:pt>
    <dgm:pt modelId="{48AD863B-3E5E-496B-BD92-8F6DDC6015CB}" type="pres">
      <dgm:prSet presAssocID="{904A43BD-1EEE-4EBE-9851-E91EA11C0C0A}" presName="sp" presStyleCnt="0"/>
      <dgm:spPr/>
    </dgm:pt>
    <dgm:pt modelId="{477F5A7F-FD6B-422F-937E-5D14FA292C1D}" type="pres">
      <dgm:prSet presAssocID="{F1F525E2-A2C7-4152-9E28-C698AA912D9B}" presName="linNode" presStyleCnt="0"/>
      <dgm:spPr/>
    </dgm:pt>
    <dgm:pt modelId="{F3CFF9B9-CFF3-4420-8192-ADB1FD4EF85A}" type="pres">
      <dgm:prSet presAssocID="{F1F525E2-A2C7-4152-9E28-C698AA912D9B}" presName="parentText" presStyleLbl="node1" presStyleIdx="2" presStyleCnt="5" custLinFactNeighborX="607" custLinFactNeighborY="-19">
        <dgm:presLayoutVars>
          <dgm:chMax val="1"/>
          <dgm:bulletEnabled val="1"/>
        </dgm:presLayoutVars>
      </dgm:prSet>
      <dgm:spPr/>
      <dgm:t>
        <a:bodyPr/>
        <a:lstStyle/>
        <a:p>
          <a:endParaRPr lang="es-CO"/>
        </a:p>
      </dgm:t>
    </dgm:pt>
    <dgm:pt modelId="{B1C3C70A-3266-4DD4-960E-92140673D768}" type="pres">
      <dgm:prSet presAssocID="{F1F525E2-A2C7-4152-9E28-C698AA912D9B}" presName="descendantText" presStyleLbl="alignAccFollowNode1" presStyleIdx="2" presStyleCnt="3" custLinFactNeighborX="-486" custLinFactNeighborY="-6424">
        <dgm:presLayoutVars>
          <dgm:bulletEnabled val="1"/>
        </dgm:presLayoutVars>
      </dgm:prSet>
      <dgm:spPr/>
      <dgm:t>
        <a:bodyPr/>
        <a:lstStyle/>
        <a:p>
          <a:endParaRPr lang="es-CO"/>
        </a:p>
      </dgm:t>
    </dgm:pt>
    <dgm:pt modelId="{53E17E34-0422-462E-B370-8D95437EB3CA}" type="pres">
      <dgm:prSet presAssocID="{FC403C3D-5CF3-4C67-9111-D579D585B253}" presName="sp" presStyleCnt="0"/>
      <dgm:spPr/>
    </dgm:pt>
    <dgm:pt modelId="{DE22B40E-495B-49B1-B2EA-67B356B255CF}" type="pres">
      <dgm:prSet presAssocID="{D2F2E0B2-0395-4EC2-8089-339397E2DC1B}" presName="linNode" presStyleCnt="0"/>
      <dgm:spPr/>
    </dgm:pt>
    <dgm:pt modelId="{F2E10202-A793-4F2D-B73A-6CBA6A2980B2}" type="pres">
      <dgm:prSet presAssocID="{D2F2E0B2-0395-4EC2-8089-339397E2DC1B}" presName="parentText" presStyleLbl="node1" presStyleIdx="3" presStyleCnt="5" custLinFactNeighborY="4196">
        <dgm:presLayoutVars>
          <dgm:chMax val="1"/>
          <dgm:bulletEnabled val="1"/>
        </dgm:presLayoutVars>
      </dgm:prSet>
      <dgm:spPr/>
      <dgm:t>
        <a:bodyPr/>
        <a:lstStyle/>
        <a:p>
          <a:endParaRPr lang="es-CO"/>
        </a:p>
      </dgm:t>
    </dgm:pt>
    <dgm:pt modelId="{2AF0A8D2-47A8-4312-A00D-5F005214FA97}" type="pres">
      <dgm:prSet presAssocID="{A845F362-4A4B-4E6C-8861-1124F548DA43}" presName="sp" presStyleCnt="0"/>
      <dgm:spPr/>
    </dgm:pt>
    <dgm:pt modelId="{DB221637-FEB2-4CCC-8301-48C413A9598B}" type="pres">
      <dgm:prSet presAssocID="{F0D56E18-119F-4372-8841-CB6DD85D2C23}" presName="linNode" presStyleCnt="0"/>
      <dgm:spPr/>
    </dgm:pt>
    <dgm:pt modelId="{558D9E56-EB99-4897-B333-F759B8472739}" type="pres">
      <dgm:prSet presAssocID="{F0D56E18-119F-4372-8841-CB6DD85D2C23}" presName="parentText" presStyleLbl="node1" presStyleIdx="4" presStyleCnt="5" custScaleX="178616" custScaleY="96768" custLinFactY="-804" custLinFactNeighborX="99581" custLinFactNeighborY="-100000">
        <dgm:presLayoutVars>
          <dgm:chMax val="1"/>
          <dgm:bulletEnabled val="1"/>
        </dgm:presLayoutVars>
      </dgm:prSet>
      <dgm:spPr/>
      <dgm:t>
        <a:bodyPr/>
        <a:lstStyle/>
        <a:p>
          <a:endParaRPr lang="es-CO"/>
        </a:p>
      </dgm:t>
    </dgm:pt>
  </dgm:ptLst>
  <dgm:cxnLst>
    <dgm:cxn modelId="{876365C7-C874-4E5A-8E6B-A306893394C6}" type="presOf" srcId="{A7BD2566-3306-428E-B9B1-DD3D2C03EC6D}" destId="{2BD5267B-F618-42EB-85B6-FF6C9C6FB373}" srcOrd="0" destOrd="0" presId="urn:microsoft.com/office/officeart/2005/8/layout/vList5"/>
    <dgm:cxn modelId="{45D6D700-4125-426D-B86D-D2CD5EE777F1}" srcId="{DCFEDBDF-08A8-4220-98B8-542DD44C0303}" destId="{A7BD2566-3306-428E-B9B1-DD3D2C03EC6D}" srcOrd="0" destOrd="0" parTransId="{BA74825C-0924-4A15-BA0F-9BE6415722F8}" sibTransId="{BDF495FA-BEA2-4743-A320-49445D6309D3}"/>
    <dgm:cxn modelId="{ED150C23-3F9F-46B5-98FD-7F3C85C4D728}" type="presOf" srcId="{FB7AF164-C24D-4A32-8CF6-4F9732403AEF}" destId="{82B80F58-C704-4675-BA48-31D83EC478B9}" srcOrd="0" destOrd="0" presId="urn:microsoft.com/office/officeart/2005/8/layout/vList5"/>
    <dgm:cxn modelId="{F2B09CDC-BCDD-4D5A-8E5F-E0024FE4CCA7}" type="presOf" srcId="{F0D56E18-119F-4372-8841-CB6DD85D2C23}" destId="{558D9E56-EB99-4897-B333-F759B8472739}" srcOrd="0" destOrd="0" presId="urn:microsoft.com/office/officeart/2005/8/layout/vList5"/>
    <dgm:cxn modelId="{5C8A3AB4-C7B2-490C-977B-5757FC70B64F}" srcId="{FB7AF164-C24D-4A32-8CF6-4F9732403AEF}" destId="{F0D56E18-119F-4372-8841-CB6DD85D2C23}" srcOrd="4" destOrd="0" parTransId="{F78F9BBE-5F35-4B47-B819-131C6DCE43AA}" sibTransId="{EBD07FB8-884D-4459-95B2-30A697D86F5C}"/>
    <dgm:cxn modelId="{7C4BC1B9-2B78-487F-A3F8-0B89F6B8876D}" srcId="{F1F525E2-A2C7-4152-9E28-C698AA912D9B}" destId="{6A85C203-E8BF-4D7F-BDF2-2239034C2B42}" srcOrd="1" destOrd="0" parTransId="{A1E28FF2-7016-4052-B08D-3A9B19E59D43}" sibTransId="{25C38C1E-3D95-402D-BDB8-15B18928232B}"/>
    <dgm:cxn modelId="{9DA3C798-EC03-4EFA-A8ED-61BD53242F68}" srcId="{FB7AF164-C24D-4A32-8CF6-4F9732403AEF}" destId="{D2F2E0B2-0395-4EC2-8089-339397E2DC1B}" srcOrd="3" destOrd="0" parTransId="{88CFEFA9-20BD-422D-88A8-A0972AD8D07A}" sibTransId="{A845F362-4A4B-4E6C-8861-1124F548DA43}"/>
    <dgm:cxn modelId="{345C9716-2F7A-42EA-924E-A3BDE1F4A356}" srcId="{BD3B4290-8959-48BB-8F75-ECC8725556EE}" destId="{84000B08-2C36-4CC4-AAB7-AF8246FFEDCF}" srcOrd="0" destOrd="0" parTransId="{D408F584-25D7-43BE-8E7A-78564775548B}" sibTransId="{6CE4729D-ED28-42A9-84C3-70E68F743904}"/>
    <dgm:cxn modelId="{7F4A82E0-8BFD-4121-A4E1-1DAB6EAA798E}" type="presOf" srcId="{D2F2E0B2-0395-4EC2-8089-339397E2DC1B}" destId="{F2E10202-A793-4F2D-B73A-6CBA6A2980B2}" srcOrd="0" destOrd="0" presId="urn:microsoft.com/office/officeart/2005/8/layout/vList5"/>
    <dgm:cxn modelId="{B8A15473-5A0D-4A40-BE43-11F934F37F79}" type="presOf" srcId="{F1F525E2-A2C7-4152-9E28-C698AA912D9B}" destId="{F3CFF9B9-CFF3-4420-8192-ADB1FD4EF85A}" srcOrd="0" destOrd="0" presId="urn:microsoft.com/office/officeart/2005/8/layout/vList5"/>
    <dgm:cxn modelId="{8B818116-E970-4D7F-B5AB-A9B7AA6EC43A}" srcId="{FB7AF164-C24D-4A32-8CF6-4F9732403AEF}" destId="{DCFEDBDF-08A8-4220-98B8-542DD44C0303}" srcOrd="0" destOrd="0" parTransId="{A39A2F02-C70E-4450-B4F2-4722450E6F04}" sibTransId="{E413C836-8AB9-487C-BECB-D1A379641F1A}"/>
    <dgm:cxn modelId="{A27B1EA5-33EB-421A-923D-53EF0016162E}" type="presOf" srcId="{18690165-BBAA-4F8D-8F18-BF3E55C74C91}" destId="{B1C3C70A-3266-4DD4-960E-92140673D768}" srcOrd="0" destOrd="0" presId="urn:microsoft.com/office/officeart/2005/8/layout/vList5"/>
    <dgm:cxn modelId="{6F9A015D-8A3E-4659-8EA3-58D7CA6355CF}" srcId="{FB7AF164-C24D-4A32-8CF6-4F9732403AEF}" destId="{F1F525E2-A2C7-4152-9E28-C698AA912D9B}" srcOrd="2" destOrd="0" parTransId="{B4B36721-6FED-40F9-9E62-54FF8312E923}" sibTransId="{FC403C3D-5CF3-4C67-9111-D579D585B253}"/>
    <dgm:cxn modelId="{46F689BA-27FF-46A5-AB5F-A7B0B472F2D0}" type="presOf" srcId="{6A85C203-E8BF-4D7F-BDF2-2239034C2B42}" destId="{B1C3C70A-3266-4DD4-960E-92140673D768}" srcOrd="0" destOrd="1" presId="urn:microsoft.com/office/officeart/2005/8/layout/vList5"/>
    <dgm:cxn modelId="{5320A831-8E28-41DA-AF4A-B2AE18F49608}" type="presOf" srcId="{DCFEDBDF-08A8-4220-98B8-542DD44C0303}" destId="{4CE3B229-65FD-4713-89A3-A32A262F4228}" srcOrd="0" destOrd="0" presId="urn:microsoft.com/office/officeart/2005/8/layout/vList5"/>
    <dgm:cxn modelId="{7787C168-EABB-400B-A190-8A701AA2BD0E}" type="presOf" srcId="{BD3B4290-8959-48BB-8F75-ECC8725556EE}" destId="{FCD93F1D-14F3-4D01-826C-1CEE20833C18}" srcOrd="0" destOrd="0" presId="urn:microsoft.com/office/officeart/2005/8/layout/vList5"/>
    <dgm:cxn modelId="{3EC2F5CD-F4BC-44E6-9016-7440A17C1000}" srcId="{FB7AF164-C24D-4A32-8CF6-4F9732403AEF}" destId="{BD3B4290-8959-48BB-8F75-ECC8725556EE}" srcOrd="1" destOrd="0" parTransId="{497C6024-FA8D-4F83-B55F-55F458D37756}" sibTransId="{904A43BD-1EEE-4EBE-9851-E91EA11C0C0A}"/>
    <dgm:cxn modelId="{BBCFD669-14F3-4783-B338-4BFAC539F6E9}" srcId="{F1F525E2-A2C7-4152-9E28-C698AA912D9B}" destId="{18690165-BBAA-4F8D-8F18-BF3E55C74C91}" srcOrd="0" destOrd="0" parTransId="{650DCDDB-E9EF-4164-9AB3-C779E05C4B2C}" sibTransId="{787A3ECE-5203-4471-BD48-4AC92CA2BFD9}"/>
    <dgm:cxn modelId="{E770118F-3CA7-4E37-84EB-29F100770122}" type="presOf" srcId="{84000B08-2C36-4CC4-AAB7-AF8246FFEDCF}" destId="{7AA839B7-B37A-4298-B252-1D91F9BA473F}" srcOrd="0" destOrd="0" presId="urn:microsoft.com/office/officeart/2005/8/layout/vList5"/>
    <dgm:cxn modelId="{3B44F3C0-AED8-49C0-818B-077E845F2AE5}" type="presParOf" srcId="{82B80F58-C704-4675-BA48-31D83EC478B9}" destId="{63121A10-42AD-4FF8-A42C-E686D5EC327A}" srcOrd="0" destOrd="0" presId="urn:microsoft.com/office/officeart/2005/8/layout/vList5"/>
    <dgm:cxn modelId="{BE1AE718-A914-4C66-BF00-F5F4338F8428}" type="presParOf" srcId="{63121A10-42AD-4FF8-A42C-E686D5EC327A}" destId="{4CE3B229-65FD-4713-89A3-A32A262F4228}" srcOrd="0" destOrd="0" presId="urn:microsoft.com/office/officeart/2005/8/layout/vList5"/>
    <dgm:cxn modelId="{0CFFADAF-0808-41BE-A573-AE1940425889}" type="presParOf" srcId="{63121A10-42AD-4FF8-A42C-E686D5EC327A}" destId="{2BD5267B-F618-42EB-85B6-FF6C9C6FB373}" srcOrd="1" destOrd="0" presId="urn:microsoft.com/office/officeart/2005/8/layout/vList5"/>
    <dgm:cxn modelId="{936F7DB6-8B7D-448A-89C0-0A27C6C79EC0}" type="presParOf" srcId="{82B80F58-C704-4675-BA48-31D83EC478B9}" destId="{89716ED7-FB2D-415D-B92B-DFF9FF1CE13B}" srcOrd="1" destOrd="0" presId="urn:microsoft.com/office/officeart/2005/8/layout/vList5"/>
    <dgm:cxn modelId="{781624F6-CAD5-4431-AB94-79A53AD92B16}" type="presParOf" srcId="{82B80F58-C704-4675-BA48-31D83EC478B9}" destId="{19D01002-93C2-426D-959D-EA83E6C6A6D5}" srcOrd="2" destOrd="0" presId="urn:microsoft.com/office/officeart/2005/8/layout/vList5"/>
    <dgm:cxn modelId="{2D519726-8069-415C-985F-D95B5445116F}" type="presParOf" srcId="{19D01002-93C2-426D-959D-EA83E6C6A6D5}" destId="{FCD93F1D-14F3-4D01-826C-1CEE20833C18}" srcOrd="0" destOrd="0" presId="urn:microsoft.com/office/officeart/2005/8/layout/vList5"/>
    <dgm:cxn modelId="{1BAE8E16-BD84-481E-9599-AE172640C64A}" type="presParOf" srcId="{19D01002-93C2-426D-959D-EA83E6C6A6D5}" destId="{7AA839B7-B37A-4298-B252-1D91F9BA473F}" srcOrd="1" destOrd="0" presId="urn:microsoft.com/office/officeart/2005/8/layout/vList5"/>
    <dgm:cxn modelId="{08350CFB-0BC3-4CAE-8098-E4C4569A2DEE}" type="presParOf" srcId="{82B80F58-C704-4675-BA48-31D83EC478B9}" destId="{48AD863B-3E5E-496B-BD92-8F6DDC6015CB}" srcOrd="3" destOrd="0" presId="urn:microsoft.com/office/officeart/2005/8/layout/vList5"/>
    <dgm:cxn modelId="{FF657BEF-985A-4F67-8C48-876B4044B3B2}" type="presParOf" srcId="{82B80F58-C704-4675-BA48-31D83EC478B9}" destId="{477F5A7F-FD6B-422F-937E-5D14FA292C1D}" srcOrd="4" destOrd="0" presId="urn:microsoft.com/office/officeart/2005/8/layout/vList5"/>
    <dgm:cxn modelId="{CAF65757-E037-482B-A724-151278C553D5}" type="presParOf" srcId="{477F5A7F-FD6B-422F-937E-5D14FA292C1D}" destId="{F3CFF9B9-CFF3-4420-8192-ADB1FD4EF85A}" srcOrd="0" destOrd="0" presId="urn:microsoft.com/office/officeart/2005/8/layout/vList5"/>
    <dgm:cxn modelId="{5071E62B-11F8-4949-8874-8196B166D8E1}" type="presParOf" srcId="{477F5A7F-FD6B-422F-937E-5D14FA292C1D}" destId="{B1C3C70A-3266-4DD4-960E-92140673D768}" srcOrd="1" destOrd="0" presId="urn:microsoft.com/office/officeart/2005/8/layout/vList5"/>
    <dgm:cxn modelId="{36F0A2D9-8A93-4B93-964D-F7B565DF6F0E}" type="presParOf" srcId="{82B80F58-C704-4675-BA48-31D83EC478B9}" destId="{53E17E34-0422-462E-B370-8D95437EB3CA}" srcOrd="5" destOrd="0" presId="urn:microsoft.com/office/officeart/2005/8/layout/vList5"/>
    <dgm:cxn modelId="{B55CF4EF-04BC-4A71-8E06-A7418B4D9C1F}" type="presParOf" srcId="{82B80F58-C704-4675-BA48-31D83EC478B9}" destId="{DE22B40E-495B-49B1-B2EA-67B356B255CF}" srcOrd="6" destOrd="0" presId="urn:microsoft.com/office/officeart/2005/8/layout/vList5"/>
    <dgm:cxn modelId="{AEA0A434-DE9C-42C9-904A-9038C00E6A3F}" type="presParOf" srcId="{DE22B40E-495B-49B1-B2EA-67B356B255CF}" destId="{F2E10202-A793-4F2D-B73A-6CBA6A2980B2}" srcOrd="0" destOrd="0" presId="urn:microsoft.com/office/officeart/2005/8/layout/vList5"/>
    <dgm:cxn modelId="{EEE9363F-465E-4463-A9B9-193E06C6D1B2}" type="presParOf" srcId="{82B80F58-C704-4675-BA48-31D83EC478B9}" destId="{2AF0A8D2-47A8-4312-A00D-5F005214FA97}" srcOrd="7" destOrd="0" presId="urn:microsoft.com/office/officeart/2005/8/layout/vList5"/>
    <dgm:cxn modelId="{DC2F42E8-4BE4-4513-B1FD-4EC98C410D28}" type="presParOf" srcId="{82B80F58-C704-4675-BA48-31D83EC478B9}" destId="{DB221637-FEB2-4CCC-8301-48C413A9598B}" srcOrd="8" destOrd="0" presId="urn:microsoft.com/office/officeart/2005/8/layout/vList5"/>
    <dgm:cxn modelId="{35381CC2-0DC7-41BC-B148-42D724BA0E00}" type="presParOf" srcId="{DB221637-FEB2-4CCC-8301-48C413A9598B}" destId="{558D9E56-EB99-4897-B333-F759B847273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230364-A15C-447C-8E89-79EDB2B5936D}" type="doc">
      <dgm:prSet loTypeId="urn:microsoft.com/office/officeart/2005/8/layout/cycle4#2" loCatId="matrix" qsTypeId="urn:microsoft.com/office/officeart/2005/8/quickstyle/simple1" qsCatId="simple" csTypeId="urn:microsoft.com/office/officeart/2005/8/colors/colorful5" csCatId="colorful" phldr="1"/>
      <dgm:spPr/>
      <dgm:t>
        <a:bodyPr/>
        <a:lstStyle/>
        <a:p>
          <a:endParaRPr lang="es-CO"/>
        </a:p>
      </dgm:t>
    </dgm:pt>
    <dgm:pt modelId="{8034685A-342C-4A2F-A681-E40373E5626E}">
      <dgm:prSet phldrT="[Texto]" custT="1"/>
      <dgm:spPr>
        <a:solidFill>
          <a:srgbClr val="92D050"/>
        </a:solidFill>
      </dgm:spPr>
      <dgm:t>
        <a:bodyPr/>
        <a:lstStyle/>
        <a:p>
          <a:r>
            <a:rPr lang="es-CO" sz="1600" b="1" dirty="0" smtClean="0"/>
            <a:t>DEL MEDIO NATURAL</a:t>
          </a:r>
          <a:endParaRPr lang="es-CO" sz="1600" b="1" dirty="0"/>
        </a:p>
      </dgm:t>
    </dgm:pt>
    <dgm:pt modelId="{50556C2B-6440-4B42-8E8E-26090A6DDA0C}" type="parTrans" cxnId="{8A642E0F-7681-4AD5-AAFA-D84D2521C145}">
      <dgm:prSet/>
      <dgm:spPr/>
      <dgm:t>
        <a:bodyPr/>
        <a:lstStyle/>
        <a:p>
          <a:endParaRPr lang="es-CO"/>
        </a:p>
      </dgm:t>
    </dgm:pt>
    <dgm:pt modelId="{E46C5199-1E27-4B00-81DA-0B29E7D56C49}" type="sibTrans" cxnId="{8A642E0F-7681-4AD5-AAFA-D84D2521C145}">
      <dgm:prSet/>
      <dgm:spPr/>
      <dgm:t>
        <a:bodyPr/>
        <a:lstStyle/>
        <a:p>
          <a:endParaRPr lang="es-CO"/>
        </a:p>
      </dgm:t>
    </dgm:pt>
    <dgm:pt modelId="{01F6342F-92B7-409A-AE61-E709C9D4C003}">
      <dgm:prSet phldrT="[Texto]" custT="1"/>
      <dgm:spPr>
        <a:solidFill>
          <a:schemeClr val="bg1">
            <a:alpha val="90000"/>
          </a:schemeClr>
        </a:solidFill>
      </dgm:spPr>
      <dgm:t>
        <a:bodyPr/>
        <a:lstStyle/>
        <a:p>
          <a:r>
            <a:rPr lang="es-MX" sz="1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Áreas del SINAP</a:t>
          </a:r>
          <a:endParaRPr lang="es-CO" sz="1000" dirty="0">
            <a:latin typeface="Verdana" panose="020B0604030504040204" pitchFamily="34" charset="0"/>
            <a:ea typeface="Verdana" panose="020B0604030504040204" pitchFamily="34" charset="0"/>
            <a:cs typeface="Verdana" panose="020B0604030504040204" pitchFamily="34" charset="0"/>
          </a:endParaRPr>
        </a:p>
      </dgm:t>
    </dgm:pt>
    <dgm:pt modelId="{A776D15F-D0F9-443D-9471-52CD22A44B00}" type="parTrans" cxnId="{72B7FCA5-E456-43FB-AA47-FAF81049D1F3}">
      <dgm:prSet/>
      <dgm:spPr/>
      <dgm:t>
        <a:bodyPr/>
        <a:lstStyle/>
        <a:p>
          <a:endParaRPr lang="es-CO"/>
        </a:p>
      </dgm:t>
    </dgm:pt>
    <dgm:pt modelId="{0B75C8B0-3913-4DE7-BF0F-33E6E9789249}" type="sibTrans" cxnId="{72B7FCA5-E456-43FB-AA47-FAF81049D1F3}">
      <dgm:prSet/>
      <dgm:spPr/>
      <dgm:t>
        <a:bodyPr/>
        <a:lstStyle/>
        <a:p>
          <a:endParaRPr lang="es-CO"/>
        </a:p>
      </dgm:t>
    </dgm:pt>
    <dgm:pt modelId="{E7397C7E-AC31-4AD5-AA27-3960362A3ED4}">
      <dgm:prSet phldrT="[Texto]" custT="1"/>
      <dgm:spPr>
        <a:solidFill>
          <a:srgbClr val="FFC000"/>
        </a:solidFill>
      </dgm:spPr>
      <dgm:t>
        <a:bodyPr/>
        <a:lstStyle/>
        <a:p>
          <a:r>
            <a:rPr lang="es-CO" sz="1350" b="1" dirty="0" smtClean="0"/>
            <a:t>DEL MEDIO TRANSFORMADO Y DE LA GESTIÓN AMBIENTAL</a:t>
          </a:r>
          <a:endParaRPr lang="es-CO" sz="1350" b="1" dirty="0"/>
        </a:p>
      </dgm:t>
    </dgm:pt>
    <dgm:pt modelId="{F6B91170-F2E2-4C78-B581-9CF2046996E9}" type="parTrans" cxnId="{6ABC6D9B-9F11-466E-878E-A6BCDFFE110F}">
      <dgm:prSet/>
      <dgm:spPr/>
      <dgm:t>
        <a:bodyPr/>
        <a:lstStyle/>
        <a:p>
          <a:endParaRPr lang="es-CO"/>
        </a:p>
      </dgm:t>
    </dgm:pt>
    <dgm:pt modelId="{7ECD8B09-E8F7-4E22-9193-D0314F0538C5}" type="sibTrans" cxnId="{6ABC6D9B-9F11-466E-878E-A6BCDFFE110F}">
      <dgm:prSet/>
      <dgm:spPr/>
      <dgm:t>
        <a:bodyPr/>
        <a:lstStyle/>
        <a:p>
          <a:endParaRPr lang="es-CO"/>
        </a:p>
      </dgm:t>
    </dgm:pt>
    <dgm:pt modelId="{DF06D192-458B-4F00-B929-DD2A0C91CBF6}">
      <dgm:prSet phldrT="[Texto]" custT="1"/>
      <dgm:spPr/>
      <dgm:t>
        <a:bodyPr/>
        <a:lstStyle/>
        <a:p>
          <a:r>
            <a:rPr lang="es-CO" sz="1000" u="sng" dirty="0" smtClean="0">
              <a:latin typeface="Verdana" panose="020B0604030504040204" pitchFamily="34" charset="0"/>
              <a:ea typeface="Verdana" panose="020B0604030504040204" pitchFamily="34" charset="0"/>
              <a:cs typeface="Verdana" panose="020B0604030504040204" pitchFamily="34" charset="0"/>
            </a:rPr>
            <a:t>EJEMPLOS</a:t>
          </a:r>
          <a:endParaRPr lang="es-CO" sz="1000" u="sng" dirty="0">
            <a:latin typeface="Verdana" panose="020B0604030504040204" pitchFamily="34" charset="0"/>
            <a:ea typeface="Verdana" panose="020B0604030504040204" pitchFamily="34" charset="0"/>
            <a:cs typeface="Verdana" panose="020B0604030504040204" pitchFamily="34" charset="0"/>
          </a:endParaRPr>
        </a:p>
      </dgm:t>
    </dgm:pt>
    <dgm:pt modelId="{0BCAF9DB-3DC9-4998-83C8-E5882E0A05E3}" type="parTrans" cxnId="{8231F4ED-3A0F-4C02-8447-438EBCFF8700}">
      <dgm:prSet/>
      <dgm:spPr/>
      <dgm:t>
        <a:bodyPr/>
        <a:lstStyle/>
        <a:p>
          <a:endParaRPr lang="es-CO"/>
        </a:p>
      </dgm:t>
    </dgm:pt>
    <dgm:pt modelId="{DB1DFE3D-2168-49D3-AE00-11C35EAB9554}" type="sibTrans" cxnId="{8231F4ED-3A0F-4C02-8447-438EBCFF8700}">
      <dgm:prSet/>
      <dgm:spPr/>
      <dgm:t>
        <a:bodyPr/>
        <a:lstStyle/>
        <a:p>
          <a:endParaRPr lang="es-CO"/>
        </a:p>
      </dgm:t>
    </dgm:pt>
    <dgm:pt modelId="{18AD3B7E-1134-40DE-BC85-6AC188A917D2}">
      <dgm:prSet phldrT="[Texto]" custT="1"/>
      <dgm:spPr>
        <a:solidFill>
          <a:srgbClr val="CC0099"/>
        </a:solidFill>
      </dgm:spPr>
      <dgm:t>
        <a:bodyPr/>
        <a:lstStyle/>
        <a:p>
          <a:r>
            <a:rPr lang="es-CO" sz="1400" b="1" dirty="0" smtClean="0">
              <a:latin typeface="Calibri" panose="020F0502020204030204" pitchFamily="34" charset="0"/>
              <a:ea typeface="Calibri" panose="020F0502020204030204" pitchFamily="34" charset="0"/>
              <a:cs typeface="Times New Roman" panose="02020603050405020304" pitchFamily="18" charset="0"/>
            </a:rPr>
            <a:t>RELACIONADAS CON DENSIDADES DE OCUPACIÓN EN SUELO RURAL</a:t>
          </a:r>
          <a:endParaRPr lang="es-CO" sz="1400" b="1" dirty="0"/>
        </a:p>
      </dgm:t>
    </dgm:pt>
    <dgm:pt modelId="{059BCE95-E9AC-43C9-B492-2B9E68E90C9D}" type="parTrans" cxnId="{DD6154D8-243E-4724-9A0C-4525D3FA9479}">
      <dgm:prSet/>
      <dgm:spPr/>
      <dgm:t>
        <a:bodyPr/>
        <a:lstStyle/>
        <a:p>
          <a:endParaRPr lang="es-CO"/>
        </a:p>
      </dgm:t>
    </dgm:pt>
    <dgm:pt modelId="{1E9ADA30-F04D-4152-AD82-2C644FEBCCC5}" type="sibTrans" cxnId="{DD6154D8-243E-4724-9A0C-4525D3FA9479}">
      <dgm:prSet/>
      <dgm:spPr/>
      <dgm:t>
        <a:bodyPr/>
        <a:lstStyle/>
        <a:p>
          <a:endParaRPr lang="es-CO"/>
        </a:p>
      </dgm:t>
    </dgm:pt>
    <dgm:pt modelId="{1A240A1D-20EF-43E9-88AD-E6C934ABA399}">
      <dgm:prSet phldrT="[Texto]" custT="1"/>
      <dgm:spPr/>
      <dgm:t>
        <a:bodyPr/>
        <a:lstStyle/>
        <a:p>
          <a:r>
            <a:rPr lang="es-CO" sz="1000" dirty="0" smtClean="0">
              <a:latin typeface="Verdana" panose="020B0604030504040204" pitchFamily="34" charset="0"/>
              <a:ea typeface="Verdana" panose="020B0604030504040204" pitchFamily="34" charset="0"/>
              <a:cs typeface="Verdana" panose="020B0604030504040204" pitchFamily="34" charset="0"/>
            </a:rPr>
            <a:t>Densidades máxima de ocupación</a:t>
          </a:r>
          <a:endParaRPr lang="es-CO" sz="1000" dirty="0">
            <a:latin typeface="Verdana" panose="020B0604030504040204" pitchFamily="34" charset="0"/>
            <a:ea typeface="Verdana" panose="020B0604030504040204" pitchFamily="34" charset="0"/>
            <a:cs typeface="Verdana" panose="020B0604030504040204" pitchFamily="34" charset="0"/>
          </a:endParaRPr>
        </a:p>
      </dgm:t>
    </dgm:pt>
    <dgm:pt modelId="{98423305-AA9C-4C29-9B82-C3908A1724ED}" type="parTrans" cxnId="{3FFF1F54-CD90-4871-A92F-B9A9D983DDCB}">
      <dgm:prSet/>
      <dgm:spPr/>
      <dgm:t>
        <a:bodyPr/>
        <a:lstStyle/>
        <a:p>
          <a:endParaRPr lang="es-CO"/>
        </a:p>
      </dgm:t>
    </dgm:pt>
    <dgm:pt modelId="{DB8FE9F7-D55E-4CF8-AD89-2F03B35DE241}" type="sibTrans" cxnId="{3FFF1F54-CD90-4871-A92F-B9A9D983DDCB}">
      <dgm:prSet/>
      <dgm:spPr/>
      <dgm:t>
        <a:bodyPr/>
        <a:lstStyle/>
        <a:p>
          <a:endParaRPr lang="es-CO"/>
        </a:p>
      </dgm:t>
    </dgm:pt>
    <dgm:pt modelId="{BBF57405-B70A-4854-9E0A-C8015FDDB2E5}">
      <dgm:prSet phldrT="[Texto]" custT="1"/>
      <dgm:spPr>
        <a:solidFill>
          <a:srgbClr val="FF3300"/>
        </a:solidFill>
      </dgm:spPr>
      <dgm:t>
        <a:bodyPr/>
        <a:lstStyle/>
        <a:p>
          <a:pPr algn="ctr"/>
          <a:r>
            <a:rPr lang="es-CO" sz="1400" b="1" dirty="0" smtClean="0"/>
            <a:t>DE LA GESTIÓN DEL RIESGO Y ADAPTACIÓN AL CC</a:t>
          </a:r>
          <a:endParaRPr lang="es-CO" sz="1400" b="1" dirty="0"/>
        </a:p>
      </dgm:t>
    </dgm:pt>
    <dgm:pt modelId="{D68CE4AB-2589-4B1A-BA1B-E55A5AFD034D}" type="parTrans" cxnId="{B37353D6-2497-403F-BBC1-1B0B166832FF}">
      <dgm:prSet/>
      <dgm:spPr/>
      <dgm:t>
        <a:bodyPr/>
        <a:lstStyle/>
        <a:p>
          <a:endParaRPr lang="es-CO"/>
        </a:p>
      </dgm:t>
    </dgm:pt>
    <dgm:pt modelId="{DBCC5556-F4E6-4C20-BE78-3FD7E3CD21BC}" type="sibTrans" cxnId="{B37353D6-2497-403F-BBC1-1B0B166832FF}">
      <dgm:prSet/>
      <dgm:spPr/>
      <dgm:t>
        <a:bodyPr/>
        <a:lstStyle/>
        <a:p>
          <a:endParaRPr lang="es-CO"/>
        </a:p>
      </dgm:t>
    </dgm:pt>
    <dgm:pt modelId="{3EA1CE7B-06FB-4D0B-8F98-F3646C44DC1F}">
      <dgm:prSet phldrT="[Texto]" custT="1"/>
      <dgm:spPr/>
      <dgm:t>
        <a:bodyPr/>
        <a:lstStyle/>
        <a:p>
          <a:r>
            <a:rPr lang="es-CO" sz="1000" dirty="0" smtClean="0">
              <a:latin typeface="Verdana" panose="020B0604030504040204" pitchFamily="34" charset="0"/>
              <a:ea typeface="Verdana" panose="020B0604030504040204" pitchFamily="34" charset="0"/>
              <a:cs typeface="Verdana" panose="020B0604030504040204" pitchFamily="34" charset="0"/>
            </a:rPr>
            <a:t>Las áreas identificadas por los estudios detallados como de riesgo alto no mitigable que constituyen suelo de protección en el POT. </a:t>
          </a:r>
          <a:endParaRPr lang="es-CO" sz="1000" dirty="0">
            <a:latin typeface="Verdana" panose="020B0604030504040204" pitchFamily="34" charset="0"/>
            <a:ea typeface="Verdana" panose="020B0604030504040204" pitchFamily="34" charset="0"/>
            <a:cs typeface="Verdana" panose="020B0604030504040204" pitchFamily="34" charset="0"/>
          </a:endParaRPr>
        </a:p>
      </dgm:t>
    </dgm:pt>
    <dgm:pt modelId="{0735027E-4BB7-4C3C-8F00-7CAF43107E3D}" type="parTrans" cxnId="{5740BD1F-F686-4A22-ADF2-33C7A242B32B}">
      <dgm:prSet/>
      <dgm:spPr/>
      <dgm:t>
        <a:bodyPr/>
        <a:lstStyle/>
        <a:p>
          <a:endParaRPr lang="es-CO"/>
        </a:p>
      </dgm:t>
    </dgm:pt>
    <dgm:pt modelId="{5EDCDE22-62B1-4CFF-BD6F-9C744391C80F}" type="sibTrans" cxnId="{5740BD1F-F686-4A22-ADF2-33C7A242B32B}">
      <dgm:prSet/>
      <dgm:spPr/>
      <dgm:t>
        <a:bodyPr/>
        <a:lstStyle/>
        <a:p>
          <a:endParaRPr lang="es-CO"/>
        </a:p>
      </dgm:t>
    </dgm:pt>
    <dgm:pt modelId="{C392E0AE-1DE9-4DEA-8C3B-52BAA31DB3EF}">
      <dgm:prSet custT="1"/>
      <dgm:spPr>
        <a:solidFill>
          <a:schemeClr val="bg1">
            <a:alpha val="90000"/>
          </a:schemeClr>
        </a:solidFill>
      </dgm:spPr>
      <dgm:t>
        <a:bodyPr/>
        <a:lstStyle/>
        <a:p>
          <a:r>
            <a:rPr lang="es-MX" sz="1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Derivadas de Ley 2 de 1959</a:t>
          </a:r>
        </a:p>
      </dgm:t>
    </dgm:pt>
    <dgm:pt modelId="{7DC71CF7-10C0-4E6C-B8E4-1937E1847BC3}" type="parTrans" cxnId="{9DCD92C5-D524-4D9E-901F-B769CA5E5761}">
      <dgm:prSet/>
      <dgm:spPr/>
      <dgm:t>
        <a:bodyPr/>
        <a:lstStyle/>
        <a:p>
          <a:endParaRPr lang="es-CO"/>
        </a:p>
      </dgm:t>
    </dgm:pt>
    <dgm:pt modelId="{37C65FE1-D15D-4609-9805-89A4CD80FD84}" type="sibTrans" cxnId="{9DCD92C5-D524-4D9E-901F-B769CA5E5761}">
      <dgm:prSet/>
      <dgm:spPr/>
      <dgm:t>
        <a:bodyPr/>
        <a:lstStyle/>
        <a:p>
          <a:endParaRPr lang="es-CO"/>
        </a:p>
      </dgm:t>
    </dgm:pt>
    <dgm:pt modelId="{E35726C3-885B-40CF-B120-C3B735FEC3C8}">
      <dgm:prSet custT="1"/>
      <dgm:spPr>
        <a:solidFill>
          <a:schemeClr val="bg1">
            <a:alpha val="90000"/>
          </a:schemeClr>
        </a:solidFill>
      </dgm:spPr>
      <dgm:t>
        <a:bodyPr/>
        <a:lstStyle/>
        <a:p>
          <a:r>
            <a:rPr lang="es-MX" sz="1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Derivadas de </a:t>
          </a:r>
          <a:r>
            <a:rPr lang="es-MX" sz="1000" dirty="0" err="1" smtClean="0">
              <a:solidFill>
                <a:srgbClr val="000000"/>
              </a:solidFill>
              <a:latin typeface="Verdana" panose="020B0604030504040204" pitchFamily="34" charset="0"/>
              <a:ea typeface="Verdana" panose="020B0604030504040204" pitchFamily="34" charset="0"/>
              <a:cs typeface="Verdana" panose="020B0604030504040204" pitchFamily="34" charset="0"/>
            </a:rPr>
            <a:t>estrat</a:t>
          </a:r>
          <a:r>
            <a:rPr lang="es-MX" sz="1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de conservación (RAMSAR, Res. de Biósfera)</a:t>
          </a:r>
        </a:p>
      </dgm:t>
    </dgm:pt>
    <dgm:pt modelId="{65D76F4E-7129-4B51-8533-B307DEDF6C37}" type="parTrans" cxnId="{1F6C6274-8205-4E86-8689-CBFD6D869B01}">
      <dgm:prSet/>
      <dgm:spPr/>
      <dgm:t>
        <a:bodyPr/>
        <a:lstStyle/>
        <a:p>
          <a:endParaRPr lang="es-CO"/>
        </a:p>
      </dgm:t>
    </dgm:pt>
    <dgm:pt modelId="{9B85BAFB-0BF3-4086-9F35-13B51EB44D7A}" type="sibTrans" cxnId="{1F6C6274-8205-4E86-8689-CBFD6D869B01}">
      <dgm:prSet/>
      <dgm:spPr/>
      <dgm:t>
        <a:bodyPr/>
        <a:lstStyle/>
        <a:p>
          <a:endParaRPr lang="es-CO"/>
        </a:p>
      </dgm:t>
    </dgm:pt>
    <dgm:pt modelId="{D9B0B9CA-F8B1-4A4A-8B73-C75E93F3C8DB}">
      <dgm:prSet custT="1"/>
      <dgm:spPr>
        <a:solidFill>
          <a:schemeClr val="bg1">
            <a:alpha val="90000"/>
          </a:schemeClr>
        </a:solidFill>
      </dgm:spPr>
      <dgm:t>
        <a:bodyPr/>
        <a:lstStyle/>
        <a:p>
          <a:r>
            <a:rPr lang="es-MX" sz="1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Derivadas de los planes de manejo, zonificaciones y medidas especiales para uso y aprovechamiento de bienes y </a:t>
          </a:r>
          <a:r>
            <a:rPr lang="es-MX" sz="1000" dirty="0" err="1" smtClean="0">
              <a:solidFill>
                <a:srgbClr val="000000"/>
              </a:solidFill>
              <a:latin typeface="Verdana" panose="020B0604030504040204" pitchFamily="34" charset="0"/>
              <a:ea typeface="Verdana" panose="020B0604030504040204" pitchFamily="34" charset="0"/>
              <a:cs typeface="Verdana" panose="020B0604030504040204" pitchFamily="34" charset="0"/>
            </a:rPr>
            <a:t>ssee</a:t>
          </a:r>
          <a:endParaRPr lang="es-MX" sz="10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dgm:t>
    </dgm:pt>
    <dgm:pt modelId="{FCED2B7D-2DE9-4655-B3FD-4493DF5B4768}" type="parTrans" cxnId="{E790DD0C-7114-44B3-9A2F-82C6904B4629}">
      <dgm:prSet/>
      <dgm:spPr/>
      <dgm:t>
        <a:bodyPr/>
        <a:lstStyle/>
        <a:p>
          <a:endParaRPr lang="es-CO"/>
        </a:p>
      </dgm:t>
    </dgm:pt>
    <dgm:pt modelId="{6322BD17-D453-42FA-BCB1-DE2D62702294}" type="sibTrans" cxnId="{E790DD0C-7114-44B3-9A2F-82C6904B4629}">
      <dgm:prSet/>
      <dgm:spPr/>
      <dgm:t>
        <a:bodyPr/>
        <a:lstStyle/>
        <a:p>
          <a:endParaRPr lang="es-CO"/>
        </a:p>
      </dgm:t>
    </dgm:pt>
    <dgm:pt modelId="{E1B91BAD-6A62-44FA-829C-F5712B6D94CC}">
      <dgm:prSet custT="1"/>
      <dgm:spPr>
        <a:solidFill>
          <a:schemeClr val="bg1">
            <a:alpha val="90000"/>
          </a:schemeClr>
        </a:solidFill>
      </dgm:spPr>
      <dgm:t>
        <a:bodyPr/>
        <a:lstStyle/>
        <a:p>
          <a:r>
            <a:rPr lang="es-MX" sz="1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Derivadas de instrumentos como POMCA, POMIUAC, PGOF, Z RONDAS</a:t>
          </a:r>
        </a:p>
      </dgm:t>
    </dgm:pt>
    <dgm:pt modelId="{D6107231-54B7-497C-8F8E-61D4B2C7977D}" type="parTrans" cxnId="{43FF73CF-7AEB-4F57-BA4E-30F97F12DB6C}">
      <dgm:prSet/>
      <dgm:spPr/>
      <dgm:t>
        <a:bodyPr/>
        <a:lstStyle/>
        <a:p>
          <a:endParaRPr lang="es-CO"/>
        </a:p>
      </dgm:t>
    </dgm:pt>
    <dgm:pt modelId="{5546574E-9BA5-40EE-AD21-CBF49E78D9FF}" type="sibTrans" cxnId="{43FF73CF-7AEB-4F57-BA4E-30F97F12DB6C}">
      <dgm:prSet/>
      <dgm:spPr/>
      <dgm:t>
        <a:bodyPr/>
        <a:lstStyle/>
        <a:p>
          <a:endParaRPr lang="es-CO"/>
        </a:p>
      </dgm:t>
    </dgm:pt>
    <dgm:pt modelId="{C424DAA5-BB0A-4503-8B59-D7670F933AED}">
      <dgm:prSet phldrT="[Texto]" custT="1"/>
      <dgm:spPr>
        <a:solidFill>
          <a:schemeClr val="bg1">
            <a:alpha val="90000"/>
          </a:schemeClr>
        </a:solidFill>
      </dgm:spPr>
      <dgm:t>
        <a:bodyPr/>
        <a:lstStyle/>
        <a:p>
          <a:r>
            <a:rPr lang="es-CO" sz="1000" u="sng" dirty="0" smtClean="0">
              <a:latin typeface="Verdana" panose="020B0604030504040204" pitchFamily="34" charset="0"/>
              <a:ea typeface="Verdana" panose="020B0604030504040204" pitchFamily="34" charset="0"/>
              <a:cs typeface="Verdana" panose="020B0604030504040204" pitchFamily="34" charset="0"/>
            </a:rPr>
            <a:t>EJEMPLOS</a:t>
          </a:r>
          <a:endParaRPr lang="es-CO" sz="1000" u="sng" dirty="0">
            <a:latin typeface="Verdana" panose="020B0604030504040204" pitchFamily="34" charset="0"/>
            <a:ea typeface="Verdana" panose="020B0604030504040204" pitchFamily="34" charset="0"/>
            <a:cs typeface="Verdana" panose="020B0604030504040204" pitchFamily="34" charset="0"/>
          </a:endParaRPr>
        </a:p>
      </dgm:t>
    </dgm:pt>
    <dgm:pt modelId="{C8E2C905-B1E4-40EC-B2B7-281787DAF638}" type="parTrans" cxnId="{422CF884-6CE4-4CB1-9714-E2F320D4DFB0}">
      <dgm:prSet/>
      <dgm:spPr/>
      <dgm:t>
        <a:bodyPr/>
        <a:lstStyle/>
        <a:p>
          <a:endParaRPr lang="es-CO"/>
        </a:p>
      </dgm:t>
    </dgm:pt>
    <dgm:pt modelId="{BFA59EE0-1E9E-45F5-9A08-91969A9CB04F}" type="sibTrans" cxnId="{422CF884-6CE4-4CB1-9714-E2F320D4DFB0}">
      <dgm:prSet/>
      <dgm:spPr/>
      <dgm:t>
        <a:bodyPr/>
        <a:lstStyle/>
        <a:p>
          <a:endParaRPr lang="es-CO"/>
        </a:p>
      </dgm:t>
    </dgm:pt>
    <dgm:pt modelId="{773728C6-3456-4678-8D65-9FA5C3DD91AF}">
      <dgm:prSet custT="1"/>
      <dgm:spPr/>
      <dgm:t>
        <a:bodyPr/>
        <a:lstStyle/>
        <a:p>
          <a:r>
            <a:rPr lang="es-CO" sz="1000" dirty="0" smtClean="0">
              <a:latin typeface="Verdana" panose="020B0604030504040204" pitchFamily="34" charset="0"/>
              <a:ea typeface="Verdana" panose="020B0604030504040204" pitchFamily="34" charset="0"/>
              <a:cs typeface="Verdana" panose="020B0604030504040204" pitchFamily="34" charset="0"/>
            </a:rPr>
            <a:t> Mapas de ruido y declaratorias de áreas fuente</a:t>
          </a:r>
        </a:p>
      </dgm:t>
    </dgm:pt>
    <dgm:pt modelId="{E62168C4-05D3-4277-8872-B496E2FAFAEA}" type="parTrans" cxnId="{7C3223A5-482F-4CCB-92BB-9A49A0077095}">
      <dgm:prSet/>
      <dgm:spPr/>
      <dgm:t>
        <a:bodyPr/>
        <a:lstStyle/>
        <a:p>
          <a:endParaRPr lang="es-CO"/>
        </a:p>
      </dgm:t>
    </dgm:pt>
    <dgm:pt modelId="{5C37F163-A649-4020-9178-6D379CBA1732}" type="sibTrans" cxnId="{7C3223A5-482F-4CCB-92BB-9A49A0077095}">
      <dgm:prSet/>
      <dgm:spPr/>
      <dgm:t>
        <a:bodyPr/>
        <a:lstStyle/>
        <a:p>
          <a:endParaRPr lang="es-CO"/>
        </a:p>
      </dgm:t>
    </dgm:pt>
    <dgm:pt modelId="{8C2DE2CB-5420-4FCE-BD45-80E7BECEE7A0}">
      <dgm:prSet custT="1"/>
      <dgm:spPr/>
      <dgm:t>
        <a:bodyPr/>
        <a:lstStyle/>
        <a:p>
          <a:r>
            <a:rPr lang="es-CO" sz="1000" dirty="0" smtClean="0">
              <a:latin typeface="Verdana" panose="020B0604030504040204" pitchFamily="34" charset="0"/>
              <a:ea typeface="Verdana" panose="020B0604030504040204" pitchFamily="34" charset="0"/>
              <a:cs typeface="Verdana" panose="020B0604030504040204" pitchFamily="34" charset="0"/>
            </a:rPr>
            <a:t> PSMV, PORH, PGIRS</a:t>
          </a:r>
        </a:p>
      </dgm:t>
    </dgm:pt>
    <dgm:pt modelId="{35F14FD7-979E-42D3-802D-EAEDE9597104}" type="parTrans" cxnId="{B05D0D82-5150-4117-B3C2-57055AC92186}">
      <dgm:prSet/>
      <dgm:spPr/>
      <dgm:t>
        <a:bodyPr/>
        <a:lstStyle/>
        <a:p>
          <a:endParaRPr lang="es-CO"/>
        </a:p>
      </dgm:t>
    </dgm:pt>
    <dgm:pt modelId="{1E9AB384-9740-4503-81E1-CEAAB17ADF8B}" type="sibTrans" cxnId="{B05D0D82-5150-4117-B3C2-57055AC92186}">
      <dgm:prSet/>
      <dgm:spPr/>
      <dgm:t>
        <a:bodyPr/>
        <a:lstStyle/>
        <a:p>
          <a:endParaRPr lang="es-CO"/>
        </a:p>
      </dgm:t>
    </dgm:pt>
    <dgm:pt modelId="{9DB5B661-54F6-4FEA-B6F0-953EE3CB00AD}">
      <dgm:prSet custT="1"/>
      <dgm:spPr/>
      <dgm:t>
        <a:bodyPr/>
        <a:lstStyle/>
        <a:p>
          <a:r>
            <a:rPr lang="es-CO" sz="1000" dirty="0" smtClean="0">
              <a:latin typeface="Verdana" panose="020B0604030504040204" pitchFamily="34" charset="0"/>
              <a:ea typeface="Verdana" panose="020B0604030504040204" pitchFamily="34" charset="0"/>
              <a:cs typeface="Verdana" panose="020B0604030504040204" pitchFamily="34" charset="0"/>
            </a:rPr>
            <a:t> Directrices emanadas de mapas de erosión y salinidad</a:t>
          </a:r>
        </a:p>
      </dgm:t>
    </dgm:pt>
    <dgm:pt modelId="{8F96A3F1-C37F-4591-80F9-862E9DB5F51B}" type="parTrans" cxnId="{0100D687-AE16-4E1C-80EC-9F04BF510FBD}">
      <dgm:prSet/>
      <dgm:spPr/>
      <dgm:t>
        <a:bodyPr/>
        <a:lstStyle/>
        <a:p>
          <a:endParaRPr lang="es-CO"/>
        </a:p>
      </dgm:t>
    </dgm:pt>
    <dgm:pt modelId="{4F00CB4A-D0C3-401D-B6AA-68D1A4CCD1DC}" type="sibTrans" cxnId="{0100D687-AE16-4E1C-80EC-9F04BF510FBD}">
      <dgm:prSet/>
      <dgm:spPr/>
      <dgm:t>
        <a:bodyPr/>
        <a:lstStyle/>
        <a:p>
          <a:endParaRPr lang="es-CO"/>
        </a:p>
      </dgm:t>
    </dgm:pt>
    <dgm:pt modelId="{32C5526E-46D6-4A12-9B2F-7BB95FA2861B}">
      <dgm:prSet phldrT="[Texto]" custT="1"/>
      <dgm:spPr/>
      <dgm:t>
        <a:bodyPr/>
        <a:lstStyle/>
        <a:p>
          <a:r>
            <a:rPr lang="es-CO" sz="1000" dirty="0" smtClean="0">
              <a:latin typeface="Verdana" panose="020B0604030504040204" pitchFamily="34" charset="0"/>
              <a:ea typeface="Verdana" panose="020B0604030504040204" pitchFamily="34" charset="0"/>
              <a:cs typeface="Verdana" panose="020B0604030504040204" pitchFamily="34" charset="0"/>
            </a:rPr>
            <a:t>Derivadas de los escenarios de vulnerabilidad y perfiles climáticos</a:t>
          </a:r>
          <a:endParaRPr lang="es-CO" sz="1000" dirty="0">
            <a:latin typeface="Verdana" panose="020B0604030504040204" pitchFamily="34" charset="0"/>
            <a:ea typeface="Verdana" panose="020B0604030504040204" pitchFamily="34" charset="0"/>
            <a:cs typeface="Verdana" panose="020B0604030504040204" pitchFamily="34" charset="0"/>
          </a:endParaRPr>
        </a:p>
      </dgm:t>
    </dgm:pt>
    <dgm:pt modelId="{B0CE1EF6-22AF-4CCA-89E8-45882028A645}" type="parTrans" cxnId="{9183224D-64DC-471A-8037-FF5F0E456167}">
      <dgm:prSet/>
      <dgm:spPr/>
      <dgm:t>
        <a:bodyPr/>
        <a:lstStyle/>
        <a:p>
          <a:endParaRPr lang="es-CO"/>
        </a:p>
      </dgm:t>
    </dgm:pt>
    <dgm:pt modelId="{00790791-6635-4110-82E3-99AE4AF0D3A1}" type="sibTrans" cxnId="{9183224D-64DC-471A-8037-FF5F0E456167}">
      <dgm:prSet/>
      <dgm:spPr/>
      <dgm:t>
        <a:bodyPr/>
        <a:lstStyle/>
        <a:p>
          <a:endParaRPr lang="es-CO"/>
        </a:p>
      </dgm:t>
    </dgm:pt>
    <dgm:pt modelId="{5F516B75-7FDB-4430-8A87-057D5F383D52}">
      <dgm:prSet custT="1"/>
      <dgm:spPr/>
      <dgm:t>
        <a:bodyPr/>
        <a:lstStyle/>
        <a:p>
          <a:r>
            <a:rPr lang="es-CO" sz="1000" dirty="0" smtClean="0">
              <a:latin typeface="Verdana" panose="020B0604030504040204" pitchFamily="34" charset="0"/>
              <a:ea typeface="Verdana" panose="020B0604030504040204" pitchFamily="34" charset="0"/>
              <a:cs typeface="Verdana" panose="020B0604030504040204" pitchFamily="34" charset="0"/>
            </a:rPr>
            <a:t>Extensión de Corredores viales suburbanos</a:t>
          </a:r>
        </a:p>
      </dgm:t>
    </dgm:pt>
    <dgm:pt modelId="{630D996A-B403-42E0-8EFD-A0C2FD13BAB6}" type="parTrans" cxnId="{D9966A0B-03A8-4E73-A06B-8A6D7EE452BC}">
      <dgm:prSet/>
      <dgm:spPr/>
      <dgm:t>
        <a:bodyPr/>
        <a:lstStyle/>
        <a:p>
          <a:endParaRPr lang="es-CO"/>
        </a:p>
      </dgm:t>
    </dgm:pt>
    <dgm:pt modelId="{B2636779-FF8A-4D02-B83E-46E7414C0EBB}" type="sibTrans" cxnId="{D9966A0B-03A8-4E73-A06B-8A6D7EE452BC}">
      <dgm:prSet/>
      <dgm:spPr/>
      <dgm:t>
        <a:bodyPr/>
        <a:lstStyle/>
        <a:p>
          <a:endParaRPr lang="es-CO"/>
        </a:p>
      </dgm:t>
    </dgm:pt>
    <dgm:pt modelId="{30329E8D-32CB-488A-8592-CF1571E7321D}">
      <dgm:prSet custT="1"/>
      <dgm:spPr/>
      <dgm:t>
        <a:bodyPr/>
        <a:lstStyle/>
        <a:p>
          <a:r>
            <a:rPr lang="es-CO" sz="1000" dirty="0" smtClean="0">
              <a:latin typeface="Verdana" panose="020B0604030504040204" pitchFamily="34" charset="0"/>
              <a:ea typeface="Verdana" panose="020B0604030504040204" pitchFamily="34" charset="0"/>
              <a:cs typeface="Verdana" panose="020B0604030504040204" pitchFamily="34" charset="0"/>
            </a:rPr>
            <a:t>Umbrales máximos de </a:t>
          </a:r>
          <a:r>
            <a:rPr lang="es-CO" sz="1000" dirty="0" err="1" smtClean="0">
              <a:latin typeface="Verdana" panose="020B0604030504040204" pitchFamily="34" charset="0"/>
              <a:ea typeface="Verdana" panose="020B0604030504040204" pitchFamily="34" charset="0"/>
              <a:cs typeface="Verdana" panose="020B0604030504040204" pitchFamily="34" charset="0"/>
            </a:rPr>
            <a:t>suburbanización</a:t>
          </a:r>
          <a:endParaRPr lang="es-CO" sz="1000" dirty="0" smtClean="0">
            <a:latin typeface="Verdana" panose="020B0604030504040204" pitchFamily="34" charset="0"/>
            <a:ea typeface="Verdana" panose="020B0604030504040204" pitchFamily="34" charset="0"/>
            <a:cs typeface="Verdana" panose="020B0604030504040204" pitchFamily="34" charset="0"/>
          </a:endParaRPr>
        </a:p>
      </dgm:t>
    </dgm:pt>
    <dgm:pt modelId="{0633BEE6-FC6A-460E-A17D-275E01B3B66E}" type="parTrans" cxnId="{6B580652-49D4-4C54-B045-B615F5D88747}">
      <dgm:prSet/>
      <dgm:spPr/>
      <dgm:t>
        <a:bodyPr/>
        <a:lstStyle/>
        <a:p>
          <a:endParaRPr lang="es-CO"/>
        </a:p>
      </dgm:t>
    </dgm:pt>
    <dgm:pt modelId="{F5F1053A-4CDD-4133-955A-B5BF96F80EF8}" type="sibTrans" cxnId="{6B580652-49D4-4C54-B045-B615F5D88747}">
      <dgm:prSet/>
      <dgm:spPr/>
      <dgm:t>
        <a:bodyPr/>
        <a:lstStyle/>
        <a:p>
          <a:endParaRPr lang="es-CO"/>
        </a:p>
      </dgm:t>
    </dgm:pt>
    <dgm:pt modelId="{1CE99A72-CB22-4C4F-BE50-921E01AD0676}">
      <dgm:prSet phldrT="[Texto]" custT="1"/>
      <dgm:spPr/>
      <dgm:t>
        <a:bodyPr/>
        <a:lstStyle/>
        <a:p>
          <a:r>
            <a:rPr lang="es-CO" sz="1000" dirty="0" smtClean="0">
              <a:latin typeface="Verdana" panose="020B0604030504040204" pitchFamily="34" charset="0"/>
              <a:ea typeface="Verdana" panose="020B0604030504040204" pitchFamily="34" charset="0"/>
              <a:cs typeface="Verdana" panose="020B0604030504040204" pitchFamily="34" charset="0"/>
            </a:rPr>
            <a:t>EJEMPLO</a:t>
          </a:r>
          <a:endParaRPr lang="es-CO" sz="1000" dirty="0">
            <a:latin typeface="Verdana" panose="020B0604030504040204" pitchFamily="34" charset="0"/>
            <a:ea typeface="Verdana" panose="020B0604030504040204" pitchFamily="34" charset="0"/>
            <a:cs typeface="Verdana" panose="020B0604030504040204" pitchFamily="34" charset="0"/>
          </a:endParaRPr>
        </a:p>
      </dgm:t>
    </dgm:pt>
    <dgm:pt modelId="{1734FA1E-FD6C-442E-942C-55D632E8C591}" type="parTrans" cxnId="{E4E33E70-5B7F-454B-863A-2A4F2D9A5C48}">
      <dgm:prSet/>
      <dgm:spPr/>
      <dgm:t>
        <a:bodyPr/>
        <a:lstStyle/>
        <a:p>
          <a:endParaRPr lang="es-CO"/>
        </a:p>
      </dgm:t>
    </dgm:pt>
    <dgm:pt modelId="{4959BD63-9A63-41B6-B090-F09F070582E1}" type="sibTrans" cxnId="{E4E33E70-5B7F-454B-863A-2A4F2D9A5C48}">
      <dgm:prSet/>
      <dgm:spPr/>
      <dgm:t>
        <a:bodyPr/>
        <a:lstStyle/>
        <a:p>
          <a:endParaRPr lang="es-CO"/>
        </a:p>
      </dgm:t>
    </dgm:pt>
    <dgm:pt modelId="{B31BAA80-3650-44B0-B576-E626C789255B}">
      <dgm:prSet phldrT="[Texto]" custT="1"/>
      <dgm:spPr/>
      <dgm:t>
        <a:bodyPr/>
        <a:lstStyle/>
        <a:p>
          <a:r>
            <a:rPr lang="es-CO" sz="1000" dirty="0" smtClean="0">
              <a:latin typeface="Verdana" panose="020B0604030504040204" pitchFamily="34" charset="0"/>
              <a:ea typeface="Verdana" panose="020B0604030504040204" pitchFamily="34" charset="0"/>
              <a:cs typeface="Verdana" panose="020B0604030504040204" pitchFamily="34" charset="0"/>
            </a:rPr>
            <a:t>Condiciones para el uso y ocupación en las áreas de amenaza media y baja o en las áreas de riesgo mitigable</a:t>
          </a:r>
          <a:endParaRPr lang="es-CO" sz="1000" dirty="0">
            <a:latin typeface="Verdana" panose="020B0604030504040204" pitchFamily="34" charset="0"/>
            <a:ea typeface="Verdana" panose="020B0604030504040204" pitchFamily="34" charset="0"/>
            <a:cs typeface="Verdana" panose="020B0604030504040204" pitchFamily="34" charset="0"/>
          </a:endParaRPr>
        </a:p>
      </dgm:t>
    </dgm:pt>
    <dgm:pt modelId="{4C60D756-DD60-4DA5-A52F-7111CF4DA874}" type="parTrans" cxnId="{1B9954DE-495B-42F3-BF5C-38D01EFAAD23}">
      <dgm:prSet/>
      <dgm:spPr/>
      <dgm:t>
        <a:bodyPr/>
        <a:lstStyle/>
        <a:p>
          <a:endParaRPr lang="es-CO"/>
        </a:p>
      </dgm:t>
    </dgm:pt>
    <dgm:pt modelId="{6B99F198-C75F-4865-A958-0C665795573B}" type="sibTrans" cxnId="{1B9954DE-495B-42F3-BF5C-38D01EFAAD23}">
      <dgm:prSet/>
      <dgm:spPr/>
      <dgm:t>
        <a:bodyPr/>
        <a:lstStyle/>
        <a:p>
          <a:endParaRPr lang="es-CO"/>
        </a:p>
      </dgm:t>
    </dgm:pt>
    <dgm:pt modelId="{095DBE67-5A06-403A-868C-35A8FE0010DF}" type="pres">
      <dgm:prSet presAssocID="{A5230364-A15C-447C-8E89-79EDB2B5936D}" presName="cycleMatrixDiagram" presStyleCnt="0">
        <dgm:presLayoutVars>
          <dgm:chMax val="1"/>
          <dgm:dir/>
          <dgm:animLvl val="lvl"/>
          <dgm:resizeHandles val="exact"/>
        </dgm:presLayoutVars>
      </dgm:prSet>
      <dgm:spPr/>
      <dgm:t>
        <a:bodyPr/>
        <a:lstStyle/>
        <a:p>
          <a:endParaRPr lang="es-CO"/>
        </a:p>
      </dgm:t>
    </dgm:pt>
    <dgm:pt modelId="{F7C0CF7F-AF95-4459-838C-5B3E967327B9}" type="pres">
      <dgm:prSet presAssocID="{A5230364-A15C-447C-8E89-79EDB2B5936D}" presName="children" presStyleCnt="0"/>
      <dgm:spPr/>
    </dgm:pt>
    <dgm:pt modelId="{D5C66CA2-1B66-4C26-A6C5-0D6F9674F5A3}" type="pres">
      <dgm:prSet presAssocID="{A5230364-A15C-447C-8E89-79EDB2B5936D}" presName="child1group" presStyleCnt="0"/>
      <dgm:spPr/>
    </dgm:pt>
    <dgm:pt modelId="{5F051E41-9F2E-45B3-A5F5-BF902D0FA6BE}" type="pres">
      <dgm:prSet presAssocID="{A5230364-A15C-447C-8E89-79EDB2B5936D}" presName="child1" presStyleLbl="bgAcc1" presStyleIdx="0" presStyleCnt="4" custScaleX="150069" custScaleY="142387" custLinFactNeighborX="-28918"/>
      <dgm:spPr/>
      <dgm:t>
        <a:bodyPr/>
        <a:lstStyle/>
        <a:p>
          <a:endParaRPr lang="es-CO"/>
        </a:p>
      </dgm:t>
    </dgm:pt>
    <dgm:pt modelId="{C047D0C8-EFFA-4277-8D8A-7F44123B3DF0}" type="pres">
      <dgm:prSet presAssocID="{A5230364-A15C-447C-8E89-79EDB2B5936D}" presName="child1Text" presStyleLbl="bgAcc1" presStyleIdx="0" presStyleCnt="4">
        <dgm:presLayoutVars>
          <dgm:bulletEnabled val="1"/>
        </dgm:presLayoutVars>
      </dgm:prSet>
      <dgm:spPr/>
      <dgm:t>
        <a:bodyPr/>
        <a:lstStyle/>
        <a:p>
          <a:endParaRPr lang="es-CO"/>
        </a:p>
      </dgm:t>
    </dgm:pt>
    <dgm:pt modelId="{67F67555-4B9F-461A-AB5D-C97523F4A805}" type="pres">
      <dgm:prSet presAssocID="{A5230364-A15C-447C-8E89-79EDB2B5936D}" presName="child2group" presStyleCnt="0"/>
      <dgm:spPr/>
    </dgm:pt>
    <dgm:pt modelId="{8A42180D-40E6-40CF-89C5-EDAD5B695A99}" type="pres">
      <dgm:prSet presAssocID="{A5230364-A15C-447C-8E89-79EDB2B5936D}" presName="child2" presStyleLbl="bgAcc1" presStyleIdx="1" presStyleCnt="4" custScaleX="147727" custScaleY="137935" custLinFactNeighborX="22849" custLinFactNeighborY="-3257"/>
      <dgm:spPr/>
      <dgm:t>
        <a:bodyPr/>
        <a:lstStyle/>
        <a:p>
          <a:endParaRPr lang="es-CO"/>
        </a:p>
      </dgm:t>
    </dgm:pt>
    <dgm:pt modelId="{8D566A0D-0DE3-485F-9530-A9BA2D467488}" type="pres">
      <dgm:prSet presAssocID="{A5230364-A15C-447C-8E89-79EDB2B5936D}" presName="child2Text" presStyleLbl="bgAcc1" presStyleIdx="1" presStyleCnt="4">
        <dgm:presLayoutVars>
          <dgm:bulletEnabled val="1"/>
        </dgm:presLayoutVars>
      </dgm:prSet>
      <dgm:spPr/>
      <dgm:t>
        <a:bodyPr/>
        <a:lstStyle/>
        <a:p>
          <a:endParaRPr lang="es-CO"/>
        </a:p>
      </dgm:t>
    </dgm:pt>
    <dgm:pt modelId="{AA8D7539-C4B5-4F88-9012-31E9074FD9D1}" type="pres">
      <dgm:prSet presAssocID="{A5230364-A15C-447C-8E89-79EDB2B5936D}" presName="child3group" presStyleCnt="0"/>
      <dgm:spPr/>
    </dgm:pt>
    <dgm:pt modelId="{88604F83-DC1A-4E54-84AA-81F3206D1173}" type="pres">
      <dgm:prSet presAssocID="{A5230364-A15C-447C-8E89-79EDB2B5936D}" presName="child3" presStyleLbl="bgAcc1" presStyleIdx="2" presStyleCnt="4" custScaleX="125878" custScaleY="108753" custLinFactNeighborX="26194" custLinFactNeighborY="20876"/>
      <dgm:spPr/>
      <dgm:t>
        <a:bodyPr/>
        <a:lstStyle/>
        <a:p>
          <a:endParaRPr lang="es-CO"/>
        </a:p>
      </dgm:t>
    </dgm:pt>
    <dgm:pt modelId="{A7B73A13-763E-4481-B2A2-8A1150ACD162}" type="pres">
      <dgm:prSet presAssocID="{A5230364-A15C-447C-8E89-79EDB2B5936D}" presName="child3Text" presStyleLbl="bgAcc1" presStyleIdx="2" presStyleCnt="4">
        <dgm:presLayoutVars>
          <dgm:bulletEnabled val="1"/>
        </dgm:presLayoutVars>
      </dgm:prSet>
      <dgm:spPr/>
      <dgm:t>
        <a:bodyPr/>
        <a:lstStyle/>
        <a:p>
          <a:endParaRPr lang="es-CO"/>
        </a:p>
      </dgm:t>
    </dgm:pt>
    <dgm:pt modelId="{98C1AD3E-4876-4FBF-8F5A-62CBF90442FD}" type="pres">
      <dgm:prSet presAssocID="{A5230364-A15C-447C-8E89-79EDB2B5936D}" presName="child4group" presStyleCnt="0"/>
      <dgm:spPr/>
    </dgm:pt>
    <dgm:pt modelId="{F91492C4-8914-461D-A560-820786B2E4D9}" type="pres">
      <dgm:prSet presAssocID="{A5230364-A15C-447C-8E89-79EDB2B5936D}" presName="child4" presStyleLbl="bgAcc1" presStyleIdx="3" presStyleCnt="4" custScaleX="132652" custScaleY="173689" custLinFactNeighborX="-25355" custLinFactNeighborY="-16662"/>
      <dgm:spPr/>
      <dgm:t>
        <a:bodyPr/>
        <a:lstStyle/>
        <a:p>
          <a:endParaRPr lang="es-CO"/>
        </a:p>
      </dgm:t>
    </dgm:pt>
    <dgm:pt modelId="{890C7A45-EBF3-48A5-B84E-B65D9466EE83}" type="pres">
      <dgm:prSet presAssocID="{A5230364-A15C-447C-8E89-79EDB2B5936D}" presName="child4Text" presStyleLbl="bgAcc1" presStyleIdx="3" presStyleCnt="4">
        <dgm:presLayoutVars>
          <dgm:bulletEnabled val="1"/>
        </dgm:presLayoutVars>
      </dgm:prSet>
      <dgm:spPr/>
      <dgm:t>
        <a:bodyPr/>
        <a:lstStyle/>
        <a:p>
          <a:endParaRPr lang="es-CO"/>
        </a:p>
      </dgm:t>
    </dgm:pt>
    <dgm:pt modelId="{CEB52F0E-2984-4248-B0A9-2C2A3D681455}" type="pres">
      <dgm:prSet presAssocID="{A5230364-A15C-447C-8E89-79EDB2B5936D}" presName="childPlaceholder" presStyleCnt="0"/>
      <dgm:spPr/>
    </dgm:pt>
    <dgm:pt modelId="{78A47C59-431C-46C2-837B-F12C4BB8DDD0}" type="pres">
      <dgm:prSet presAssocID="{A5230364-A15C-447C-8E89-79EDB2B5936D}" presName="circle" presStyleCnt="0"/>
      <dgm:spPr/>
    </dgm:pt>
    <dgm:pt modelId="{7C3DF362-F2C3-46B0-B2A5-DBFC8AF6D8FE}" type="pres">
      <dgm:prSet presAssocID="{A5230364-A15C-447C-8E89-79EDB2B5936D}" presName="quadrant1" presStyleLbl="node1" presStyleIdx="0" presStyleCnt="4">
        <dgm:presLayoutVars>
          <dgm:chMax val="1"/>
          <dgm:bulletEnabled val="1"/>
        </dgm:presLayoutVars>
      </dgm:prSet>
      <dgm:spPr/>
      <dgm:t>
        <a:bodyPr/>
        <a:lstStyle/>
        <a:p>
          <a:endParaRPr lang="es-CO"/>
        </a:p>
      </dgm:t>
    </dgm:pt>
    <dgm:pt modelId="{5DCED64A-3BC3-49E0-A089-1FE17BC1A971}" type="pres">
      <dgm:prSet presAssocID="{A5230364-A15C-447C-8E89-79EDB2B5936D}" presName="quadrant2" presStyleLbl="node1" presStyleIdx="1" presStyleCnt="4">
        <dgm:presLayoutVars>
          <dgm:chMax val="1"/>
          <dgm:bulletEnabled val="1"/>
        </dgm:presLayoutVars>
      </dgm:prSet>
      <dgm:spPr/>
      <dgm:t>
        <a:bodyPr/>
        <a:lstStyle/>
        <a:p>
          <a:endParaRPr lang="es-CO"/>
        </a:p>
      </dgm:t>
    </dgm:pt>
    <dgm:pt modelId="{F00BB8E8-1415-4F17-9486-D3FCF5069C9A}" type="pres">
      <dgm:prSet presAssocID="{A5230364-A15C-447C-8E89-79EDB2B5936D}" presName="quadrant3" presStyleLbl="node1" presStyleIdx="2" presStyleCnt="4">
        <dgm:presLayoutVars>
          <dgm:chMax val="1"/>
          <dgm:bulletEnabled val="1"/>
        </dgm:presLayoutVars>
      </dgm:prSet>
      <dgm:spPr/>
      <dgm:t>
        <a:bodyPr/>
        <a:lstStyle/>
        <a:p>
          <a:endParaRPr lang="es-CO"/>
        </a:p>
      </dgm:t>
    </dgm:pt>
    <dgm:pt modelId="{CE0BA551-2158-4E8A-B42B-D2CB31C01E0D}" type="pres">
      <dgm:prSet presAssocID="{A5230364-A15C-447C-8E89-79EDB2B5936D}" presName="quadrant4" presStyleLbl="node1" presStyleIdx="3" presStyleCnt="4">
        <dgm:presLayoutVars>
          <dgm:chMax val="1"/>
          <dgm:bulletEnabled val="1"/>
        </dgm:presLayoutVars>
      </dgm:prSet>
      <dgm:spPr/>
      <dgm:t>
        <a:bodyPr/>
        <a:lstStyle/>
        <a:p>
          <a:endParaRPr lang="es-CO"/>
        </a:p>
      </dgm:t>
    </dgm:pt>
    <dgm:pt modelId="{61C35CF4-B525-455F-BDC7-F281A2FCE8AB}" type="pres">
      <dgm:prSet presAssocID="{A5230364-A15C-447C-8E89-79EDB2B5936D}" presName="quadrantPlaceholder" presStyleCnt="0"/>
      <dgm:spPr/>
    </dgm:pt>
    <dgm:pt modelId="{785B236A-03B2-4CCF-BF07-DDA2B32278D1}" type="pres">
      <dgm:prSet presAssocID="{A5230364-A15C-447C-8E89-79EDB2B5936D}" presName="center1" presStyleLbl="fgShp" presStyleIdx="0" presStyleCnt="2" custLinFactX="200000" custLinFactNeighborX="289732" custLinFactNeighborY="1048"/>
      <dgm:spPr>
        <a:solidFill>
          <a:schemeClr val="bg1"/>
        </a:solidFill>
      </dgm:spPr>
    </dgm:pt>
    <dgm:pt modelId="{D16147C6-46AD-4CBF-A10C-48FD7059197C}" type="pres">
      <dgm:prSet presAssocID="{A5230364-A15C-447C-8E89-79EDB2B5936D}" presName="center2" presStyleLbl="fgShp" presStyleIdx="1" presStyleCnt="2" custLinFactX="200000" custLinFactNeighborX="240324" custLinFactNeighborY="-60142"/>
      <dgm:spPr>
        <a:noFill/>
      </dgm:spPr>
    </dgm:pt>
  </dgm:ptLst>
  <dgm:cxnLst>
    <dgm:cxn modelId="{BC04348F-C0A0-42B5-AC5E-18D62EF36774}" type="presOf" srcId="{18AD3B7E-1134-40DE-BC85-6AC188A917D2}" destId="{F00BB8E8-1415-4F17-9486-D3FCF5069C9A}" srcOrd="0" destOrd="0" presId="urn:microsoft.com/office/officeart/2005/8/layout/cycle4#2"/>
    <dgm:cxn modelId="{2A643020-38FD-4C53-97F3-DA48E61DECB8}" type="presOf" srcId="{30329E8D-32CB-488A-8592-CF1571E7321D}" destId="{A7B73A13-763E-4481-B2A2-8A1150ACD162}" srcOrd="1" destOrd="2" presId="urn:microsoft.com/office/officeart/2005/8/layout/cycle4#2"/>
    <dgm:cxn modelId="{DD6154D8-243E-4724-9A0C-4525D3FA9479}" srcId="{A5230364-A15C-447C-8E89-79EDB2B5936D}" destId="{18AD3B7E-1134-40DE-BC85-6AC188A917D2}" srcOrd="2" destOrd="0" parTransId="{059BCE95-E9AC-43C9-B492-2B9E68E90C9D}" sibTransId="{1E9ADA30-F04D-4152-AD82-2C644FEBCCC5}"/>
    <dgm:cxn modelId="{62382E9D-0171-4DE6-951C-27802F33FBB6}" type="presOf" srcId="{01F6342F-92B7-409A-AE61-E709C9D4C003}" destId="{C047D0C8-EFFA-4277-8D8A-7F44123B3DF0}" srcOrd="1" destOrd="1" presId="urn:microsoft.com/office/officeart/2005/8/layout/cycle4#2"/>
    <dgm:cxn modelId="{F685A172-7209-432E-B887-A0A05D7E9CFE}" type="presOf" srcId="{DF06D192-458B-4F00-B929-DD2A0C91CBF6}" destId="{8D566A0D-0DE3-485F-9530-A9BA2D467488}" srcOrd="1" destOrd="0" presId="urn:microsoft.com/office/officeart/2005/8/layout/cycle4#2"/>
    <dgm:cxn modelId="{B37353D6-2497-403F-BBC1-1B0B166832FF}" srcId="{A5230364-A15C-447C-8E89-79EDB2B5936D}" destId="{BBF57405-B70A-4854-9E0A-C8015FDDB2E5}" srcOrd="3" destOrd="0" parTransId="{D68CE4AB-2589-4B1A-BA1B-E55A5AFD034D}" sibTransId="{DBCC5556-F4E6-4C20-BE78-3FD7E3CD21BC}"/>
    <dgm:cxn modelId="{05FB0007-C9D0-4485-8056-8C0C8AB11064}" type="presOf" srcId="{D9B0B9CA-F8B1-4A4A-8B73-C75E93F3C8DB}" destId="{5F051E41-9F2E-45B3-A5F5-BF902D0FA6BE}" srcOrd="0" destOrd="4" presId="urn:microsoft.com/office/officeart/2005/8/layout/cycle4#2"/>
    <dgm:cxn modelId="{422CF884-6CE4-4CB1-9714-E2F320D4DFB0}" srcId="{8034685A-342C-4A2F-A681-E40373E5626E}" destId="{C424DAA5-BB0A-4503-8B59-D7670F933AED}" srcOrd="0" destOrd="0" parTransId="{C8E2C905-B1E4-40EC-B2B7-281787DAF638}" sibTransId="{BFA59EE0-1E9E-45F5-9A08-91969A9CB04F}"/>
    <dgm:cxn modelId="{60D2F66C-7ABA-4514-A0BC-2F8D14E49BFB}" type="presOf" srcId="{5F516B75-7FDB-4430-8A87-057D5F383D52}" destId="{A7B73A13-763E-4481-B2A2-8A1150ACD162}" srcOrd="1" destOrd="1" presId="urn:microsoft.com/office/officeart/2005/8/layout/cycle4#2"/>
    <dgm:cxn modelId="{1E11593E-900F-428D-82E7-A4A7C3445112}" type="presOf" srcId="{8C2DE2CB-5420-4FCE-BD45-80E7BECEE7A0}" destId="{8D566A0D-0DE3-485F-9530-A9BA2D467488}" srcOrd="1" destOrd="2" presId="urn:microsoft.com/office/officeart/2005/8/layout/cycle4#2"/>
    <dgm:cxn modelId="{739FDA05-5D68-4455-8F43-47919992FA5B}" type="presOf" srcId="{1A240A1D-20EF-43E9-88AD-E6C934ABA399}" destId="{88604F83-DC1A-4E54-84AA-81F3206D1173}" srcOrd="0" destOrd="0" presId="urn:microsoft.com/office/officeart/2005/8/layout/cycle4#2"/>
    <dgm:cxn modelId="{6ABC6D9B-9F11-466E-878E-A6BCDFFE110F}" srcId="{A5230364-A15C-447C-8E89-79EDB2B5936D}" destId="{E7397C7E-AC31-4AD5-AA27-3960362A3ED4}" srcOrd="1" destOrd="0" parTransId="{F6B91170-F2E2-4C78-B581-9CF2046996E9}" sibTransId="{7ECD8B09-E8F7-4E22-9193-D0314F0538C5}"/>
    <dgm:cxn modelId="{8231F4ED-3A0F-4C02-8447-438EBCFF8700}" srcId="{E7397C7E-AC31-4AD5-AA27-3960362A3ED4}" destId="{DF06D192-458B-4F00-B929-DD2A0C91CBF6}" srcOrd="0" destOrd="0" parTransId="{0BCAF9DB-3DC9-4998-83C8-E5882E0A05E3}" sibTransId="{DB1DFE3D-2168-49D3-AE00-11C35EAB9554}"/>
    <dgm:cxn modelId="{72B7FCA5-E456-43FB-AA47-FAF81049D1F3}" srcId="{8034685A-342C-4A2F-A681-E40373E5626E}" destId="{01F6342F-92B7-409A-AE61-E709C9D4C003}" srcOrd="1" destOrd="0" parTransId="{A776D15F-D0F9-443D-9471-52CD22A44B00}" sibTransId="{0B75C8B0-3913-4DE7-BF0F-33E6E9789249}"/>
    <dgm:cxn modelId="{C0BE5AB1-DA36-4AC6-9535-53463CD53173}" type="presOf" srcId="{9DB5B661-54F6-4FEA-B6F0-953EE3CB00AD}" destId="{8D566A0D-0DE3-485F-9530-A9BA2D467488}" srcOrd="1" destOrd="3" presId="urn:microsoft.com/office/officeart/2005/8/layout/cycle4#2"/>
    <dgm:cxn modelId="{9CF09500-3AAD-4EA8-95C9-72DBCD19D739}" type="presOf" srcId="{E35726C3-885B-40CF-B120-C3B735FEC3C8}" destId="{5F051E41-9F2E-45B3-A5F5-BF902D0FA6BE}" srcOrd="0" destOrd="3" presId="urn:microsoft.com/office/officeart/2005/8/layout/cycle4#2"/>
    <dgm:cxn modelId="{0DB51478-07D2-462D-AAC5-68F89423940B}" type="presOf" srcId="{9DB5B661-54F6-4FEA-B6F0-953EE3CB00AD}" destId="{8A42180D-40E6-40CF-89C5-EDAD5B695A99}" srcOrd="0" destOrd="3" presId="urn:microsoft.com/office/officeart/2005/8/layout/cycle4#2"/>
    <dgm:cxn modelId="{8302F309-D2D5-4E05-A0C6-1308BCB31678}" type="presOf" srcId="{3EA1CE7B-06FB-4D0B-8F98-F3646C44DC1F}" destId="{890C7A45-EBF3-48A5-B84E-B65D9466EE83}" srcOrd="1" destOrd="1" presId="urn:microsoft.com/office/officeart/2005/8/layout/cycle4#2"/>
    <dgm:cxn modelId="{9DCD92C5-D524-4D9E-901F-B769CA5E5761}" srcId="{8034685A-342C-4A2F-A681-E40373E5626E}" destId="{C392E0AE-1DE9-4DEA-8C3B-52BAA31DB3EF}" srcOrd="2" destOrd="0" parTransId="{7DC71CF7-10C0-4E6C-B8E4-1937E1847BC3}" sibTransId="{37C65FE1-D15D-4609-9805-89A4CD80FD84}"/>
    <dgm:cxn modelId="{066B24BB-0607-4D13-8D17-9A2DA6F3497B}" type="presOf" srcId="{DF06D192-458B-4F00-B929-DD2A0C91CBF6}" destId="{8A42180D-40E6-40CF-89C5-EDAD5B695A99}" srcOrd="0" destOrd="0" presId="urn:microsoft.com/office/officeart/2005/8/layout/cycle4#2"/>
    <dgm:cxn modelId="{A18BBE6D-83F9-4553-AA0C-FB21BBC1B913}" type="presOf" srcId="{30329E8D-32CB-488A-8592-CF1571E7321D}" destId="{88604F83-DC1A-4E54-84AA-81F3206D1173}" srcOrd="0" destOrd="2" presId="urn:microsoft.com/office/officeart/2005/8/layout/cycle4#2"/>
    <dgm:cxn modelId="{5740BD1F-F686-4A22-ADF2-33C7A242B32B}" srcId="{BBF57405-B70A-4854-9E0A-C8015FDDB2E5}" destId="{3EA1CE7B-06FB-4D0B-8F98-F3646C44DC1F}" srcOrd="1" destOrd="0" parTransId="{0735027E-4BB7-4C3C-8F00-7CAF43107E3D}" sibTransId="{5EDCDE22-62B1-4CFF-BD6F-9C744391C80F}"/>
    <dgm:cxn modelId="{9183224D-64DC-471A-8037-FF5F0E456167}" srcId="{BBF57405-B70A-4854-9E0A-C8015FDDB2E5}" destId="{32C5526E-46D6-4A12-9B2F-7BB95FA2861B}" srcOrd="3" destOrd="0" parTransId="{B0CE1EF6-22AF-4CCA-89E8-45882028A645}" sibTransId="{00790791-6635-4110-82E3-99AE4AF0D3A1}"/>
    <dgm:cxn modelId="{A46950A1-ACF1-4C24-8220-64A879D67256}" type="presOf" srcId="{5F516B75-7FDB-4430-8A87-057D5F383D52}" destId="{88604F83-DC1A-4E54-84AA-81F3206D1173}" srcOrd="0" destOrd="1" presId="urn:microsoft.com/office/officeart/2005/8/layout/cycle4#2"/>
    <dgm:cxn modelId="{7E203F8A-A0D3-4F87-8060-93D2558BEC46}" type="presOf" srcId="{D9B0B9CA-F8B1-4A4A-8B73-C75E93F3C8DB}" destId="{C047D0C8-EFFA-4277-8D8A-7F44123B3DF0}" srcOrd="1" destOrd="4" presId="urn:microsoft.com/office/officeart/2005/8/layout/cycle4#2"/>
    <dgm:cxn modelId="{8085BC23-E76E-47BA-AE7D-4591E08C8755}" type="presOf" srcId="{8034685A-342C-4A2F-A681-E40373E5626E}" destId="{7C3DF362-F2C3-46B0-B2A5-DBFC8AF6D8FE}" srcOrd="0" destOrd="0" presId="urn:microsoft.com/office/officeart/2005/8/layout/cycle4#2"/>
    <dgm:cxn modelId="{29DD5267-5545-42EC-AB16-1FB426C37915}" type="presOf" srcId="{E35726C3-885B-40CF-B120-C3B735FEC3C8}" destId="{C047D0C8-EFFA-4277-8D8A-7F44123B3DF0}" srcOrd="1" destOrd="3" presId="urn:microsoft.com/office/officeart/2005/8/layout/cycle4#2"/>
    <dgm:cxn modelId="{E4E33E70-5B7F-454B-863A-2A4F2D9A5C48}" srcId="{BBF57405-B70A-4854-9E0A-C8015FDDB2E5}" destId="{1CE99A72-CB22-4C4F-BE50-921E01AD0676}" srcOrd="0" destOrd="0" parTransId="{1734FA1E-FD6C-442E-942C-55D632E8C591}" sibTransId="{4959BD63-9A63-41B6-B090-F09F070582E1}"/>
    <dgm:cxn modelId="{5C8F6173-333E-4017-9CCC-D4E5DF43E18B}" type="presOf" srcId="{32C5526E-46D6-4A12-9B2F-7BB95FA2861B}" destId="{890C7A45-EBF3-48A5-B84E-B65D9466EE83}" srcOrd="1" destOrd="3" presId="urn:microsoft.com/office/officeart/2005/8/layout/cycle4#2"/>
    <dgm:cxn modelId="{1B9954DE-495B-42F3-BF5C-38D01EFAAD23}" srcId="{BBF57405-B70A-4854-9E0A-C8015FDDB2E5}" destId="{B31BAA80-3650-44B0-B576-E626C789255B}" srcOrd="2" destOrd="0" parTransId="{4C60D756-DD60-4DA5-A52F-7111CF4DA874}" sibTransId="{6B99F198-C75F-4865-A958-0C665795573B}"/>
    <dgm:cxn modelId="{C4458E45-188B-47F7-821E-1445F67EEAAA}" type="presOf" srcId="{BBF57405-B70A-4854-9E0A-C8015FDDB2E5}" destId="{CE0BA551-2158-4E8A-B42B-D2CB31C01E0D}" srcOrd="0" destOrd="0" presId="urn:microsoft.com/office/officeart/2005/8/layout/cycle4#2"/>
    <dgm:cxn modelId="{0667231B-00C6-4CBC-BEC1-B5177345F210}" type="presOf" srcId="{C392E0AE-1DE9-4DEA-8C3B-52BAA31DB3EF}" destId="{C047D0C8-EFFA-4277-8D8A-7F44123B3DF0}" srcOrd="1" destOrd="2" presId="urn:microsoft.com/office/officeart/2005/8/layout/cycle4#2"/>
    <dgm:cxn modelId="{182BAA03-1A66-4C52-99FB-9DE589A7371F}" type="presOf" srcId="{01F6342F-92B7-409A-AE61-E709C9D4C003}" destId="{5F051E41-9F2E-45B3-A5F5-BF902D0FA6BE}" srcOrd="0" destOrd="1" presId="urn:microsoft.com/office/officeart/2005/8/layout/cycle4#2"/>
    <dgm:cxn modelId="{8A642E0F-7681-4AD5-AAFA-D84D2521C145}" srcId="{A5230364-A15C-447C-8E89-79EDB2B5936D}" destId="{8034685A-342C-4A2F-A681-E40373E5626E}" srcOrd="0" destOrd="0" parTransId="{50556C2B-6440-4B42-8E8E-26090A6DDA0C}" sibTransId="{E46C5199-1E27-4B00-81DA-0B29E7D56C49}"/>
    <dgm:cxn modelId="{43FF73CF-7AEB-4F57-BA4E-30F97F12DB6C}" srcId="{8034685A-342C-4A2F-A681-E40373E5626E}" destId="{E1B91BAD-6A62-44FA-829C-F5712B6D94CC}" srcOrd="5" destOrd="0" parTransId="{D6107231-54B7-497C-8F8E-61D4B2C7977D}" sibTransId="{5546574E-9BA5-40EE-AD21-CBF49E78D9FF}"/>
    <dgm:cxn modelId="{7C3223A5-482F-4CCB-92BB-9A49A0077095}" srcId="{E7397C7E-AC31-4AD5-AA27-3960362A3ED4}" destId="{773728C6-3456-4678-8D65-9FA5C3DD91AF}" srcOrd="1" destOrd="0" parTransId="{E62168C4-05D3-4277-8872-B496E2FAFAEA}" sibTransId="{5C37F163-A649-4020-9178-6D379CBA1732}"/>
    <dgm:cxn modelId="{53DA7BF0-771A-4C68-9604-988084600277}" type="presOf" srcId="{C424DAA5-BB0A-4503-8B59-D7670F933AED}" destId="{5F051E41-9F2E-45B3-A5F5-BF902D0FA6BE}" srcOrd="0" destOrd="0" presId="urn:microsoft.com/office/officeart/2005/8/layout/cycle4#2"/>
    <dgm:cxn modelId="{5DF1C2E3-8043-44A9-B5B5-B988A9C893E5}" type="presOf" srcId="{B31BAA80-3650-44B0-B576-E626C789255B}" destId="{F91492C4-8914-461D-A560-820786B2E4D9}" srcOrd="0" destOrd="2" presId="urn:microsoft.com/office/officeart/2005/8/layout/cycle4#2"/>
    <dgm:cxn modelId="{9DBC9D0A-492C-490E-860D-3D4DA0CCBA3A}" type="presOf" srcId="{E1B91BAD-6A62-44FA-829C-F5712B6D94CC}" destId="{C047D0C8-EFFA-4277-8D8A-7F44123B3DF0}" srcOrd="1" destOrd="5" presId="urn:microsoft.com/office/officeart/2005/8/layout/cycle4#2"/>
    <dgm:cxn modelId="{B4335D8F-E7D4-4D41-909C-25903DD1A783}" type="presOf" srcId="{1CE99A72-CB22-4C4F-BE50-921E01AD0676}" destId="{F91492C4-8914-461D-A560-820786B2E4D9}" srcOrd="0" destOrd="0" presId="urn:microsoft.com/office/officeart/2005/8/layout/cycle4#2"/>
    <dgm:cxn modelId="{0100D687-AE16-4E1C-80EC-9F04BF510FBD}" srcId="{773728C6-3456-4678-8D65-9FA5C3DD91AF}" destId="{9DB5B661-54F6-4FEA-B6F0-953EE3CB00AD}" srcOrd="1" destOrd="0" parTransId="{8F96A3F1-C37F-4591-80F9-862E9DB5F51B}" sibTransId="{4F00CB4A-D0C3-401D-B6AA-68D1A4CCD1DC}"/>
    <dgm:cxn modelId="{E2DC3C1D-9C27-4349-8985-EFDC9A59856C}" type="presOf" srcId="{A5230364-A15C-447C-8E89-79EDB2B5936D}" destId="{095DBE67-5A06-403A-868C-35A8FE0010DF}" srcOrd="0" destOrd="0" presId="urn:microsoft.com/office/officeart/2005/8/layout/cycle4#2"/>
    <dgm:cxn modelId="{E96D29C4-4D72-485A-893A-BCDA8FF684A3}" type="presOf" srcId="{8C2DE2CB-5420-4FCE-BD45-80E7BECEE7A0}" destId="{8A42180D-40E6-40CF-89C5-EDAD5B695A99}" srcOrd="0" destOrd="2" presId="urn:microsoft.com/office/officeart/2005/8/layout/cycle4#2"/>
    <dgm:cxn modelId="{2314816A-F224-475E-9DB3-256A9D7FEBCE}" type="presOf" srcId="{B31BAA80-3650-44B0-B576-E626C789255B}" destId="{890C7A45-EBF3-48A5-B84E-B65D9466EE83}" srcOrd="1" destOrd="2" presId="urn:microsoft.com/office/officeart/2005/8/layout/cycle4#2"/>
    <dgm:cxn modelId="{EE6DA791-B15B-4287-B626-FD8BFFC85C91}" type="presOf" srcId="{1A240A1D-20EF-43E9-88AD-E6C934ABA399}" destId="{A7B73A13-763E-4481-B2A2-8A1150ACD162}" srcOrd="1" destOrd="0" presId="urn:microsoft.com/office/officeart/2005/8/layout/cycle4#2"/>
    <dgm:cxn modelId="{310852A5-56F3-4AE3-90E8-9EC6483D00CB}" type="presOf" srcId="{E1B91BAD-6A62-44FA-829C-F5712B6D94CC}" destId="{5F051E41-9F2E-45B3-A5F5-BF902D0FA6BE}" srcOrd="0" destOrd="5" presId="urn:microsoft.com/office/officeart/2005/8/layout/cycle4#2"/>
    <dgm:cxn modelId="{3FFF1F54-CD90-4871-A92F-B9A9D983DDCB}" srcId="{18AD3B7E-1134-40DE-BC85-6AC188A917D2}" destId="{1A240A1D-20EF-43E9-88AD-E6C934ABA399}" srcOrd="0" destOrd="0" parTransId="{98423305-AA9C-4C29-9B82-C3908A1724ED}" sibTransId="{DB8FE9F7-D55E-4CF8-AD89-2F03B35DE241}"/>
    <dgm:cxn modelId="{1F6C6274-8205-4E86-8689-CBFD6D869B01}" srcId="{8034685A-342C-4A2F-A681-E40373E5626E}" destId="{E35726C3-885B-40CF-B120-C3B735FEC3C8}" srcOrd="3" destOrd="0" parTransId="{65D76F4E-7129-4B51-8533-B307DEDF6C37}" sibTransId="{9B85BAFB-0BF3-4086-9F35-13B51EB44D7A}"/>
    <dgm:cxn modelId="{E790DD0C-7114-44B3-9A2F-82C6904B4629}" srcId="{8034685A-342C-4A2F-A681-E40373E5626E}" destId="{D9B0B9CA-F8B1-4A4A-8B73-C75E93F3C8DB}" srcOrd="4" destOrd="0" parTransId="{FCED2B7D-2DE9-4655-B3FD-4493DF5B4768}" sibTransId="{6322BD17-D453-42FA-BCB1-DE2D62702294}"/>
    <dgm:cxn modelId="{8CD97B38-2AE5-4DA8-B866-1B3259B1DB88}" type="presOf" srcId="{773728C6-3456-4678-8D65-9FA5C3DD91AF}" destId="{8D566A0D-0DE3-485F-9530-A9BA2D467488}" srcOrd="1" destOrd="1" presId="urn:microsoft.com/office/officeart/2005/8/layout/cycle4#2"/>
    <dgm:cxn modelId="{D9966A0B-03A8-4E73-A06B-8A6D7EE452BC}" srcId="{18AD3B7E-1134-40DE-BC85-6AC188A917D2}" destId="{5F516B75-7FDB-4430-8A87-057D5F383D52}" srcOrd="1" destOrd="0" parTransId="{630D996A-B403-42E0-8EFD-A0C2FD13BAB6}" sibTransId="{B2636779-FF8A-4D02-B83E-46E7414C0EBB}"/>
    <dgm:cxn modelId="{34870562-F4DA-4482-894B-250D98EDA17B}" type="presOf" srcId="{1CE99A72-CB22-4C4F-BE50-921E01AD0676}" destId="{890C7A45-EBF3-48A5-B84E-B65D9466EE83}" srcOrd="1" destOrd="0" presId="urn:microsoft.com/office/officeart/2005/8/layout/cycle4#2"/>
    <dgm:cxn modelId="{41902041-4294-47C2-8D4D-AA9994B97431}" type="presOf" srcId="{32C5526E-46D6-4A12-9B2F-7BB95FA2861B}" destId="{F91492C4-8914-461D-A560-820786B2E4D9}" srcOrd="0" destOrd="3" presId="urn:microsoft.com/office/officeart/2005/8/layout/cycle4#2"/>
    <dgm:cxn modelId="{B05D0D82-5150-4117-B3C2-57055AC92186}" srcId="{773728C6-3456-4678-8D65-9FA5C3DD91AF}" destId="{8C2DE2CB-5420-4FCE-BD45-80E7BECEE7A0}" srcOrd="0" destOrd="0" parTransId="{35F14FD7-979E-42D3-802D-EAEDE9597104}" sibTransId="{1E9AB384-9740-4503-81E1-CEAAB17ADF8B}"/>
    <dgm:cxn modelId="{97F8F8CE-55EB-41F2-8E29-2AE4B9FB9A12}" type="presOf" srcId="{E7397C7E-AC31-4AD5-AA27-3960362A3ED4}" destId="{5DCED64A-3BC3-49E0-A089-1FE17BC1A971}" srcOrd="0" destOrd="0" presId="urn:microsoft.com/office/officeart/2005/8/layout/cycle4#2"/>
    <dgm:cxn modelId="{6B580652-49D4-4C54-B045-B615F5D88747}" srcId="{18AD3B7E-1134-40DE-BC85-6AC188A917D2}" destId="{30329E8D-32CB-488A-8592-CF1571E7321D}" srcOrd="2" destOrd="0" parTransId="{0633BEE6-FC6A-460E-A17D-275E01B3B66E}" sibTransId="{F5F1053A-4CDD-4133-955A-B5BF96F80EF8}"/>
    <dgm:cxn modelId="{E9A6466A-24C5-4FE8-9683-F29BC6B8A6EC}" type="presOf" srcId="{C392E0AE-1DE9-4DEA-8C3B-52BAA31DB3EF}" destId="{5F051E41-9F2E-45B3-A5F5-BF902D0FA6BE}" srcOrd="0" destOrd="2" presId="urn:microsoft.com/office/officeart/2005/8/layout/cycle4#2"/>
    <dgm:cxn modelId="{4A6D7908-234C-49BF-BA7E-4487572E5644}" type="presOf" srcId="{3EA1CE7B-06FB-4D0B-8F98-F3646C44DC1F}" destId="{F91492C4-8914-461D-A560-820786B2E4D9}" srcOrd="0" destOrd="1" presId="urn:microsoft.com/office/officeart/2005/8/layout/cycle4#2"/>
    <dgm:cxn modelId="{4D598E8D-9C2D-40CA-9399-AA1D66BCA681}" type="presOf" srcId="{C424DAA5-BB0A-4503-8B59-D7670F933AED}" destId="{C047D0C8-EFFA-4277-8D8A-7F44123B3DF0}" srcOrd="1" destOrd="0" presId="urn:microsoft.com/office/officeart/2005/8/layout/cycle4#2"/>
    <dgm:cxn modelId="{DE035D4E-2C50-4C4A-81B1-2703829CEF96}" type="presOf" srcId="{773728C6-3456-4678-8D65-9FA5C3DD91AF}" destId="{8A42180D-40E6-40CF-89C5-EDAD5B695A99}" srcOrd="0" destOrd="1" presId="urn:microsoft.com/office/officeart/2005/8/layout/cycle4#2"/>
    <dgm:cxn modelId="{0F764C72-9D1E-4CA3-8156-37D3530577B4}" type="presParOf" srcId="{095DBE67-5A06-403A-868C-35A8FE0010DF}" destId="{F7C0CF7F-AF95-4459-838C-5B3E967327B9}" srcOrd="0" destOrd="0" presId="urn:microsoft.com/office/officeart/2005/8/layout/cycle4#2"/>
    <dgm:cxn modelId="{0B3FAB32-2C98-41FD-BB83-8912FB7A2CF1}" type="presParOf" srcId="{F7C0CF7F-AF95-4459-838C-5B3E967327B9}" destId="{D5C66CA2-1B66-4C26-A6C5-0D6F9674F5A3}" srcOrd="0" destOrd="0" presId="urn:microsoft.com/office/officeart/2005/8/layout/cycle4#2"/>
    <dgm:cxn modelId="{6BE9D26F-4715-4988-9890-6A4939FC8443}" type="presParOf" srcId="{D5C66CA2-1B66-4C26-A6C5-0D6F9674F5A3}" destId="{5F051E41-9F2E-45B3-A5F5-BF902D0FA6BE}" srcOrd="0" destOrd="0" presId="urn:microsoft.com/office/officeart/2005/8/layout/cycle4#2"/>
    <dgm:cxn modelId="{189F43F5-24C7-4A3B-9CE3-A1C97EB8854C}" type="presParOf" srcId="{D5C66CA2-1B66-4C26-A6C5-0D6F9674F5A3}" destId="{C047D0C8-EFFA-4277-8D8A-7F44123B3DF0}" srcOrd="1" destOrd="0" presId="urn:microsoft.com/office/officeart/2005/8/layout/cycle4#2"/>
    <dgm:cxn modelId="{B289294A-D9E7-4A3C-9CE5-C4A77281349F}" type="presParOf" srcId="{F7C0CF7F-AF95-4459-838C-5B3E967327B9}" destId="{67F67555-4B9F-461A-AB5D-C97523F4A805}" srcOrd="1" destOrd="0" presId="urn:microsoft.com/office/officeart/2005/8/layout/cycle4#2"/>
    <dgm:cxn modelId="{8315FA7B-E08C-4FD2-A3C4-12D10EA049BD}" type="presParOf" srcId="{67F67555-4B9F-461A-AB5D-C97523F4A805}" destId="{8A42180D-40E6-40CF-89C5-EDAD5B695A99}" srcOrd="0" destOrd="0" presId="urn:microsoft.com/office/officeart/2005/8/layout/cycle4#2"/>
    <dgm:cxn modelId="{7F7F0470-1917-4906-985E-A5F8D0CCA09D}" type="presParOf" srcId="{67F67555-4B9F-461A-AB5D-C97523F4A805}" destId="{8D566A0D-0DE3-485F-9530-A9BA2D467488}" srcOrd="1" destOrd="0" presId="urn:microsoft.com/office/officeart/2005/8/layout/cycle4#2"/>
    <dgm:cxn modelId="{C4B8171E-417F-4827-9278-390302F344CF}" type="presParOf" srcId="{F7C0CF7F-AF95-4459-838C-5B3E967327B9}" destId="{AA8D7539-C4B5-4F88-9012-31E9074FD9D1}" srcOrd="2" destOrd="0" presId="urn:microsoft.com/office/officeart/2005/8/layout/cycle4#2"/>
    <dgm:cxn modelId="{8C958564-25CE-4954-A8F8-8F0E8BF81EEA}" type="presParOf" srcId="{AA8D7539-C4B5-4F88-9012-31E9074FD9D1}" destId="{88604F83-DC1A-4E54-84AA-81F3206D1173}" srcOrd="0" destOrd="0" presId="urn:microsoft.com/office/officeart/2005/8/layout/cycle4#2"/>
    <dgm:cxn modelId="{82C0C9F8-6631-49E3-BCBC-AB0916A6A5B5}" type="presParOf" srcId="{AA8D7539-C4B5-4F88-9012-31E9074FD9D1}" destId="{A7B73A13-763E-4481-B2A2-8A1150ACD162}" srcOrd="1" destOrd="0" presId="urn:microsoft.com/office/officeart/2005/8/layout/cycle4#2"/>
    <dgm:cxn modelId="{25218DBF-25EC-4217-AB90-55EA3985048A}" type="presParOf" srcId="{F7C0CF7F-AF95-4459-838C-5B3E967327B9}" destId="{98C1AD3E-4876-4FBF-8F5A-62CBF90442FD}" srcOrd="3" destOrd="0" presId="urn:microsoft.com/office/officeart/2005/8/layout/cycle4#2"/>
    <dgm:cxn modelId="{8F37B832-3C1A-4B67-BB8D-2A49FDB31239}" type="presParOf" srcId="{98C1AD3E-4876-4FBF-8F5A-62CBF90442FD}" destId="{F91492C4-8914-461D-A560-820786B2E4D9}" srcOrd="0" destOrd="0" presId="urn:microsoft.com/office/officeart/2005/8/layout/cycle4#2"/>
    <dgm:cxn modelId="{7B122D2B-6C2C-4953-8CD4-256850D3A348}" type="presParOf" srcId="{98C1AD3E-4876-4FBF-8F5A-62CBF90442FD}" destId="{890C7A45-EBF3-48A5-B84E-B65D9466EE83}" srcOrd="1" destOrd="0" presId="urn:microsoft.com/office/officeart/2005/8/layout/cycle4#2"/>
    <dgm:cxn modelId="{5735AA40-18E1-4107-8697-76238A44327C}" type="presParOf" srcId="{F7C0CF7F-AF95-4459-838C-5B3E967327B9}" destId="{CEB52F0E-2984-4248-B0A9-2C2A3D681455}" srcOrd="4" destOrd="0" presId="urn:microsoft.com/office/officeart/2005/8/layout/cycle4#2"/>
    <dgm:cxn modelId="{4199040E-72A3-4A55-96D6-105BE945A87B}" type="presParOf" srcId="{095DBE67-5A06-403A-868C-35A8FE0010DF}" destId="{78A47C59-431C-46C2-837B-F12C4BB8DDD0}" srcOrd="1" destOrd="0" presId="urn:microsoft.com/office/officeart/2005/8/layout/cycle4#2"/>
    <dgm:cxn modelId="{87D3157E-FE27-4604-A018-D860A4C9A72D}" type="presParOf" srcId="{78A47C59-431C-46C2-837B-F12C4BB8DDD0}" destId="{7C3DF362-F2C3-46B0-B2A5-DBFC8AF6D8FE}" srcOrd="0" destOrd="0" presId="urn:microsoft.com/office/officeart/2005/8/layout/cycle4#2"/>
    <dgm:cxn modelId="{05B0FE92-EA90-41A5-9241-ED5D7182B8EB}" type="presParOf" srcId="{78A47C59-431C-46C2-837B-F12C4BB8DDD0}" destId="{5DCED64A-3BC3-49E0-A089-1FE17BC1A971}" srcOrd="1" destOrd="0" presId="urn:microsoft.com/office/officeart/2005/8/layout/cycle4#2"/>
    <dgm:cxn modelId="{5E236E61-1173-4AEA-9882-BAF2C7FA46C6}" type="presParOf" srcId="{78A47C59-431C-46C2-837B-F12C4BB8DDD0}" destId="{F00BB8E8-1415-4F17-9486-D3FCF5069C9A}" srcOrd="2" destOrd="0" presId="urn:microsoft.com/office/officeart/2005/8/layout/cycle4#2"/>
    <dgm:cxn modelId="{C975AE1E-72EE-4BE8-88A5-3D6C4E49DCA2}" type="presParOf" srcId="{78A47C59-431C-46C2-837B-F12C4BB8DDD0}" destId="{CE0BA551-2158-4E8A-B42B-D2CB31C01E0D}" srcOrd="3" destOrd="0" presId="urn:microsoft.com/office/officeart/2005/8/layout/cycle4#2"/>
    <dgm:cxn modelId="{FCFCC76D-5BCE-4A7B-9E6C-244AC6CB7607}" type="presParOf" srcId="{78A47C59-431C-46C2-837B-F12C4BB8DDD0}" destId="{61C35CF4-B525-455F-BDC7-F281A2FCE8AB}" srcOrd="4" destOrd="0" presId="urn:microsoft.com/office/officeart/2005/8/layout/cycle4#2"/>
    <dgm:cxn modelId="{3D7448B7-A01F-4E5A-B6C0-829C0CC9B0C6}" type="presParOf" srcId="{095DBE67-5A06-403A-868C-35A8FE0010DF}" destId="{785B236A-03B2-4CCF-BF07-DDA2B32278D1}" srcOrd="2" destOrd="0" presId="urn:microsoft.com/office/officeart/2005/8/layout/cycle4#2"/>
    <dgm:cxn modelId="{8741CACC-2DEA-4006-B464-8931D4295C27}" type="presParOf" srcId="{095DBE67-5A06-403A-868C-35A8FE0010DF}" destId="{D16147C6-46AD-4CBF-A10C-48FD7059197C}" srcOrd="3" destOrd="0" presId="urn:microsoft.com/office/officeart/2005/8/layout/cycle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5267B-F618-42EB-85B6-FF6C9C6FB373}">
      <dsp:nvSpPr>
        <dsp:cNvPr id="0" name=""/>
        <dsp:cNvSpPr/>
      </dsp:nvSpPr>
      <dsp:spPr>
        <a:xfrm rot="5400000">
          <a:off x="4796385" y="-1925787"/>
          <a:ext cx="844748" cy="4911773"/>
        </a:xfrm>
        <a:prstGeom prst="round2SameRect">
          <a:avLst/>
        </a:prstGeom>
        <a:solidFill>
          <a:schemeClr val="accent1">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MX" sz="11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Determinantes relacionadas con la conservación de ecosistemas estratégicos y con la protección de la oferta de los bienes y servicios ambientales para satisfacer las demandas derivadas de los modelos de desarrollo propuestos por los Distritos o Municipios.</a:t>
          </a:r>
          <a:endParaRPr lang="es-CO" sz="1100" b="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rot="-5400000">
        <a:off x="2762873" y="148962"/>
        <a:ext cx="4870536" cy="762274"/>
      </dsp:txXfrm>
    </dsp:sp>
    <dsp:sp modelId="{4CE3B229-65FD-4713-89A3-A32A262F4228}">
      <dsp:nvSpPr>
        <dsp:cNvPr id="0" name=""/>
        <dsp:cNvSpPr/>
      </dsp:nvSpPr>
      <dsp:spPr>
        <a:xfrm>
          <a:off x="0" y="2131"/>
          <a:ext cx="2762872" cy="1055935"/>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l" defTabSz="488950">
            <a:lnSpc>
              <a:spcPct val="90000"/>
            </a:lnSpc>
            <a:spcBef>
              <a:spcPct val="0"/>
            </a:spcBef>
            <a:spcAft>
              <a:spcPct val="35000"/>
            </a:spcAft>
          </a:pPr>
          <a:r>
            <a:rPr lang="es-CO" sz="11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Derivadas de los elementos naturales del territorio</a:t>
          </a:r>
          <a:endParaRPr lang="es-CO" sz="1100" b="1"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51546" y="53677"/>
        <a:ext cx="2659780" cy="952843"/>
      </dsp:txXfrm>
    </dsp:sp>
    <dsp:sp modelId="{7AA839B7-B37A-4298-B252-1D91F9BA473F}">
      <dsp:nvSpPr>
        <dsp:cNvPr id="0" name=""/>
        <dsp:cNvSpPr/>
      </dsp:nvSpPr>
      <dsp:spPr>
        <a:xfrm rot="5400000">
          <a:off x="4796385" y="-817055"/>
          <a:ext cx="844748" cy="49117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CO" sz="1100"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Determinantes derivadas del ejercicio de autoridad ambiental que inciden en los modelos de ocupación de los POT y relacionadas con c</a:t>
          </a:r>
          <a:r>
            <a:rPr lang="es-CO" sz="11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ontaminación de agua, suelo y aire o con medidas de recuperación de bienes y servicios </a:t>
          </a:r>
          <a:r>
            <a:rPr lang="es-CO" sz="110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ecosistémicos</a:t>
          </a:r>
          <a:r>
            <a:rPr lang="es-CO" sz="1100" kern="1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t>
          </a:r>
          <a:endParaRPr lang="es-CO" sz="1100" kern="1200" dirty="0">
            <a:solidFill>
              <a:schemeClr val="tx1"/>
            </a:solidFill>
          </a:endParaRPr>
        </a:p>
      </dsp:txBody>
      <dsp:txXfrm rot="-5400000">
        <a:off x="2762873" y="1257694"/>
        <a:ext cx="4870536" cy="762274"/>
      </dsp:txXfrm>
    </dsp:sp>
    <dsp:sp modelId="{FCD93F1D-14F3-4D01-826C-1CEE20833C18}">
      <dsp:nvSpPr>
        <dsp:cNvPr id="0" name=""/>
        <dsp:cNvSpPr/>
      </dsp:nvSpPr>
      <dsp:spPr>
        <a:xfrm>
          <a:off x="0" y="1110863"/>
          <a:ext cx="2762872" cy="1055935"/>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l" defTabSz="488950">
            <a:lnSpc>
              <a:spcPct val="90000"/>
            </a:lnSpc>
            <a:spcBef>
              <a:spcPct val="0"/>
            </a:spcBef>
            <a:spcAft>
              <a:spcPct val="35000"/>
            </a:spcAft>
          </a:pPr>
          <a:r>
            <a:rPr lang="es-CO" sz="11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Relacionadas con el medio transformado y la calidad de vida de los habitantes</a:t>
          </a:r>
          <a:endParaRPr lang="es-CO" sz="1100" b="1"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51546" y="1162409"/>
        <a:ext cx="2659780" cy="952843"/>
      </dsp:txXfrm>
    </dsp:sp>
    <dsp:sp modelId="{B1C3C70A-3266-4DD4-960E-92140673D768}">
      <dsp:nvSpPr>
        <dsp:cNvPr id="0" name=""/>
        <dsp:cNvSpPr/>
      </dsp:nvSpPr>
      <dsp:spPr>
        <a:xfrm rot="5400000">
          <a:off x="4782957" y="237410"/>
          <a:ext cx="844748" cy="49117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CO" sz="1100" kern="1200" dirty="0" smtClean="0">
              <a:latin typeface="Verdana" panose="020B0604030504040204" pitchFamily="34" charset="0"/>
              <a:ea typeface="Verdana" panose="020B0604030504040204" pitchFamily="34" charset="0"/>
              <a:cs typeface="Verdana" panose="020B0604030504040204" pitchFamily="34" charset="0"/>
            </a:rPr>
            <a:t> Determinantes derivadas del conocimiento y reducción del riesgo en el marco de las competencias de las autoridades ambientales</a:t>
          </a:r>
          <a:endParaRPr lang="es-CO" sz="11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88950">
            <a:lnSpc>
              <a:spcPct val="90000"/>
            </a:lnSpc>
            <a:spcBef>
              <a:spcPct val="0"/>
            </a:spcBef>
            <a:spcAft>
              <a:spcPct val="15000"/>
            </a:spcAft>
            <a:buChar char="••"/>
          </a:pPr>
          <a:r>
            <a:rPr lang="es-CO" sz="1100" kern="1200" dirty="0" smtClean="0">
              <a:latin typeface="Verdana" panose="020B0604030504040204" pitchFamily="34" charset="0"/>
              <a:ea typeface="Verdana" panose="020B0604030504040204" pitchFamily="34" charset="0"/>
              <a:cs typeface="Verdana" panose="020B0604030504040204" pitchFamily="34" charset="0"/>
            </a:rPr>
            <a:t>Determinantes derivadas de los escenarios de vulnerabilidad y perfiles climáticos </a:t>
          </a:r>
          <a:endParaRPr lang="es-MX" sz="1100" kern="1200" dirty="0" smtClean="0">
            <a:latin typeface="Verdana" panose="020B0604030504040204" pitchFamily="34" charset="0"/>
            <a:ea typeface="Verdana" panose="020B0604030504040204" pitchFamily="34" charset="0"/>
            <a:cs typeface="Verdana" panose="020B0604030504040204" pitchFamily="34" charset="0"/>
          </a:endParaRPr>
        </a:p>
      </dsp:txBody>
      <dsp:txXfrm rot="-5400000">
        <a:off x="2749445" y="2312160"/>
        <a:ext cx="4870536" cy="762274"/>
      </dsp:txXfrm>
    </dsp:sp>
    <dsp:sp modelId="{F3CFF9B9-CFF3-4420-8192-ADB1FD4EF85A}">
      <dsp:nvSpPr>
        <dsp:cNvPr id="0" name=""/>
        <dsp:cNvSpPr/>
      </dsp:nvSpPr>
      <dsp:spPr>
        <a:xfrm>
          <a:off x="29814" y="2219395"/>
          <a:ext cx="2762872" cy="1055935"/>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CO" sz="11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Relacionadas con la incorporación de la gestión del riesgo y  la adaptación al cambio climático</a:t>
          </a:r>
        </a:p>
        <a:p>
          <a:pPr lvl="0" algn="l" defTabSz="622300">
            <a:lnSpc>
              <a:spcPct val="90000"/>
            </a:lnSpc>
            <a:spcBef>
              <a:spcPct val="0"/>
            </a:spcBef>
            <a:spcAft>
              <a:spcPct val="35000"/>
            </a:spcAft>
          </a:pPr>
          <a:endParaRPr lang="es-CO" sz="1100" kern="1200" dirty="0"/>
        </a:p>
      </dsp:txBody>
      <dsp:txXfrm>
        <a:off x="81360" y="2270941"/>
        <a:ext cx="2659780" cy="952843"/>
      </dsp:txXfrm>
    </dsp:sp>
    <dsp:sp modelId="{F2E10202-A793-4F2D-B73A-6CBA6A2980B2}">
      <dsp:nvSpPr>
        <dsp:cNvPr id="0" name=""/>
        <dsp:cNvSpPr/>
      </dsp:nvSpPr>
      <dsp:spPr>
        <a:xfrm>
          <a:off x="0" y="3372635"/>
          <a:ext cx="2762872" cy="1055935"/>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l" defTabSz="488950">
            <a:lnSpc>
              <a:spcPct val="90000"/>
            </a:lnSpc>
            <a:spcBef>
              <a:spcPct val="0"/>
            </a:spcBef>
            <a:spcAft>
              <a:spcPct val="35000"/>
            </a:spcAft>
          </a:pPr>
          <a:r>
            <a:rPr lang="es-CO" sz="11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Relacionadas con densidades de ocupación en suelo rural</a:t>
          </a:r>
          <a:endParaRPr lang="es-CO" sz="1100" b="1"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51546" y="3424181"/>
        <a:ext cx="2659780" cy="952843"/>
      </dsp:txXfrm>
    </dsp:sp>
    <dsp:sp modelId="{558D9E56-EB99-4897-B333-F759B8472739}">
      <dsp:nvSpPr>
        <dsp:cNvPr id="0" name=""/>
        <dsp:cNvSpPr/>
      </dsp:nvSpPr>
      <dsp:spPr>
        <a:xfrm>
          <a:off x="2739713" y="3372635"/>
          <a:ext cx="4934932" cy="1021807"/>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s-CO" sz="2400" b="0" kern="1200" dirty="0" smtClean="0">
              <a:solidFill>
                <a:schemeClr val="tx1"/>
              </a:solidFill>
              <a:latin typeface="Cambria" panose="02040503050406030204" pitchFamily="18" charset="0"/>
            </a:rPr>
            <a:t>·</a:t>
          </a:r>
          <a:r>
            <a:rPr lang="es-CO" sz="2800" b="0" kern="1200" dirty="0" smtClean="0">
              <a:solidFill>
                <a:schemeClr val="tx1"/>
              </a:solidFill>
              <a:latin typeface="Cambria" panose="02040503050406030204" pitchFamily="18" charset="0"/>
            </a:rPr>
            <a:t> </a:t>
          </a:r>
          <a:r>
            <a:rPr lang="es-CO" sz="11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Determinantes emanadas de la Ley 99 de 1993 y del Decreto 3600    de 2007 (Compilado por el Decreto 1077 de 2015) relacionadas con densidades de ocupación en suelo rural, corredores viales suburbanos y umbrales máximos de </a:t>
          </a:r>
          <a:r>
            <a:rPr lang="es-CO" sz="1100" b="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suburbanización</a:t>
          </a:r>
          <a:endParaRPr lang="es-CO" sz="11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0" algn="l" defTabSz="1066800">
            <a:lnSpc>
              <a:spcPct val="90000"/>
            </a:lnSpc>
            <a:spcBef>
              <a:spcPct val="0"/>
            </a:spcBef>
            <a:spcAft>
              <a:spcPct val="35000"/>
            </a:spcAft>
          </a:pPr>
          <a:endParaRPr lang="es-CO" sz="1100" b="0" kern="1200" dirty="0"/>
        </a:p>
      </dsp:txBody>
      <dsp:txXfrm>
        <a:off x="2789594" y="3422516"/>
        <a:ext cx="4835170" cy="922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04F83-DC1A-4E54-84AA-81F3206D1173}">
      <dsp:nvSpPr>
        <dsp:cNvPr id="0" name=""/>
        <dsp:cNvSpPr/>
      </dsp:nvSpPr>
      <dsp:spPr>
        <a:xfrm>
          <a:off x="5315799" y="3329250"/>
          <a:ext cx="3057835" cy="171130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s-CO" sz="1000" kern="1200" dirty="0" smtClean="0">
              <a:latin typeface="Verdana" panose="020B0604030504040204" pitchFamily="34" charset="0"/>
              <a:ea typeface="Verdana" panose="020B0604030504040204" pitchFamily="34" charset="0"/>
              <a:cs typeface="Verdana" panose="020B0604030504040204" pitchFamily="34" charset="0"/>
            </a:rPr>
            <a:t>Densidades máxima de ocupación</a:t>
          </a:r>
          <a:endParaRPr lang="es-CO" sz="10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44500">
            <a:lnSpc>
              <a:spcPct val="90000"/>
            </a:lnSpc>
            <a:spcBef>
              <a:spcPct val="0"/>
            </a:spcBef>
            <a:spcAft>
              <a:spcPct val="15000"/>
            </a:spcAft>
            <a:buChar char="••"/>
          </a:pPr>
          <a:r>
            <a:rPr lang="es-CO" sz="1000" kern="1200" dirty="0" smtClean="0">
              <a:latin typeface="Verdana" panose="020B0604030504040204" pitchFamily="34" charset="0"/>
              <a:ea typeface="Verdana" panose="020B0604030504040204" pitchFamily="34" charset="0"/>
              <a:cs typeface="Verdana" panose="020B0604030504040204" pitchFamily="34" charset="0"/>
            </a:rPr>
            <a:t>Extensión de Corredores viales suburbanos</a:t>
          </a:r>
        </a:p>
        <a:p>
          <a:pPr marL="57150" lvl="1" indent="-57150" algn="l" defTabSz="444500">
            <a:lnSpc>
              <a:spcPct val="90000"/>
            </a:lnSpc>
            <a:spcBef>
              <a:spcPct val="0"/>
            </a:spcBef>
            <a:spcAft>
              <a:spcPct val="15000"/>
            </a:spcAft>
            <a:buChar char="••"/>
          </a:pPr>
          <a:r>
            <a:rPr lang="es-CO" sz="1000" kern="1200" dirty="0" smtClean="0">
              <a:latin typeface="Verdana" panose="020B0604030504040204" pitchFamily="34" charset="0"/>
              <a:ea typeface="Verdana" panose="020B0604030504040204" pitchFamily="34" charset="0"/>
              <a:cs typeface="Verdana" panose="020B0604030504040204" pitchFamily="34" charset="0"/>
            </a:rPr>
            <a:t>Umbrales máximos de </a:t>
          </a:r>
          <a:r>
            <a:rPr lang="es-CO" sz="1000" kern="1200" dirty="0" err="1" smtClean="0">
              <a:latin typeface="Verdana" panose="020B0604030504040204" pitchFamily="34" charset="0"/>
              <a:ea typeface="Verdana" panose="020B0604030504040204" pitchFamily="34" charset="0"/>
              <a:cs typeface="Verdana" panose="020B0604030504040204" pitchFamily="34" charset="0"/>
            </a:rPr>
            <a:t>suburbanización</a:t>
          </a:r>
          <a:endParaRPr lang="es-CO" sz="1000" kern="1200" dirty="0" smtClean="0">
            <a:latin typeface="Verdana" panose="020B0604030504040204" pitchFamily="34" charset="0"/>
            <a:ea typeface="Verdana" panose="020B0604030504040204" pitchFamily="34" charset="0"/>
            <a:cs typeface="Verdana" panose="020B0604030504040204" pitchFamily="34" charset="0"/>
          </a:endParaRPr>
        </a:p>
      </dsp:txBody>
      <dsp:txXfrm>
        <a:off x="6270742" y="3794669"/>
        <a:ext cx="2065300" cy="1208298"/>
      </dsp:txXfrm>
    </dsp:sp>
    <dsp:sp modelId="{F91492C4-8914-461D-A560-820786B2E4D9}">
      <dsp:nvSpPr>
        <dsp:cNvPr id="0" name=""/>
        <dsp:cNvSpPr/>
      </dsp:nvSpPr>
      <dsp:spPr>
        <a:xfrm>
          <a:off x="17850" y="2440310"/>
          <a:ext cx="3222389" cy="273312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s-CO" sz="1000" kern="1200" dirty="0" smtClean="0">
              <a:latin typeface="Verdana" panose="020B0604030504040204" pitchFamily="34" charset="0"/>
              <a:ea typeface="Verdana" panose="020B0604030504040204" pitchFamily="34" charset="0"/>
              <a:cs typeface="Verdana" panose="020B0604030504040204" pitchFamily="34" charset="0"/>
            </a:rPr>
            <a:t>EJEMPLO</a:t>
          </a:r>
          <a:endParaRPr lang="es-CO" sz="10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44500">
            <a:lnSpc>
              <a:spcPct val="90000"/>
            </a:lnSpc>
            <a:spcBef>
              <a:spcPct val="0"/>
            </a:spcBef>
            <a:spcAft>
              <a:spcPct val="15000"/>
            </a:spcAft>
            <a:buChar char="••"/>
          </a:pPr>
          <a:r>
            <a:rPr lang="es-CO" sz="1000" kern="1200" dirty="0" smtClean="0">
              <a:latin typeface="Verdana" panose="020B0604030504040204" pitchFamily="34" charset="0"/>
              <a:ea typeface="Verdana" panose="020B0604030504040204" pitchFamily="34" charset="0"/>
              <a:cs typeface="Verdana" panose="020B0604030504040204" pitchFamily="34" charset="0"/>
            </a:rPr>
            <a:t>Las áreas identificadas por los estudios detallados como de riesgo alto no mitigable que constituyen suelo de protección en el POT. </a:t>
          </a:r>
          <a:endParaRPr lang="es-CO" sz="10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44500">
            <a:lnSpc>
              <a:spcPct val="90000"/>
            </a:lnSpc>
            <a:spcBef>
              <a:spcPct val="0"/>
            </a:spcBef>
            <a:spcAft>
              <a:spcPct val="15000"/>
            </a:spcAft>
            <a:buChar char="••"/>
          </a:pPr>
          <a:r>
            <a:rPr lang="es-CO" sz="1000" kern="1200" dirty="0" smtClean="0">
              <a:latin typeface="Verdana" panose="020B0604030504040204" pitchFamily="34" charset="0"/>
              <a:ea typeface="Verdana" panose="020B0604030504040204" pitchFamily="34" charset="0"/>
              <a:cs typeface="Verdana" panose="020B0604030504040204" pitchFamily="34" charset="0"/>
            </a:rPr>
            <a:t>Condiciones para el uso y ocupación en las áreas de amenaza media y baja o en las áreas de riesgo mitigable</a:t>
          </a:r>
          <a:endParaRPr lang="es-CO" sz="10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44500">
            <a:lnSpc>
              <a:spcPct val="90000"/>
            </a:lnSpc>
            <a:spcBef>
              <a:spcPct val="0"/>
            </a:spcBef>
            <a:spcAft>
              <a:spcPct val="15000"/>
            </a:spcAft>
            <a:buChar char="••"/>
          </a:pPr>
          <a:r>
            <a:rPr lang="es-CO" sz="1000" kern="1200" dirty="0" smtClean="0">
              <a:latin typeface="Verdana" panose="020B0604030504040204" pitchFamily="34" charset="0"/>
              <a:ea typeface="Verdana" panose="020B0604030504040204" pitchFamily="34" charset="0"/>
              <a:cs typeface="Verdana" panose="020B0604030504040204" pitchFamily="34" charset="0"/>
            </a:rPr>
            <a:t>Derivadas de los escenarios de vulnerabilidad y perfiles climáticos</a:t>
          </a:r>
          <a:endParaRPr lang="es-CO" sz="1000" kern="1200" dirty="0">
            <a:latin typeface="Verdana" panose="020B0604030504040204" pitchFamily="34" charset="0"/>
            <a:ea typeface="Verdana" panose="020B0604030504040204" pitchFamily="34" charset="0"/>
            <a:cs typeface="Verdana" panose="020B0604030504040204" pitchFamily="34" charset="0"/>
          </a:endParaRPr>
        </a:p>
      </dsp:txBody>
      <dsp:txXfrm>
        <a:off x="77888" y="3183630"/>
        <a:ext cx="2135596" cy="1929768"/>
      </dsp:txXfrm>
    </dsp:sp>
    <dsp:sp modelId="{8A42180D-40E6-40CF-89C5-EDAD5B695A99}">
      <dsp:nvSpPr>
        <dsp:cNvPr id="0" name=""/>
        <dsp:cNvSpPr/>
      </dsp:nvSpPr>
      <dsp:spPr>
        <a:xfrm>
          <a:off x="4836343" y="-360037"/>
          <a:ext cx="3588592" cy="217050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s-CO" sz="1000" u="sng" kern="1200" dirty="0" smtClean="0">
              <a:latin typeface="Verdana" panose="020B0604030504040204" pitchFamily="34" charset="0"/>
              <a:ea typeface="Verdana" panose="020B0604030504040204" pitchFamily="34" charset="0"/>
              <a:cs typeface="Verdana" panose="020B0604030504040204" pitchFamily="34" charset="0"/>
            </a:rPr>
            <a:t>EJEMPLOS</a:t>
          </a:r>
          <a:endParaRPr lang="es-CO" sz="1000" u="sng"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44500">
            <a:lnSpc>
              <a:spcPct val="90000"/>
            </a:lnSpc>
            <a:spcBef>
              <a:spcPct val="0"/>
            </a:spcBef>
            <a:spcAft>
              <a:spcPct val="15000"/>
            </a:spcAft>
            <a:buChar char="••"/>
          </a:pPr>
          <a:r>
            <a:rPr lang="es-CO" sz="1000" kern="1200" dirty="0" smtClean="0">
              <a:latin typeface="Verdana" panose="020B0604030504040204" pitchFamily="34" charset="0"/>
              <a:ea typeface="Verdana" panose="020B0604030504040204" pitchFamily="34" charset="0"/>
              <a:cs typeface="Verdana" panose="020B0604030504040204" pitchFamily="34" charset="0"/>
            </a:rPr>
            <a:t> Mapas de ruido y declaratorias de áreas fuente</a:t>
          </a:r>
        </a:p>
        <a:p>
          <a:pPr marL="114300" lvl="2" indent="-57150" algn="l" defTabSz="444500">
            <a:lnSpc>
              <a:spcPct val="90000"/>
            </a:lnSpc>
            <a:spcBef>
              <a:spcPct val="0"/>
            </a:spcBef>
            <a:spcAft>
              <a:spcPct val="15000"/>
            </a:spcAft>
            <a:buChar char="••"/>
          </a:pPr>
          <a:r>
            <a:rPr lang="es-CO" sz="1000" kern="1200" dirty="0" smtClean="0">
              <a:latin typeface="Verdana" panose="020B0604030504040204" pitchFamily="34" charset="0"/>
              <a:ea typeface="Verdana" panose="020B0604030504040204" pitchFamily="34" charset="0"/>
              <a:cs typeface="Verdana" panose="020B0604030504040204" pitchFamily="34" charset="0"/>
            </a:rPr>
            <a:t> PSMV, PORH, PGIRS</a:t>
          </a:r>
        </a:p>
        <a:p>
          <a:pPr marL="114300" lvl="2" indent="-57150" algn="l" defTabSz="444500">
            <a:lnSpc>
              <a:spcPct val="90000"/>
            </a:lnSpc>
            <a:spcBef>
              <a:spcPct val="0"/>
            </a:spcBef>
            <a:spcAft>
              <a:spcPct val="15000"/>
            </a:spcAft>
            <a:buChar char="••"/>
          </a:pPr>
          <a:r>
            <a:rPr lang="es-CO" sz="1000" kern="1200" dirty="0" smtClean="0">
              <a:latin typeface="Verdana" panose="020B0604030504040204" pitchFamily="34" charset="0"/>
              <a:ea typeface="Verdana" panose="020B0604030504040204" pitchFamily="34" charset="0"/>
              <a:cs typeface="Verdana" panose="020B0604030504040204" pitchFamily="34" charset="0"/>
            </a:rPr>
            <a:t> Directrices emanadas de mapas de erosión y salinidad</a:t>
          </a:r>
        </a:p>
      </dsp:txBody>
      <dsp:txXfrm>
        <a:off x="5960600" y="-312358"/>
        <a:ext cx="2416656" cy="1532524"/>
      </dsp:txXfrm>
    </dsp:sp>
    <dsp:sp modelId="{5F051E41-9F2E-45B3-A5F5-BF902D0FA6BE}">
      <dsp:nvSpPr>
        <dsp:cNvPr id="0" name=""/>
        <dsp:cNvSpPr/>
      </dsp:nvSpPr>
      <dsp:spPr>
        <a:xfrm>
          <a:off x="0" y="-395065"/>
          <a:ext cx="3645484" cy="2240565"/>
        </a:xfrm>
        <a:prstGeom prst="roundRect">
          <a:avLst>
            <a:gd name="adj" fmla="val 10000"/>
          </a:avLst>
        </a:prstGeom>
        <a:solidFill>
          <a:schemeClr val="bg1">
            <a:alpha val="9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s-CO" sz="1000" u="sng" kern="1200" dirty="0" smtClean="0">
              <a:latin typeface="Verdana" panose="020B0604030504040204" pitchFamily="34" charset="0"/>
              <a:ea typeface="Verdana" panose="020B0604030504040204" pitchFamily="34" charset="0"/>
              <a:cs typeface="Verdana" panose="020B0604030504040204" pitchFamily="34" charset="0"/>
            </a:rPr>
            <a:t>EJEMPLOS</a:t>
          </a:r>
          <a:endParaRPr lang="es-CO" sz="1000" u="sng"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44500">
            <a:lnSpc>
              <a:spcPct val="90000"/>
            </a:lnSpc>
            <a:spcBef>
              <a:spcPct val="0"/>
            </a:spcBef>
            <a:spcAft>
              <a:spcPct val="15000"/>
            </a:spcAft>
            <a:buChar char="••"/>
          </a:pPr>
          <a:r>
            <a:rPr lang="es-MX" sz="1000" kern="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Áreas del SINAP</a:t>
          </a:r>
          <a:endParaRPr lang="es-CO" sz="1000" kern="1200" dirty="0">
            <a:latin typeface="Verdana" panose="020B0604030504040204" pitchFamily="34" charset="0"/>
            <a:ea typeface="Verdana" panose="020B0604030504040204" pitchFamily="34" charset="0"/>
            <a:cs typeface="Verdana" panose="020B0604030504040204" pitchFamily="34" charset="0"/>
          </a:endParaRPr>
        </a:p>
        <a:p>
          <a:pPr marL="57150" lvl="1" indent="-57150" algn="l" defTabSz="444500">
            <a:lnSpc>
              <a:spcPct val="90000"/>
            </a:lnSpc>
            <a:spcBef>
              <a:spcPct val="0"/>
            </a:spcBef>
            <a:spcAft>
              <a:spcPct val="15000"/>
            </a:spcAft>
            <a:buChar char="••"/>
          </a:pPr>
          <a:r>
            <a:rPr lang="es-MX" sz="1000" kern="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Derivadas de Ley 2 de 1959</a:t>
          </a:r>
        </a:p>
        <a:p>
          <a:pPr marL="57150" lvl="1" indent="-57150" algn="l" defTabSz="444500">
            <a:lnSpc>
              <a:spcPct val="90000"/>
            </a:lnSpc>
            <a:spcBef>
              <a:spcPct val="0"/>
            </a:spcBef>
            <a:spcAft>
              <a:spcPct val="15000"/>
            </a:spcAft>
            <a:buChar char="••"/>
          </a:pPr>
          <a:r>
            <a:rPr lang="es-MX" sz="1000" kern="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Derivadas de </a:t>
          </a:r>
          <a:r>
            <a:rPr lang="es-MX" sz="1000" kern="1200" dirty="0" err="1" smtClean="0">
              <a:solidFill>
                <a:srgbClr val="000000"/>
              </a:solidFill>
              <a:latin typeface="Verdana" panose="020B0604030504040204" pitchFamily="34" charset="0"/>
              <a:ea typeface="Verdana" panose="020B0604030504040204" pitchFamily="34" charset="0"/>
              <a:cs typeface="Verdana" panose="020B0604030504040204" pitchFamily="34" charset="0"/>
            </a:rPr>
            <a:t>estrat</a:t>
          </a:r>
          <a:r>
            <a:rPr lang="es-MX" sz="1000" kern="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de conservación (RAMSAR, Res. de Biósfera)</a:t>
          </a:r>
        </a:p>
        <a:p>
          <a:pPr marL="57150" lvl="1" indent="-57150" algn="l" defTabSz="444500">
            <a:lnSpc>
              <a:spcPct val="90000"/>
            </a:lnSpc>
            <a:spcBef>
              <a:spcPct val="0"/>
            </a:spcBef>
            <a:spcAft>
              <a:spcPct val="15000"/>
            </a:spcAft>
            <a:buChar char="••"/>
          </a:pPr>
          <a:r>
            <a:rPr lang="es-MX" sz="1000" kern="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Derivadas de los planes de manejo, zonificaciones y medidas especiales para uso y aprovechamiento de bienes y </a:t>
          </a:r>
          <a:r>
            <a:rPr lang="es-MX" sz="1000" kern="1200" dirty="0" err="1" smtClean="0">
              <a:solidFill>
                <a:srgbClr val="000000"/>
              </a:solidFill>
              <a:latin typeface="Verdana" panose="020B0604030504040204" pitchFamily="34" charset="0"/>
              <a:ea typeface="Verdana" panose="020B0604030504040204" pitchFamily="34" charset="0"/>
              <a:cs typeface="Verdana" panose="020B0604030504040204" pitchFamily="34" charset="0"/>
            </a:rPr>
            <a:t>ssee</a:t>
          </a:r>
          <a:endParaRPr lang="es-MX" sz="1000" kern="12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57150" lvl="1" indent="-57150" algn="l" defTabSz="444500">
            <a:lnSpc>
              <a:spcPct val="90000"/>
            </a:lnSpc>
            <a:spcBef>
              <a:spcPct val="0"/>
            </a:spcBef>
            <a:spcAft>
              <a:spcPct val="15000"/>
            </a:spcAft>
            <a:buChar char="••"/>
          </a:pPr>
          <a:r>
            <a:rPr lang="es-MX" sz="1000" kern="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Derivadas de instrumentos como POMCA, POMIUAC, PGOF, Z RONDAS</a:t>
          </a:r>
        </a:p>
      </dsp:txBody>
      <dsp:txXfrm>
        <a:off x="49218" y="-345847"/>
        <a:ext cx="2453403" cy="1581988"/>
      </dsp:txXfrm>
    </dsp:sp>
    <dsp:sp modelId="{7C3DF362-F2C3-46B0-B2A5-DBFC8AF6D8FE}">
      <dsp:nvSpPr>
        <dsp:cNvPr id="0" name=""/>
        <dsp:cNvSpPr/>
      </dsp:nvSpPr>
      <dsp:spPr>
        <a:xfrm>
          <a:off x="2034050" y="341862"/>
          <a:ext cx="2129242" cy="2129242"/>
        </a:xfrm>
        <a:prstGeom prst="pieWedg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CO" sz="1600" b="1" kern="1200" dirty="0" smtClean="0"/>
            <a:t>DEL MEDIO NATURAL</a:t>
          </a:r>
          <a:endParaRPr lang="es-CO" sz="1600" b="1" kern="1200" dirty="0"/>
        </a:p>
      </dsp:txBody>
      <dsp:txXfrm>
        <a:off x="2657691" y="965503"/>
        <a:ext cx="1505601" cy="1505601"/>
      </dsp:txXfrm>
    </dsp:sp>
    <dsp:sp modelId="{5DCED64A-3BC3-49E0-A089-1FE17BC1A971}">
      <dsp:nvSpPr>
        <dsp:cNvPr id="0" name=""/>
        <dsp:cNvSpPr/>
      </dsp:nvSpPr>
      <dsp:spPr>
        <a:xfrm rot="5400000">
          <a:off x="4261642" y="341862"/>
          <a:ext cx="2129242" cy="2129242"/>
        </a:xfrm>
        <a:prstGeom prst="pieWedg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00075">
            <a:lnSpc>
              <a:spcPct val="90000"/>
            </a:lnSpc>
            <a:spcBef>
              <a:spcPct val="0"/>
            </a:spcBef>
            <a:spcAft>
              <a:spcPct val="35000"/>
            </a:spcAft>
          </a:pPr>
          <a:r>
            <a:rPr lang="es-CO" sz="1350" b="1" kern="1200" dirty="0" smtClean="0"/>
            <a:t>DEL MEDIO TRANSFORMADO Y DE LA GESTIÓN AMBIENTAL</a:t>
          </a:r>
          <a:endParaRPr lang="es-CO" sz="1350" b="1" kern="1200" dirty="0"/>
        </a:p>
      </dsp:txBody>
      <dsp:txXfrm rot="-5400000">
        <a:off x="4261642" y="965503"/>
        <a:ext cx="1505601" cy="1505601"/>
      </dsp:txXfrm>
    </dsp:sp>
    <dsp:sp modelId="{F00BB8E8-1415-4F17-9486-D3FCF5069C9A}">
      <dsp:nvSpPr>
        <dsp:cNvPr id="0" name=""/>
        <dsp:cNvSpPr/>
      </dsp:nvSpPr>
      <dsp:spPr>
        <a:xfrm rot="10800000">
          <a:off x="4261642" y="2569454"/>
          <a:ext cx="2129242" cy="2129242"/>
        </a:xfrm>
        <a:prstGeom prst="pieWedge">
          <a:avLst/>
        </a:prstGeom>
        <a:solidFill>
          <a:srgbClr val="CC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CO" sz="1400" b="1" kern="1200" dirty="0" smtClean="0">
              <a:latin typeface="Calibri" panose="020F0502020204030204" pitchFamily="34" charset="0"/>
              <a:ea typeface="Calibri" panose="020F0502020204030204" pitchFamily="34" charset="0"/>
              <a:cs typeface="Times New Roman" panose="02020603050405020304" pitchFamily="18" charset="0"/>
            </a:rPr>
            <a:t>RELACIONADAS CON DENSIDADES DE OCUPACIÓN EN SUELO RURAL</a:t>
          </a:r>
          <a:endParaRPr lang="es-CO" sz="1400" b="1" kern="1200" dirty="0"/>
        </a:p>
      </dsp:txBody>
      <dsp:txXfrm rot="10800000">
        <a:off x="4261642" y="2569454"/>
        <a:ext cx="1505601" cy="1505601"/>
      </dsp:txXfrm>
    </dsp:sp>
    <dsp:sp modelId="{CE0BA551-2158-4E8A-B42B-D2CB31C01E0D}">
      <dsp:nvSpPr>
        <dsp:cNvPr id="0" name=""/>
        <dsp:cNvSpPr/>
      </dsp:nvSpPr>
      <dsp:spPr>
        <a:xfrm rot="16200000">
          <a:off x="2034050" y="2569454"/>
          <a:ext cx="2129242" cy="2129242"/>
        </a:xfrm>
        <a:prstGeom prst="pieWedge">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CO" sz="1400" b="1" kern="1200" dirty="0" smtClean="0"/>
            <a:t>DE LA GESTIÓN DEL RIESGO Y ADAPTACIÓN AL CC</a:t>
          </a:r>
          <a:endParaRPr lang="es-CO" sz="1400" b="1" kern="1200" dirty="0"/>
        </a:p>
      </dsp:txBody>
      <dsp:txXfrm rot="5400000">
        <a:off x="2657691" y="2569454"/>
        <a:ext cx="1505601" cy="1505601"/>
      </dsp:txXfrm>
    </dsp:sp>
    <dsp:sp modelId="{785B236A-03B2-4CCF-BF07-DDA2B32278D1}">
      <dsp:nvSpPr>
        <dsp:cNvPr id="0" name=""/>
        <dsp:cNvSpPr/>
      </dsp:nvSpPr>
      <dsp:spPr>
        <a:xfrm>
          <a:off x="7445176" y="2084411"/>
          <a:ext cx="735154" cy="639264"/>
        </a:xfrm>
        <a:prstGeom prst="circularArrow">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6147C6-46AD-4CBF-A10C-48FD7059197C}">
      <dsp:nvSpPr>
        <dsp:cNvPr id="0" name=""/>
        <dsp:cNvSpPr/>
      </dsp:nvSpPr>
      <dsp:spPr>
        <a:xfrm rot="10800000">
          <a:off x="7081951" y="1939116"/>
          <a:ext cx="735154" cy="639264"/>
        </a:xfrm>
        <a:prstGeom prst="circularArrow">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8BCA76E-2136-4A88-8B5C-D2BDB6ABC93B}" type="datetimeFigureOut">
              <a:rPr lang="es-CO" smtClean="0"/>
              <a:pPr/>
              <a:t>21/04/2017</a:t>
            </a:fld>
            <a:endParaRPr lang="es-CO"/>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B3E496F-73A0-461A-A5C5-06E1E72D8DFF}" type="slidenum">
              <a:rPr lang="es-CO" smtClean="0"/>
              <a:pPr/>
              <a:t>‹Nº›</a:t>
            </a:fld>
            <a:endParaRPr lang="es-CO"/>
          </a:p>
        </p:txBody>
      </p:sp>
    </p:spTree>
    <p:extLst>
      <p:ext uri="{BB962C8B-B14F-4D97-AF65-F5344CB8AC3E}">
        <p14:creationId xmlns:p14="http://schemas.microsoft.com/office/powerpoint/2010/main" val="1318541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093EEFA-BFB8-4A59-B6BE-7A3706060060}" type="datetimeFigureOut">
              <a:rPr lang="es-CO" smtClean="0"/>
              <a:pPr/>
              <a:t>21/04/2017</a:t>
            </a:fld>
            <a:endParaRPr lang="es-CO"/>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s-CO"/>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27B19A-391C-442E-BC0D-229DD9E5FFA8}" type="slidenum">
              <a:rPr lang="es-CO" smtClean="0"/>
              <a:pPr/>
              <a:t>‹Nº›</a:t>
            </a:fld>
            <a:endParaRPr lang="es-CO"/>
          </a:p>
        </p:txBody>
      </p:sp>
    </p:spTree>
    <p:extLst>
      <p:ext uri="{BB962C8B-B14F-4D97-AF65-F5344CB8AC3E}">
        <p14:creationId xmlns:p14="http://schemas.microsoft.com/office/powerpoint/2010/main" val="2450338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p:cNvSpPr>
            <a:spLocks noGrp="1"/>
          </p:cNvSpPr>
          <p:nvPr>
            <p:ph type="body" idx="1"/>
          </p:nvPr>
        </p:nvSpPr>
        <p:spPr/>
        <p:txBody>
          <a:bodyPr/>
          <a:lstStyle/>
          <a:p>
            <a:pPr algn="just" eaLnBrk="1" fontAlgn="auto" hangingPunct="1">
              <a:spcBef>
                <a:spcPts val="0"/>
              </a:spcBef>
              <a:spcAft>
                <a:spcPts val="0"/>
              </a:spcAft>
              <a:defRPr/>
            </a:pPr>
            <a:r>
              <a:rPr lang="es-CO" dirty="0" smtClean="0"/>
              <a:t>Numeral 1 literales (a, b, c)</a:t>
            </a:r>
          </a:p>
          <a:p>
            <a:pPr marL="228600" indent="-228600" algn="just" eaLnBrk="1" fontAlgn="auto" hangingPunct="1">
              <a:spcBef>
                <a:spcPts val="0"/>
              </a:spcBef>
              <a:spcAft>
                <a:spcPts val="0"/>
              </a:spcAft>
              <a:buFontTx/>
              <a:buAutoNum type="alphaLcParenR"/>
              <a:defRPr/>
            </a:pPr>
            <a:r>
              <a:rPr lang="es-CO" dirty="0" smtClean="0"/>
              <a:t>Las directrices, normas y reglamentos expedidos, por las entidades del Sistema Nacional Ambiental, en los aspectos relacionados con el ordenamiento espacial del territorio, de acuerdo con la Ley 99 de 1993 y el CRN…</a:t>
            </a:r>
          </a:p>
          <a:p>
            <a:pPr marL="228600" indent="-228600" algn="just" eaLnBrk="1" fontAlgn="auto" hangingPunct="1">
              <a:spcBef>
                <a:spcPts val="0"/>
              </a:spcBef>
              <a:spcAft>
                <a:spcPts val="0"/>
              </a:spcAft>
              <a:buFontTx/>
              <a:buAutoNum type="alphaLcParenR"/>
              <a:defRPr/>
            </a:pPr>
            <a:endParaRPr lang="es-CO" dirty="0" smtClean="0"/>
          </a:p>
          <a:p>
            <a:pPr algn="just" eaLnBrk="1" fontAlgn="auto" hangingPunct="1">
              <a:spcBef>
                <a:spcPts val="0"/>
              </a:spcBef>
              <a:spcAft>
                <a:spcPts val="0"/>
              </a:spcAft>
              <a:defRPr/>
            </a:pPr>
            <a:r>
              <a:rPr lang="es-CO" dirty="0" smtClean="0"/>
              <a:t>b) Las regulaciones sobre conservación, preservación, uso y manejo del medio ambiente y de los recursos naturales renovables, en las zonas marinas y costeras; las disposiciones producidas por la CAR o la AA de la respectiva jurisdicción, en cuanto a la reserva, alindamiento, administración o sustracción de los distritos de manejo integrado, los distritos de conservación de suelos, las RF y PNR; las normas y directrices para el manejo de las cuencas hidrográficas expedidas por la CAR o la AA; y las directrices y normas las expedidas para la conservación de las áreas de especial importancia </a:t>
            </a:r>
            <a:r>
              <a:rPr lang="es-CO" dirty="0" err="1" smtClean="0"/>
              <a:t>ecosistémica</a:t>
            </a:r>
            <a:r>
              <a:rPr lang="es-CO" dirty="0" smtClean="0"/>
              <a:t>;</a:t>
            </a:r>
          </a:p>
          <a:p>
            <a:pPr algn="just" eaLnBrk="1" fontAlgn="auto" hangingPunct="1">
              <a:spcBef>
                <a:spcPts val="0"/>
              </a:spcBef>
              <a:spcAft>
                <a:spcPts val="0"/>
              </a:spcAft>
              <a:defRPr/>
            </a:pPr>
            <a:endParaRPr lang="es-CO" dirty="0" smtClean="0"/>
          </a:p>
          <a:p>
            <a:pPr algn="just" eaLnBrk="1" fontAlgn="auto" hangingPunct="1">
              <a:spcBef>
                <a:spcPts val="0"/>
              </a:spcBef>
              <a:spcAft>
                <a:spcPts val="0"/>
              </a:spcAft>
              <a:defRPr/>
            </a:pPr>
            <a:r>
              <a:rPr lang="es-CO" dirty="0" smtClean="0"/>
              <a:t>c) Las disposiciones que reglamentan el uso y funcionamiento de las áreas que integran el SPNN y las RFN</a:t>
            </a:r>
          </a:p>
          <a:p>
            <a:pPr eaLnBrk="1" fontAlgn="auto" hangingPunct="1">
              <a:spcBef>
                <a:spcPts val="0"/>
              </a:spcBef>
              <a:spcAft>
                <a:spcPts val="0"/>
              </a:spcAft>
              <a:defRPr/>
            </a:pPr>
            <a:endParaRPr lang="es-CO" dirty="0" smtClean="0"/>
          </a:p>
        </p:txBody>
      </p:sp>
      <p:sp>
        <p:nvSpPr>
          <p:cNvPr id="1946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D319AC-E661-4D8A-BA59-9AE443EB1F69}" type="slidenum">
              <a:rPr lang="es-CO" altLang="es-CO" smtClean="0"/>
              <a:pPr/>
              <a:t>7</a:t>
            </a:fld>
            <a:endParaRPr lang="es-CO" altLang="es-CO" smtClean="0"/>
          </a:p>
        </p:txBody>
      </p:sp>
    </p:spTree>
    <p:extLst>
      <p:ext uri="{BB962C8B-B14F-4D97-AF65-F5344CB8AC3E}">
        <p14:creationId xmlns:p14="http://schemas.microsoft.com/office/powerpoint/2010/main" val="2688242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p:cNvSpPr>
            <a:spLocks noGrp="1"/>
          </p:cNvSpPr>
          <p:nvPr>
            <p:ph type="body" idx="1"/>
          </p:nvPr>
        </p:nvSpPr>
        <p:spPr/>
        <p:txBody>
          <a:bodyPr/>
          <a:lstStyle/>
          <a:p>
            <a:pPr algn="just" eaLnBrk="1" fontAlgn="auto" hangingPunct="1">
              <a:spcBef>
                <a:spcPts val="0"/>
              </a:spcBef>
              <a:spcAft>
                <a:spcPts val="0"/>
              </a:spcAft>
              <a:defRPr/>
            </a:pPr>
            <a:r>
              <a:rPr lang="es-CO" dirty="0" smtClean="0"/>
              <a:t>Numeral 1 literales (a, b, c)</a:t>
            </a:r>
          </a:p>
          <a:p>
            <a:pPr marL="228600" indent="-228600" algn="just" eaLnBrk="1" fontAlgn="auto" hangingPunct="1">
              <a:spcBef>
                <a:spcPts val="0"/>
              </a:spcBef>
              <a:spcAft>
                <a:spcPts val="0"/>
              </a:spcAft>
              <a:buFontTx/>
              <a:buAutoNum type="alphaLcParenR"/>
              <a:defRPr/>
            </a:pPr>
            <a:r>
              <a:rPr lang="es-CO" dirty="0" smtClean="0"/>
              <a:t>Las directrices, normas y reglamentos expedidos, por las entidades del Sistema Nacional Ambiental, en los aspectos relacionados con el ordenamiento espacial del territorio, de acuerdo con la Ley 99 de 1993 y el CRN…</a:t>
            </a:r>
          </a:p>
          <a:p>
            <a:pPr marL="228600" indent="-228600" algn="just" eaLnBrk="1" fontAlgn="auto" hangingPunct="1">
              <a:spcBef>
                <a:spcPts val="0"/>
              </a:spcBef>
              <a:spcAft>
                <a:spcPts val="0"/>
              </a:spcAft>
              <a:buFontTx/>
              <a:buAutoNum type="alphaLcParenR"/>
              <a:defRPr/>
            </a:pPr>
            <a:endParaRPr lang="es-CO" dirty="0" smtClean="0"/>
          </a:p>
          <a:p>
            <a:pPr algn="just" eaLnBrk="1" fontAlgn="auto" hangingPunct="1">
              <a:spcBef>
                <a:spcPts val="0"/>
              </a:spcBef>
              <a:spcAft>
                <a:spcPts val="0"/>
              </a:spcAft>
              <a:defRPr/>
            </a:pPr>
            <a:r>
              <a:rPr lang="es-CO" dirty="0" smtClean="0"/>
              <a:t>b) Las regulaciones sobre conservación, preservación, uso y manejo del medio ambiente y de los recursos naturales renovables, en las zonas marinas y costeras; las disposiciones producidas por la CAR o la AA de la respectiva jurisdicción, en cuanto a la reserva, alindamiento, administración o sustracción de los distritos de manejo integrado, los distritos de conservación de suelos, las RF y PNR; las normas y directrices para el manejo de las cuencas hidrográficas expedidas por la CAR o la AA; y las directrices y normas las expedidas para la conservación de las áreas de especial importancia </a:t>
            </a:r>
            <a:r>
              <a:rPr lang="es-CO" dirty="0" err="1" smtClean="0"/>
              <a:t>ecosistémica</a:t>
            </a:r>
            <a:r>
              <a:rPr lang="es-CO" dirty="0" smtClean="0"/>
              <a:t>;</a:t>
            </a:r>
          </a:p>
          <a:p>
            <a:pPr algn="just" eaLnBrk="1" fontAlgn="auto" hangingPunct="1">
              <a:spcBef>
                <a:spcPts val="0"/>
              </a:spcBef>
              <a:spcAft>
                <a:spcPts val="0"/>
              </a:spcAft>
              <a:defRPr/>
            </a:pPr>
            <a:endParaRPr lang="es-CO" dirty="0" smtClean="0"/>
          </a:p>
          <a:p>
            <a:pPr algn="just" eaLnBrk="1" fontAlgn="auto" hangingPunct="1">
              <a:spcBef>
                <a:spcPts val="0"/>
              </a:spcBef>
              <a:spcAft>
                <a:spcPts val="0"/>
              </a:spcAft>
              <a:defRPr/>
            </a:pPr>
            <a:r>
              <a:rPr lang="es-CO" dirty="0" smtClean="0"/>
              <a:t>c) Las disposiciones que reglamentan el uso y funcionamiento de las áreas que integran el SPNN y las RFN</a:t>
            </a:r>
          </a:p>
          <a:p>
            <a:pPr eaLnBrk="1" fontAlgn="auto" hangingPunct="1">
              <a:spcBef>
                <a:spcPts val="0"/>
              </a:spcBef>
              <a:spcAft>
                <a:spcPts val="0"/>
              </a:spcAft>
              <a:defRPr/>
            </a:pPr>
            <a:endParaRPr lang="es-CO" dirty="0" smtClean="0"/>
          </a:p>
        </p:txBody>
      </p:sp>
      <p:sp>
        <p:nvSpPr>
          <p:cNvPr id="1946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D319AC-E661-4D8A-BA59-9AE443EB1F69}" type="slidenum">
              <a:rPr lang="es-CO" altLang="es-CO" smtClean="0"/>
              <a:pPr/>
              <a:t>8</a:t>
            </a:fld>
            <a:endParaRPr lang="es-CO" altLang="es-CO" smtClean="0"/>
          </a:p>
        </p:txBody>
      </p:sp>
    </p:spTree>
    <p:extLst>
      <p:ext uri="{BB962C8B-B14F-4D97-AF65-F5344CB8AC3E}">
        <p14:creationId xmlns:p14="http://schemas.microsoft.com/office/powerpoint/2010/main" val="2913339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91179" indent="-291179" algn="just">
              <a:buFontTx/>
              <a:buChar char="•"/>
            </a:pPr>
            <a:r>
              <a:rPr lang="es-MX" altLang="es-CO" b="1" smtClean="0"/>
              <a:t>Competencias relacionadas en el marco legal establecido en el Decreto 2372 de 2010. </a:t>
            </a:r>
            <a:r>
              <a:rPr lang="es-MX" altLang="es-CO" smtClean="0"/>
              <a:t>La </a:t>
            </a:r>
            <a:r>
              <a:rPr lang="es-ES" altLang="es-CO" smtClean="0"/>
              <a:t>reserva, alinderación declaración, administración y sustracción</a:t>
            </a:r>
            <a:r>
              <a:rPr lang="es-MX" altLang="es-CO" smtClean="0"/>
              <a:t>  de las áreas del SINAP. Le corresponden al MADS, PNN y  las CAR.</a:t>
            </a:r>
          </a:p>
        </p:txBody>
      </p:sp>
      <p:sp>
        <p:nvSpPr>
          <p:cNvPr id="297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F92507-2DD4-4484-9E6A-5A2D171D46E5}" type="slidenum">
              <a:rPr lang="es-CO" altLang="es-CO" smtClean="0"/>
              <a:pPr/>
              <a:t>31</a:t>
            </a:fld>
            <a:endParaRPr lang="es-CO" altLang="es-CO" smtClean="0"/>
          </a:p>
        </p:txBody>
      </p:sp>
    </p:spTree>
    <p:extLst>
      <p:ext uri="{BB962C8B-B14F-4D97-AF65-F5344CB8AC3E}">
        <p14:creationId xmlns:p14="http://schemas.microsoft.com/office/powerpoint/2010/main" val="1760164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91179" indent="-291179" algn="just">
              <a:buFontTx/>
              <a:buChar char="•"/>
            </a:pPr>
            <a:r>
              <a:rPr lang="es-MX" altLang="es-CO" b="1" smtClean="0"/>
              <a:t>Competencias relacionadas en el marco legal establecido en el Decreto 2372 de 2010. </a:t>
            </a:r>
            <a:r>
              <a:rPr lang="es-MX" altLang="es-CO" smtClean="0"/>
              <a:t>La </a:t>
            </a:r>
            <a:r>
              <a:rPr lang="es-ES" altLang="es-CO" smtClean="0"/>
              <a:t>reserva, alinderación declaración, administración y sustracción</a:t>
            </a:r>
            <a:r>
              <a:rPr lang="es-MX" altLang="es-CO" smtClean="0"/>
              <a:t>  de las áreas del SINAP. Le corresponden al MADS, PNN y  las CAR.</a:t>
            </a:r>
          </a:p>
        </p:txBody>
      </p:sp>
      <p:sp>
        <p:nvSpPr>
          <p:cNvPr id="297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F92507-2DD4-4484-9E6A-5A2D171D46E5}" type="slidenum">
              <a:rPr lang="es-CO" altLang="es-CO" smtClean="0"/>
              <a:pPr/>
              <a:t>32</a:t>
            </a:fld>
            <a:endParaRPr lang="es-CO" altLang="es-CO" smtClean="0"/>
          </a:p>
        </p:txBody>
      </p:sp>
    </p:spTree>
    <p:extLst>
      <p:ext uri="{BB962C8B-B14F-4D97-AF65-F5344CB8AC3E}">
        <p14:creationId xmlns:p14="http://schemas.microsoft.com/office/powerpoint/2010/main" val="455901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algn="just">
              <a:buFontTx/>
              <a:buChar char="•"/>
            </a:pPr>
            <a:r>
              <a:rPr lang="es-MX" altLang="es-CO" b="1" smtClean="0"/>
              <a:t>Competencias en relación con el marco legal establecido en el Decreto 1640 de 2012. </a:t>
            </a:r>
            <a:r>
              <a:rPr lang="es-MX" altLang="es-CO" smtClean="0"/>
              <a:t>El Decreto le otorga competencias a las CAR relacionadas con la ordenación y manejo de cuencas hidrográficas y establece determinantes (según el Art. 23) para el ordenamiento territorial municipal desde el POMCA.</a:t>
            </a:r>
          </a:p>
        </p:txBody>
      </p:sp>
      <p:sp>
        <p:nvSpPr>
          <p:cNvPr id="317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DCF27D-B216-4A7E-91A0-94D39FEE3649}" type="slidenum">
              <a:rPr lang="es-CO" altLang="es-CO" smtClean="0"/>
              <a:pPr/>
              <a:t>33</a:t>
            </a:fld>
            <a:endParaRPr lang="es-CO" altLang="es-CO" smtClean="0"/>
          </a:p>
        </p:txBody>
      </p:sp>
    </p:spTree>
    <p:extLst>
      <p:ext uri="{BB962C8B-B14F-4D97-AF65-F5344CB8AC3E}">
        <p14:creationId xmlns:p14="http://schemas.microsoft.com/office/powerpoint/2010/main" val="134020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91179" indent="-291179" algn="just">
              <a:buFontTx/>
              <a:buChar char="•"/>
            </a:pPr>
            <a:r>
              <a:rPr lang="es-MX" altLang="es-CO" b="1" smtClean="0"/>
              <a:t>Competencias relacionadas en el marco legal establecido en el Decreto 2372 de 2010. </a:t>
            </a:r>
            <a:r>
              <a:rPr lang="es-MX" altLang="es-CO" smtClean="0"/>
              <a:t>La </a:t>
            </a:r>
            <a:r>
              <a:rPr lang="es-ES" altLang="es-CO" smtClean="0"/>
              <a:t>reserva, alinderación declaración, administración y sustracción</a:t>
            </a:r>
            <a:r>
              <a:rPr lang="es-MX" altLang="es-CO" smtClean="0"/>
              <a:t>  de las áreas del SINAP. Le corresponden al MADS, PNN y  las CAR.</a:t>
            </a:r>
          </a:p>
        </p:txBody>
      </p:sp>
      <p:sp>
        <p:nvSpPr>
          <p:cNvPr id="297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defTabSz="46588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46588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46588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46588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F92507-2DD4-4484-9E6A-5A2D171D46E5}" type="slidenum">
              <a:rPr lang="es-CO" altLang="es-CO" smtClean="0"/>
              <a:pPr/>
              <a:t>34</a:t>
            </a:fld>
            <a:endParaRPr lang="es-CO" altLang="es-CO" smtClean="0"/>
          </a:p>
        </p:txBody>
      </p:sp>
    </p:spTree>
    <p:extLst>
      <p:ext uri="{BB962C8B-B14F-4D97-AF65-F5344CB8AC3E}">
        <p14:creationId xmlns:p14="http://schemas.microsoft.com/office/powerpoint/2010/main" val="2042668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5C6508E3-C06B-4F74-9723-337CB90398CB}" type="datetimeFigureOut">
              <a:rPr lang="es-CO" smtClean="0"/>
              <a:pPr/>
              <a:t>21/04/2017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a:xfrm>
            <a:off x="6553200" y="6338636"/>
            <a:ext cx="2133600" cy="365125"/>
          </a:xfrm>
        </p:spPr>
        <p:txBody>
          <a:bodyPr/>
          <a:lstStyle/>
          <a:p>
            <a:fld id="{319F1D00-0F7D-401C-A034-981AFB6B8ED9}" type="slidenum">
              <a:rPr lang="es-CO" smtClean="0"/>
              <a:pPr/>
              <a:t>‹Nº›</a:t>
            </a:fld>
            <a:endParaRPr lang="es-CO"/>
          </a:p>
        </p:txBody>
      </p:sp>
    </p:spTree>
    <p:extLst>
      <p:ext uri="{BB962C8B-B14F-4D97-AF65-F5344CB8AC3E}">
        <p14:creationId xmlns:p14="http://schemas.microsoft.com/office/powerpoint/2010/main" val="74226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C6508E3-C06B-4F74-9723-337CB90398CB}" type="datetimeFigureOut">
              <a:rPr lang="es-CO" smtClean="0"/>
              <a:pPr/>
              <a:t>21/04/2017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19F1D00-0F7D-401C-A034-981AFB6B8ED9}" type="slidenum">
              <a:rPr lang="es-CO" smtClean="0"/>
              <a:pPr/>
              <a:t>‹Nº›</a:t>
            </a:fld>
            <a:endParaRPr lang="es-CO"/>
          </a:p>
        </p:txBody>
      </p:sp>
    </p:spTree>
    <p:extLst>
      <p:ext uri="{BB962C8B-B14F-4D97-AF65-F5344CB8AC3E}">
        <p14:creationId xmlns:p14="http://schemas.microsoft.com/office/powerpoint/2010/main" val="234631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C6508E3-C06B-4F74-9723-337CB90398CB}" type="datetimeFigureOut">
              <a:rPr lang="es-CO" smtClean="0"/>
              <a:pPr/>
              <a:t>21/04/2017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19F1D00-0F7D-401C-A034-981AFB6B8ED9}" type="slidenum">
              <a:rPr lang="es-CO" smtClean="0"/>
              <a:pPr/>
              <a:t>‹Nº›</a:t>
            </a:fld>
            <a:endParaRPr lang="es-CO"/>
          </a:p>
        </p:txBody>
      </p:sp>
    </p:spTree>
    <p:extLst>
      <p:ext uri="{BB962C8B-B14F-4D97-AF65-F5344CB8AC3E}">
        <p14:creationId xmlns:p14="http://schemas.microsoft.com/office/powerpoint/2010/main" val="2773957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AADB0D3B-D599-4DB1-8B9A-6C75560A1BE2}" type="datetimeFigureOut">
              <a:rPr lang="es-ES"/>
              <a:pPr>
                <a:defRPr/>
              </a:pPr>
              <a:t>21/04/2017</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359033F0-4673-4721-BB11-1F886DEF3479}" type="slidenum">
              <a:rPr lang="es-ES"/>
              <a:pPr>
                <a:defRPr/>
              </a:pPr>
              <a:t>‹Nº›</a:t>
            </a:fld>
            <a:endParaRPr lang="es-ES"/>
          </a:p>
        </p:txBody>
      </p:sp>
    </p:spTree>
    <p:extLst>
      <p:ext uri="{BB962C8B-B14F-4D97-AF65-F5344CB8AC3E}">
        <p14:creationId xmlns:p14="http://schemas.microsoft.com/office/powerpoint/2010/main" val="412491917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6508E3-C06B-4F74-9723-337CB90398CB}" type="datetimeFigureOut">
              <a:rPr lang="es-CO" smtClean="0"/>
              <a:pPr/>
              <a:t>21/04/2017</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319F1D00-0F7D-401C-A034-981AFB6B8ED9}" type="slidenum">
              <a:rPr lang="es-CO" smtClean="0"/>
              <a:pPr/>
              <a:t>‹Nº›</a:t>
            </a:fld>
            <a:endParaRPr lang="es-CO"/>
          </a:p>
        </p:txBody>
      </p:sp>
      <p:sp>
        <p:nvSpPr>
          <p:cNvPr id="6" name="Marcador de contenido 5"/>
          <p:cNvSpPr>
            <a:spLocks noGrp="1"/>
          </p:cNvSpPr>
          <p:nvPr>
            <p:ph sz="quarter" idx="13"/>
          </p:nvPr>
        </p:nvSpPr>
        <p:spPr>
          <a:xfrm>
            <a:off x="8604250" y="6165850"/>
            <a:ext cx="914400" cy="914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extLst>
      <p:ext uri="{BB962C8B-B14F-4D97-AF65-F5344CB8AC3E}">
        <p14:creationId xmlns:p14="http://schemas.microsoft.com/office/powerpoint/2010/main" val="241634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AADB0D3B-D599-4DB1-8B9A-6C75560A1BE2}" type="datetimeFigureOut">
              <a:rPr lang="es-ES"/>
              <a:pPr>
                <a:defRPr/>
              </a:pPr>
              <a:t>21/04/2017</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359033F0-4673-4721-BB11-1F886DEF3479}" type="slidenum">
              <a:rPr lang="es-ES"/>
              <a:pPr>
                <a:defRPr/>
              </a:pPr>
              <a:t>‹Nº›</a:t>
            </a:fld>
            <a:endParaRPr lang="es-ES"/>
          </a:p>
        </p:txBody>
      </p:sp>
    </p:spTree>
    <p:extLst>
      <p:ext uri="{BB962C8B-B14F-4D97-AF65-F5344CB8AC3E}">
        <p14:creationId xmlns:p14="http://schemas.microsoft.com/office/powerpoint/2010/main" val="3169979624"/>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AADB0D3B-D599-4DB1-8B9A-6C75560A1BE2}" type="datetimeFigureOut">
              <a:rPr lang="es-ES"/>
              <a:pPr>
                <a:defRPr/>
              </a:pPr>
              <a:t>21/04/2017</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359033F0-4673-4721-BB11-1F886DEF3479}" type="slidenum">
              <a:rPr lang="es-ES"/>
              <a:pPr>
                <a:defRPr/>
              </a:pPr>
              <a:t>‹Nº›</a:t>
            </a:fld>
            <a:endParaRPr lang="es-ES"/>
          </a:p>
        </p:txBody>
      </p:sp>
    </p:spTree>
    <p:extLst>
      <p:ext uri="{BB962C8B-B14F-4D97-AF65-F5344CB8AC3E}">
        <p14:creationId xmlns:p14="http://schemas.microsoft.com/office/powerpoint/2010/main" val="429379552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C6508E3-C06B-4F74-9723-337CB90398CB}" type="datetimeFigureOut">
              <a:rPr lang="es-CO" smtClean="0"/>
              <a:pPr/>
              <a:t>21/04/2017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19F1D00-0F7D-401C-A034-981AFB6B8ED9}" type="slidenum">
              <a:rPr lang="es-CO" smtClean="0"/>
              <a:pPr/>
              <a:t>‹Nº›</a:t>
            </a:fld>
            <a:endParaRPr lang="es-CO"/>
          </a:p>
        </p:txBody>
      </p:sp>
    </p:spTree>
    <p:extLst>
      <p:ext uri="{BB962C8B-B14F-4D97-AF65-F5344CB8AC3E}">
        <p14:creationId xmlns:p14="http://schemas.microsoft.com/office/powerpoint/2010/main" val="104626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C6508E3-C06B-4F74-9723-337CB90398CB}" type="datetimeFigureOut">
              <a:rPr lang="es-CO" smtClean="0"/>
              <a:pPr/>
              <a:t>21/04/2017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19F1D00-0F7D-401C-A034-981AFB6B8ED9}" type="slidenum">
              <a:rPr lang="es-CO" smtClean="0"/>
              <a:pPr/>
              <a:t>‹Nº›</a:t>
            </a:fld>
            <a:endParaRPr lang="es-CO"/>
          </a:p>
        </p:txBody>
      </p:sp>
      <p:pic>
        <p:nvPicPr>
          <p:cNvPr id="7" name="Imagen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586" t="28580" r="10311" b="44960"/>
          <a:stretch/>
        </p:blipFill>
        <p:spPr>
          <a:xfrm>
            <a:off x="5544108" y="5600266"/>
            <a:ext cx="3204356" cy="756084"/>
          </a:xfrm>
          <a:prstGeom prst="rect">
            <a:avLst/>
          </a:prstGeom>
        </p:spPr>
      </p:pic>
    </p:spTree>
    <p:extLst>
      <p:ext uri="{BB962C8B-B14F-4D97-AF65-F5344CB8AC3E}">
        <p14:creationId xmlns:p14="http://schemas.microsoft.com/office/powerpoint/2010/main" val="170650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5C6508E3-C06B-4F74-9723-337CB90398CB}" type="datetimeFigureOut">
              <a:rPr lang="es-CO" smtClean="0"/>
              <a:pPr/>
              <a:t>21/04/2017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19F1D00-0F7D-401C-A034-981AFB6B8ED9}" type="slidenum">
              <a:rPr lang="es-CO" smtClean="0"/>
              <a:pPr/>
              <a:t>‹Nº›</a:t>
            </a:fld>
            <a:endParaRPr lang="es-CO"/>
          </a:p>
        </p:txBody>
      </p:sp>
    </p:spTree>
    <p:extLst>
      <p:ext uri="{BB962C8B-B14F-4D97-AF65-F5344CB8AC3E}">
        <p14:creationId xmlns:p14="http://schemas.microsoft.com/office/powerpoint/2010/main" val="101821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5C6508E3-C06B-4F74-9723-337CB90398CB}" type="datetimeFigureOut">
              <a:rPr lang="es-CO" smtClean="0"/>
              <a:pPr/>
              <a:t>21/04/2017</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319F1D00-0F7D-401C-A034-981AFB6B8ED9}" type="slidenum">
              <a:rPr lang="es-CO" smtClean="0"/>
              <a:pPr/>
              <a:t>‹Nº›</a:t>
            </a:fld>
            <a:endParaRPr lang="es-CO"/>
          </a:p>
        </p:txBody>
      </p:sp>
    </p:spTree>
    <p:extLst>
      <p:ext uri="{BB962C8B-B14F-4D97-AF65-F5344CB8AC3E}">
        <p14:creationId xmlns:p14="http://schemas.microsoft.com/office/powerpoint/2010/main" val="269697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5C6508E3-C06B-4F74-9723-337CB90398CB}" type="datetimeFigureOut">
              <a:rPr lang="es-CO" smtClean="0"/>
              <a:pPr/>
              <a:t>21/04/2017</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319F1D00-0F7D-401C-A034-981AFB6B8ED9}" type="slidenum">
              <a:rPr lang="es-CO" smtClean="0"/>
              <a:pPr/>
              <a:t>‹Nº›</a:t>
            </a:fld>
            <a:endParaRPr lang="es-CO"/>
          </a:p>
        </p:txBody>
      </p:sp>
    </p:spTree>
    <p:extLst>
      <p:ext uri="{BB962C8B-B14F-4D97-AF65-F5344CB8AC3E}">
        <p14:creationId xmlns:p14="http://schemas.microsoft.com/office/powerpoint/2010/main" val="1230941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6508E3-C06B-4F74-9723-337CB90398CB}" type="datetimeFigureOut">
              <a:rPr lang="es-CO" smtClean="0"/>
              <a:pPr/>
              <a:t>21/04/2017</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319F1D00-0F7D-401C-A034-981AFB6B8ED9}" type="slidenum">
              <a:rPr lang="es-CO" smtClean="0"/>
              <a:pPr/>
              <a:t>‹Nº›</a:t>
            </a:fld>
            <a:endParaRPr lang="es-CO"/>
          </a:p>
        </p:txBody>
      </p:sp>
      <p:sp>
        <p:nvSpPr>
          <p:cNvPr id="6" name="Marcador de contenido 5"/>
          <p:cNvSpPr>
            <a:spLocks noGrp="1"/>
          </p:cNvSpPr>
          <p:nvPr>
            <p:ph sz="quarter" idx="13"/>
          </p:nvPr>
        </p:nvSpPr>
        <p:spPr>
          <a:xfrm>
            <a:off x="8604250" y="6165850"/>
            <a:ext cx="914400" cy="914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extLst>
      <p:ext uri="{BB962C8B-B14F-4D97-AF65-F5344CB8AC3E}">
        <p14:creationId xmlns:p14="http://schemas.microsoft.com/office/powerpoint/2010/main" val="373713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6508E3-C06B-4F74-9723-337CB90398CB}" type="datetimeFigureOut">
              <a:rPr lang="es-CO" smtClean="0"/>
              <a:pPr/>
              <a:t>21/04/2017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19F1D00-0F7D-401C-A034-981AFB6B8ED9}" type="slidenum">
              <a:rPr lang="es-CO" smtClean="0"/>
              <a:pPr/>
              <a:t>‹Nº›</a:t>
            </a:fld>
            <a:endParaRPr lang="es-CO"/>
          </a:p>
        </p:txBody>
      </p:sp>
    </p:spTree>
    <p:extLst>
      <p:ext uri="{BB962C8B-B14F-4D97-AF65-F5344CB8AC3E}">
        <p14:creationId xmlns:p14="http://schemas.microsoft.com/office/powerpoint/2010/main" val="985271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6508E3-C06B-4F74-9723-337CB90398CB}" type="datetimeFigureOut">
              <a:rPr lang="es-CO" smtClean="0"/>
              <a:pPr/>
              <a:t>21/04/2017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19F1D00-0F7D-401C-A034-981AFB6B8ED9}" type="slidenum">
              <a:rPr lang="es-CO" smtClean="0"/>
              <a:pPr/>
              <a:t>‹Nº›</a:t>
            </a:fld>
            <a:endParaRPr lang="es-CO"/>
          </a:p>
        </p:txBody>
      </p:sp>
    </p:spTree>
    <p:extLst>
      <p:ext uri="{BB962C8B-B14F-4D97-AF65-F5344CB8AC3E}">
        <p14:creationId xmlns:p14="http://schemas.microsoft.com/office/powerpoint/2010/main" val="389628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508E3-C06B-4F74-9723-337CB90398CB}" type="datetimeFigureOut">
              <a:rPr lang="es-CO" smtClean="0"/>
              <a:pPr/>
              <a:t>21/04/2017</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F1D00-0F7D-401C-A034-981AFB6B8ED9}" type="slidenum">
              <a:rPr lang="es-CO" smtClean="0"/>
              <a:pPr/>
              <a:t>‹Nº›</a:t>
            </a:fld>
            <a:endParaRPr lang="es-CO"/>
          </a:p>
        </p:txBody>
      </p:sp>
      <p:pic>
        <p:nvPicPr>
          <p:cNvPr id="8" name="Imagen 7"/>
          <p:cNvPicPr>
            <a:picLocks noChangeAspect="1"/>
          </p:cNvPicPr>
          <p:nvPr userDrawn="1"/>
        </p:nvPicPr>
        <p:blipFill rotWithShape="1">
          <a:blip r:embed="rId17" cstate="print">
            <a:extLst>
              <a:ext uri="{28A0092B-C50C-407E-A947-70E740481C1C}">
                <a14:useLocalDpi xmlns:a14="http://schemas.microsoft.com/office/drawing/2010/main" val="0"/>
              </a:ext>
            </a:extLst>
          </a:blip>
          <a:srcRect l="6530" t="28580" r="9366" b="43700"/>
          <a:stretch/>
        </p:blipFill>
        <p:spPr>
          <a:xfrm>
            <a:off x="5580112" y="5661248"/>
            <a:ext cx="3106688" cy="767944"/>
          </a:xfrm>
          <a:prstGeom prst="rect">
            <a:avLst/>
          </a:prstGeom>
        </p:spPr>
      </p:pic>
    </p:spTree>
    <p:extLst>
      <p:ext uri="{BB962C8B-B14F-4D97-AF65-F5344CB8AC3E}">
        <p14:creationId xmlns:p14="http://schemas.microsoft.com/office/powerpoint/2010/main" val="3316706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74" r:id="rId13"/>
    <p:sldLayoutId id="2147483675" r:id="rId14"/>
    <p:sldLayoutId id="214748367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alcaldiabogota.gov.co/sisjur/normas/Norma1.jsp?i=339" TargetMode="External"/><Relationship Id="rId2" Type="http://schemas.openxmlformats.org/officeDocument/2006/relationships/hyperlink" Target="http://www.alcaldiabogota.gov.co/sisjur/normas/Norma1.jsp?i=297"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559058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48" t="44368" r="9224" b="48114"/>
          <a:stretch/>
        </p:blipFill>
        <p:spPr bwMode="auto">
          <a:xfrm>
            <a:off x="0" y="4908503"/>
            <a:ext cx="9144000"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3 CuadroTexto"/>
          <p:cNvSpPr txBox="1">
            <a:spLocks noChangeArrowheads="1"/>
          </p:cNvSpPr>
          <p:nvPr/>
        </p:nvSpPr>
        <p:spPr bwMode="auto">
          <a:xfrm>
            <a:off x="359532" y="-29691"/>
            <a:ext cx="8424936" cy="4524315"/>
          </a:xfrm>
          <a:prstGeom prst="rect">
            <a:avLst/>
          </a:prstGeom>
          <a:noFill/>
          <a:ln w="9525">
            <a:noFill/>
            <a:miter lim="800000"/>
            <a:headEnd/>
            <a:tailEnd/>
          </a:ln>
        </p:spPr>
        <p:txBody>
          <a:bodyPr wrap="square">
            <a:spAutoFit/>
          </a:bodyPr>
          <a:lstStyle/>
          <a:p>
            <a:pPr algn="ctr">
              <a:defRPr/>
            </a:pPr>
            <a:endParaRPr lang="es-CO" sz="2800" dirty="0"/>
          </a:p>
          <a:p>
            <a:pPr>
              <a:defRPr/>
            </a:pPr>
            <a:endParaRPr lang="es-CO" sz="2800" dirty="0"/>
          </a:p>
          <a:p>
            <a:pPr algn="just">
              <a:defRPr/>
            </a:pPr>
            <a:endParaRPr lang="es-MX"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es-MX"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INCORPORACIÓN DE LAS DETERMINANTES AMBIENTALES EN LOS PLANES DE ORDENAMIENTO AMBIENTAL TERRITORIAL MUNICIPAL Y DISTRITAL</a:t>
            </a:r>
          </a:p>
          <a:p>
            <a:pPr algn="just">
              <a:defRPr/>
            </a:pPr>
            <a:endParaRPr lang="es-MX"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defRPr/>
            </a:pPr>
            <a:endParaRPr lang="es-MX"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es-MX"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es-MX"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Grupo de Ordenamiento Ambiental Territorial</a:t>
            </a:r>
          </a:p>
          <a:p>
            <a:pPr algn="ctr">
              <a:defRPr/>
            </a:pPr>
            <a:endParaRPr lang="es-MX"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defRPr/>
            </a:pPr>
            <a:r>
              <a:rPr lang="es-MX"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Ríohacha</a:t>
            </a:r>
            <a:r>
              <a:rPr lang="es-MX"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abril 21 de 2017</a:t>
            </a:r>
            <a:endParaRPr lang="es-MX"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es-CO" sz="3200" b="1" dirty="0">
              <a:solidFill>
                <a:schemeClr val="bg1"/>
              </a:solidFill>
            </a:endParaRPr>
          </a:p>
        </p:txBody>
      </p:sp>
    </p:spTree>
    <p:extLst>
      <p:ext uri="{BB962C8B-B14F-4D97-AF65-F5344CB8AC3E}">
        <p14:creationId xmlns:p14="http://schemas.microsoft.com/office/powerpoint/2010/main" val="2077493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CuadroTexto"/>
          <p:cNvSpPr txBox="1"/>
          <p:nvPr/>
        </p:nvSpPr>
        <p:spPr>
          <a:xfrm>
            <a:off x="250099" y="779236"/>
            <a:ext cx="8653463" cy="5386090"/>
          </a:xfrm>
          <a:prstGeom prst="rect">
            <a:avLst/>
          </a:prstGeom>
          <a:noFill/>
        </p:spPr>
        <p:txBody>
          <a:bodyPr>
            <a:spAutoFit/>
          </a:bodyPr>
          <a:lstStyle/>
          <a:p>
            <a:pPr marL="285750" lvl="0" indent="-285750">
              <a:buFont typeface="Arial" pitchFamily="34" charset="0"/>
              <a:buChar char="•"/>
            </a:pPr>
            <a:endParaRPr lang="es-CO" sz="2200" dirty="0"/>
          </a:p>
          <a:p>
            <a:pPr marL="342900" lvl="0" indent="-342900">
              <a:buFont typeface="Arial" panose="020B0604020202020204" pitchFamily="34" charset="0"/>
              <a:buChar char="•"/>
            </a:pPr>
            <a:r>
              <a:rPr lang="es-CO" sz="2000" dirty="0">
                <a:latin typeface="Verdana" panose="020B0604030504040204" pitchFamily="34" charset="0"/>
                <a:ea typeface="Verdana" panose="020B0604030504040204" pitchFamily="34" charset="0"/>
                <a:cs typeface="Verdana" panose="020B0604030504040204" pitchFamily="34" charset="0"/>
              </a:rPr>
              <a:t>Constituyen normas de superior jerarquía</a:t>
            </a:r>
            <a:r>
              <a:rPr lang="es-CO" sz="2000" dirty="0" smtClean="0">
                <a:latin typeface="Verdana" panose="020B0604030504040204" pitchFamily="34" charset="0"/>
                <a:ea typeface="Verdana" panose="020B0604030504040204" pitchFamily="34" charset="0"/>
                <a:cs typeface="Verdana" panose="020B0604030504040204" pitchFamily="34" charset="0"/>
              </a:rPr>
              <a:t>.</a:t>
            </a:r>
          </a:p>
          <a:p>
            <a:pPr marL="342900" lvl="0" indent="-342900">
              <a:buFont typeface="Arial" panose="020B0604020202020204" pitchFamily="34" charset="0"/>
              <a:buChar char="•"/>
            </a:pPr>
            <a:endParaRPr lang="es-CO" sz="2000" dirty="0">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s-CO" sz="2000" dirty="0">
                <a:latin typeface="Verdana" panose="020B0604030504040204" pitchFamily="34" charset="0"/>
                <a:ea typeface="Verdana" panose="020B0604030504040204" pitchFamily="34" charset="0"/>
                <a:cs typeface="Verdana" panose="020B0604030504040204" pitchFamily="34" charset="0"/>
              </a:rPr>
              <a:t>Son definidas por las entidades del SINA y expresadas en normas, políticas, lineamientos, directrices, criterios y orientaciones</a:t>
            </a:r>
            <a:r>
              <a:rPr lang="es-CO" sz="2000" dirty="0" smtClean="0">
                <a:latin typeface="Verdana" panose="020B0604030504040204" pitchFamily="34" charset="0"/>
                <a:ea typeface="Verdana" panose="020B0604030504040204" pitchFamily="34" charset="0"/>
                <a:cs typeface="Verdana" panose="020B0604030504040204" pitchFamily="34" charset="0"/>
              </a:rPr>
              <a:t>.</a:t>
            </a:r>
          </a:p>
          <a:p>
            <a:pPr marL="342900" lvl="0" indent="-342900">
              <a:buFont typeface="Arial" panose="020B0604020202020204" pitchFamily="34" charset="0"/>
              <a:buChar char="•"/>
            </a:pPr>
            <a:endParaRPr lang="es-CO" sz="2000" dirty="0">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s-CO" sz="2000" dirty="0">
                <a:latin typeface="Verdana" panose="020B0604030504040204" pitchFamily="34" charset="0"/>
                <a:ea typeface="Verdana" panose="020B0604030504040204" pitchFamily="34" charset="0"/>
                <a:cs typeface="Verdana" panose="020B0604030504040204" pitchFamily="34" charset="0"/>
              </a:rPr>
              <a:t>Presentan diversos niveles de restricción o condicionamiento a los usos del suelo</a:t>
            </a:r>
            <a:r>
              <a:rPr lang="es-CO" sz="2000" dirty="0" smtClean="0">
                <a:latin typeface="Verdana" panose="020B0604030504040204" pitchFamily="34" charset="0"/>
                <a:ea typeface="Verdana" panose="020B0604030504040204" pitchFamily="34" charset="0"/>
                <a:cs typeface="Verdana" panose="020B0604030504040204" pitchFamily="34" charset="0"/>
              </a:rPr>
              <a:t>.</a:t>
            </a:r>
          </a:p>
          <a:p>
            <a:pPr marL="342900" lvl="0" indent="-342900">
              <a:buFont typeface="Arial" panose="020B0604020202020204" pitchFamily="34" charset="0"/>
              <a:buChar char="•"/>
            </a:pPr>
            <a:endParaRPr lang="es-CO" sz="2000" dirty="0">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s-CO" sz="2000" dirty="0">
                <a:latin typeface="Verdana" panose="020B0604030504040204" pitchFamily="34" charset="0"/>
                <a:ea typeface="Verdana" panose="020B0604030504040204" pitchFamily="34" charset="0"/>
                <a:cs typeface="Verdana" panose="020B0604030504040204" pitchFamily="34" charset="0"/>
              </a:rPr>
              <a:t>Permiten la gestión integral de la biodiversidad y los servicios </a:t>
            </a:r>
            <a:r>
              <a:rPr lang="es-CO" sz="2000" dirty="0" err="1">
                <a:latin typeface="Verdana" panose="020B0604030504040204" pitchFamily="34" charset="0"/>
                <a:ea typeface="Verdana" panose="020B0604030504040204" pitchFamily="34" charset="0"/>
                <a:cs typeface="Verdana" panose="020B0604030504040204" pitchFamily="34" charset="0"/>
              </a:rPr>
              <a:t>ecosistémicos</a:t>
            </a:r>
            <a:r>
              <a:rPr lang="es-CO" sz="2000" dirty="0">
                <a:latin typeface="Verdana" panose="020B0604030504040204" pitchFamily="34" charset="0"/>
                <a:ea typeface="Verdana" panose="020B0604030504040204" pitchFamily="34" charset="0"/>
                <a:cs typeface="Verdana" panose="020B0604030504040204" pitchFamily="34" charset="0"/>
              </a:rPr>
              <a:t> y ambientales en los proceso de ordenamiento territorial</a:t>
            </a:r>
            <a:r>
              <a:rPr lang="es-CO" sz="2000" dirty="0" smtClean="0">
                <a:latin typeface="Verdana" panose="020B0604030504040204" pitchFamily="34" charset="0"/>
                <a:ea typeface="Verdana" panose="020B0604030504040204" pitchFamily="34" charset="0"/>
                <a:cs typeface="Verdana" panose="020B0604030504040204" pitchFamily="34" charset="0"/>
              </a:rPr>
              <a:t>.</a:t>
            </a:r>
          </a:p>
          <a:p>
            <a:pPr marL="342900" lvl="0" indent="-342900">
              <a:buFont typeface="Arial" panose="020B0604020202020204" pitchFamily="34" charset="0"/>
              <a:buChar char="•"/>
            </a:pPr>
            <a:endParaRPr lang="es-CO" sz="2000" dirty="0">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s-CO" sz="2000" dirty="0">
                <a:latin typeface="Verdana" panose="020B0604030504040204" pitchFamily="34" charset="0"/>
                <a:ea typeface="Verdana" panose="020B0604030504040204" pitchFamily="34" charset="0"/>
                <a:cs typeface="Verdana" panose="020B0604030504040204" pitchFamily="34" charset="0"/>
              </a:rPr>
              <a:t>Derivan de instrumentos de gestión ambiental y planes de manejo.</a:t>
            </a:r>
          </a:p>
          <a:p>
            <a:pPr lvl="0"/>
            <a:endParaRPr lang="es-CO" sz="2200" dirty="0"/>
          </a:p>
        </p:txBody>
      </p:sp>
      <p:sp>
        <p:nvSpPr>
          <p:cNvPr id="7" name="3 Rectángulo"/>
          <p:cNvSpPr/>
          <p:nvPr/>
        </p:nvSpPr>
        <p:spPr>
          <a:xfrm>
            <a:off x="343803" y="188640"/>
            <a:ext cx="4927952" cy="523220"/>
          </a:xfrm>
          <a:prstGeom prst="rect">
            <a:avLst/>
          </a:prstGeom>
          <a:noFill/>
        </p:spPr>
        <p:txBody>
          <a:bodyPr wrap="none">
            <a:spAutoFit/>
          </a:bodyPr>
          <a:lstStyle/>
          <a:p>
            <a:pPr>
              <a:defRPr/>
            </a:pPr>
            <a:r>
              <a:rPr lang="es-ES" sz="28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Algunas Características</a:t>
            </a:r>
            <a:endParaRPr lang="es-ES" sz="2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78752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CuadroTexto"/>
          <p:cNvSpPr txBox="1"/>
          <p:nvPr/>
        </p:nvSpPr>
        <p:spPr>
          <a:xfrm>
            <a:off x="250099" y="779236"/>
            <a:ext cx="8653463" cy="4493538"/>
          </a:xfrm>
          <a:prstGeom prst="rect">
            <a:avLst/>
          </a:prstGeom>
          <a:noFill/>
        </p:spPr>
        <p:txBody>
          <a:bodyPr>
            <a:spAutoFit/>
          </a:bodyPr>
          <a:lstStyle/>
          <a:p>
            <a:pPr marL="285750" lvl="0" indent="-285750">
              <a:buFont typeface="Arial" pitchFamily="34" charset="0"/>
              <a:buChar char="•"/>
            </a:pPr>
            <a:endParaRPr lang="es-CO" sz="2200" dirty="0" smtClean="0"/>
          </a:p>
          <a:p>
            <a:pPr marL="285750" lvl="0" indent="-285750">
              <a:buFont typeface="Arial" pitchFamily="34" charset="0"/>
              <a:buChar char="•"/>
            </a:pPr>
            <a:endParaRPr lang="es-CO" sz="2200" dirty="0"/>
          </a:p>
          <a:p>
            <a:pPr marL="342900" lvl="0" indent="-342900">
              <a:buFont typeface="Arial" panose="020B0604020202020204" pitchFamily="34" charset="0"/>
              <a:buChar char="•"/>
            </a:pPr>
            <a:r>
              <a:rPr lang="es-CO" sz="2000" dirty="0">
                <a:latin typeface="Verdana" panose="020B0604030504040204" pitchFamily="34" charset="0"/>
                <a:ea typeface="Verdana" panose="020B0604030504040204" pitchFamily="34" charset="0"/>
                <a:cs typeface="Verdana" panose="020B0604030504040204" pitchFamily="34" charset="0"/>
              </a:rPr>
              <a:t>Provienen de regulaciones que reglamentan actividades que deterioren el ambiente de manera directa o indirecta</a:t>
            </a:r>
            <a:r>
              <a:rPr lang="es-CO" sz="2000" dirty="0" smtClean="0">
                <a:latin typeface="Verdana" panose="020B0604030504040204" pitchFamily="34" charset="0"/>
                <a:ea typeface="Verdana" panose="020B0604030504040204" pitchFamily="34" charset="0"/>
                <a:cs typeface="Verdana" panose="020B0604030504040204" pitchFamily="34" charset="0"/>
              </a:rPr>
              <a:t>.</a:t>
            </a:r>
          </a:p>
          <a:p>
            <a:pPr marL="342900" lvl="0" indent="-342900">
              <a:buFont typeface="Arial" panose="020B0604020202020204" pitchFamily="34" charset="0"/>
              <a:buChar char="•"/>
            </a:pPr>
            <a:endParaRPr lang="es-CO" sz="2000" dirty="0">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s-CO" sz="2000" dirty="0">
                <a:latin typeface="Verdana" panose="020B0604030504040204" pitchFamily="34" charset="0"/>
                <a:ea typeface="Verdana" panose="020B0604030504040204" pitchFamily="34" charset="0"/>
                <a:cs typeface="Verdana" panose="020B0604030504040204" pitchFamily="34" charset="0"/>
              </a:rPr>
              <a:t>Contribuyen al cumplimiento de los estándares de calidad para un ambiente sano</a:t>
            </a:r>
            <a:r>
              <a:rPr lang="es-CO" sz="2000" dirty="0" smtClean="0">
                <a:latin typeface="Verdana" panose="020B0604030504040204" pitchFamily="34" charset="0"/>
                <a:ea typeface="Verdana" panose="020B0604030504040204" pitchFamily="34" charset="0"/>
                <a:cs typeface="Verdana" panose="020B0604030504040204" pitchFamily="34" charset="0"/>
              </a:rPr>
              <a:t>.</a:t>
            </a:r>
          </a:p>
          <a:p>
            <a:pPr marL="342900" lvl="0" indent="-342900">
              <a:buFont typeface="Arial" panose="020B0604020202020204" pitchFamily="34" charset="0"/>
              <a:buChar char="•"/>
            </a:pPr>
            <a:endParaRPr lang="es-CO" sz="2000" dirty="0">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s-CO" sz="2000" dirty="0">
                <a:latin typeface="Verdana" panose="020B0604030504040204" pitchFamily="34" charset="0"/>
                <a:ea typeface="Verdana" panose="020B0604030504040204" pitchFamily="34" charset="0"/>
                <a:cs typeface="Verdana" panose="020B0604030504040204" pitchFamily="34" charset="0"/>
              </a:rPr>
              <a:t>Establecen las condiciones y requisitos ambientales para preservar y mantener</a:t>
            </a:r>
            <a:r>
              <a:rPr lang="es-CO" sz="2000" i="1" dirty="0">
                <a:latin typeface="Verdana" panose="020B0604030504040204" pitchFamily="34" charset="0"/>
                <a:ea typeface="Verdana" panose="020B0604030504040204" pitchFamily="34" charset="0"/>
                <a:cs typeface="Verdana" panose="020B0604030504040204" pitchFamily="34" charset="0"/>
              </a:rPr>
              <a:t> </a:t>
            </a:r>
            <a:r>
              <a:rPr lang="es-CO" sz="2000" dirty="0">
                <a:latin typeface="Verdana" panose="020B0604030504040204" pitchFamily="34" charset="0"/>
                <a:ea typeface="Verdana" panose="020B0604030504040204" pitchFamily="34" charset="0"/>
                <a:cs typeface="Verdana" panose="020B0604030504040204" pitchFamily="34" charset="0"/>
              </a:rPr>
              <a:t>la salud y tranquilidad de la población</a:t>
            </a:r>
            <a:r>
              <a:rPr lang="es-CO" sz="2000" dirty="0" smtClean="0">
                <a:latin typeface="Verdana" panose="020B0604030504040204" pitchFamily="34" charset="0"/>
                <a:ea typeface="Verdana" panose="020B0604030504040204" pitchFamily="34" charset="0"/>
                <a:cs typeface="Verdana" panose="020B0604030504040204" pitchFamily="34" charset="0"/>
              </a:rPr>
              <a:t>.</a:t>
            </a:r>
          </a:p>
          <a:p>
            <a:pPr marL="342900" lvl="0" indent="-342900">
              <a:buFont typeface="Arial" panose="020B0604020202020204" pitchFamily="34" charset="0"/>
              <a:buChar char="•"/>
            </a:pPr>
            <a:endParaRPr lang="es-CO" sz="2000" dirty="0">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s-CO" sz="2000" dirty="0">
                <a:latin typeface="Verdana" panose="020B0604030504040204" pitchFamily="34" charset="0"/>
                <a:ea typeface="Verdana" panose="020B0604030504040204" pitchFamily="34" charset="0"/>
                <a:cs typeface="Verdana" panose="020B0604030504040204" pitchFamily="34" charset="0"/>
              </a:rPr>
              <a:t>Provienen de medidas de prevención, mitigación y corrección de aspectos e impactos ambientales.</a:t>
            </a:r>
          </a:p>
          <a:p>
            <a:pPr lvl="0"/>
            <a:endParaRPr lang="es-CO" sz="2200" dirty="0"/>
          </a:p>
        </p:txBody>
      </p:sp>
      <p:sp>
        <p:nvSpPr>
          <p:cNvPr id="7" name="3 Rectángulo"/>
          <p:cNvSpPr/>
          <p:nvPr/>
        </p:nvSpPr>
        <p:spPr>
          <a:xfrm>
            <a:off x="343803" y="188640"/>
            <a:ext cx="5697394" cy="523220"/>
          </a:xfrm>
          <a:prstGeom prst="rect">
            <a:avLst/>
          </a:prstGeom>
          <a:noFill/>
        </p:spPr>
        <p:txBody>
          <a:bodyPr wrap="none">
            <a:spAutoFit/>
          </a:bodyPr>
          <a:lstStyle/>
          <a:p>
            <a:pPr>
              <a:defRPr/>
            </a:pPr>
            <a:r>
              <a:rPr lang="es-ES" sz="28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Algunas Características (2)</a:t>
            </a:r>
            <a:endParaRPr lang="es-ES" sz="2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40833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559058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48" t="44368" r="9224" b="48114"/>
          <a:stretch/>
        </p:blipFill>
        <p:spPr bwMode="auto">
          <a:xfrm>
            <a:off x="0" y="4908503"/>
            <a:ext cx="9144000"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3 CuadroTexto"/>
          <p:cNvSpPr txBox="1">
            <a:spLocks noChangeArrowheads="1"/>
          </p:cNvSpPr>
          <p:nvPr/>
        </p:nvSpPr>
        <p:spPr bwMode="auto">
          <a:xfrm>
            <a:off x="214282" y="510639"/>
            <a:ext cx="8750206" cy="3139321"/>
          </a:xfrm>
          <a:prstGeom prst="rect">
            <a:avLst/>
          </a:prstGeom>
          <a:noFill/>
          <a:ln w="9525">
            <a:noFill/>
            <a:miter lim="800000"/>
            <a:headEnd/>
            <a:tailEnd/>
          </a:ln>
        </p:spPr>
        <p:txBody>
          <a:bodyPr wrap="square">
            <a:spAutoFit/>
          </a:bodyPr>
          <a:lstStyle/>
          <a:p>
            <a:pPr algn="ctr">
              <a:defRPr/>
            </a:pPr>
            <a:endParaRPr lang="es-CO" sz="2800" dirty="0"/>
          </a:p>
          <a:p>
            <a:pPr>
              <a:defRPr/>
            </a:pPr>
            <a:endParaRPr lang="es-CO" sz="2800" dirty="0"/>
          </a:p>
          <a:p>
            <a:pPr algn="just">
              <a:defRPr/>
            </a:pPr>
            <a:r>
              <a:rPr lang="es-MX"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CRITERIOS A TENER EN CUENTA POR LOS MUNICIPIOS Y DISTRITOS EN LA INCORPORACIÓN DE LAS DETERMINANTES AMBIENTALES  EN LOS POT Y EN SU PROCESO DE CONCERTACIÓN CON LAS AUTORIDADES AMBIENTALES</a:t>
            </a:r>
            <a:endParaRPr lang="es-MX"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es-CO" sz="3200" b="1" dirty="0">
              <a:solidFill>
                <a:schemeClr val="bg1"/>
              </a:solidFill>
            </a:endParaRPr>
          </a:p>
        </p:txBody>
      </p:sp>
    </p:spTree>
    <p:extLst>
      <p:ext uri="{BB962C8B-B14F-4D97-AF65-F5344CB8AC3E}">
        <p14:creationId xmlns:p14="http://schemas.microsoft.com/office/powerpoint/2010/main" val="3463156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CuadroTexto"/>
          <p:cNvSpPr txBox="1"/>
          <p:nvPr/>
        </p:nvSpPr>
        <p:spPr>
          <a:xfrm>
            <a:off x="4211960" y="2772698"/>
            <a:ext cx="4549007" cy="3954929"/>
          </a:xfrm>
          <a:prstGeom prst="rect">
            <a:avLst/>
          </a:prstGeom>
          <a:noFill/>
        </p:spPr>
        <p:txBody>
          <a:bodyPr wrap="square">
            <a:spAutoFit/>
          </a:bodyPr>
          <a:lstStyle/>
          <a:p>
            <a:pPr lvl="1" algn="just">
              <a:defRPr/>
            </a:pPr>
            <a:endParaRPr lang="es-MX" sz="20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1" algn="just">
              <a:defRPr/>
            </a:pPr>
            <a:r>
              <a:rPr lang="es-MX"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Se busca asegurar la </a:t>
            </a:r>
            <a:r>
              <a:rPr lang="es-MX" sz="20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sostenibilidad ambiental y la resiliencia territorial</a:t>
            </a:r>
            <a:r>
              <a:rPr lang="es-MX"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de los modelos de ocupación de los POT.</a:t>
            </a:r>
          </a:p>
          <a:p>
            <a:pPr lvl="1" algn="just">
              <a:defRPr/>
            </a:pPr>
            <a:endParaRPr lang="es-MX" sz="11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1" algn="just">
              <a:defRPr/>
            </a:pPr>
            <a:endParaRPr lang="es-MX" sz="11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1" algn="just">
              <a:defRPr/>
            </a:pPr>
            <a:endParaRPr lang="es-MX" sz="11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1" algn="just">
              <a:defRPr/>
            </a:pPr>
            <a:endParaRPr lang="es-MX" sz="11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1" algn="just">
              <a:defRPr/>
            </a:pPr>
            <a:endParaRPr lang="es-MX" sz="11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1" algn="just">
              <a:defRPr/>
            </a:pPr>
            <a:endParaRPr lang="es-MX" sz="11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1" algn="just">
              <a:defRPr/>
            </a:pPr>
            <a:endParaRPr lang="es-MX" sz="11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1" algn="just">
              <a:defRPr/>
            </a:pPr>
            <a:endParaRPr lang="es-MX" sz="11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1" algn="just">
              <a:defRPr/>
            </a:pPr>
            <a:endParaRPr lang="es-MX" sz="11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1" algn="just">
              <a:defRPr/>
            </a:pPr>
            <a:r>
              <a:rPr lang="es-MX" sz="800" dirty="0">
                <a:solidFill>
                  <a:prstClr val="black"/>
                </a:solidFill>
                <a:latin typeface="Verdana" panose="020B0604030504040204" pitchFamily="34" charset="0"/>
                <a:ea typeface="Verdana" panose="020B0604030504040204" pitchFamily="34" charset="0"/>
                <a:cs typeface="Verdana" panose="020B0604030504040204" pitchFamily="34" charset="0"/>
              </a:rPr>
              <a:t>https://www.google.com.co/search?q=Guajira+colombia&amp;rlz=1C1LENP_enCO574CO575&amp;espv=2&amp;source=lnms&amp;tbm=isch&amp;sa=X&amp;ved=0ahUKEwjAg-uZo67TAhUC82MKHeTFAtcQ_AUIBigB&amp;biw=1366&amp;bih=662#imgrc=tF0HCHVeI2TkbM:</a:t>
            </a:r>
          </a:p>
        </p:txBody>
      </p:sp>
      <p:sp>
        <p:nvSpPr>
          <p:cNvPr id="7" name="3 Rectángulo"/>
          <p:cNvSpPr/>
          <p:nvPr/>
        </p:nvSpPr>
        <p:spPr>
          <a:xfrm>
            <a:off x="351233" y="332656"/>
            <a:ext cx="8685263" cy="1200329"/>
          </a:xfrm>
          <a:prstGeom prst="rect">
            <a:avLst/>
          </a:prstGeom>
          <a:noFill/>
        </p:spPr>
        <p:txBody>
          <a:bodyPr wrap="square">
            <a:spAutoFit/>
          </a:bodyPr>
          <a:lstStyle/>
          <a:p>
            <a:pPr>
              <a:defRPr/>
            </a:pPr>
            <a:r>
              <a:rPr lang="es-CO" sz="24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1. Los proyectos de POT de los municipios y distritos deben ser formulados bajo principios de sostenibilidad ambiental</a:t>
            </a:r>
            <a:endParaRPr lang="es-ES" sz="24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contenido 2"/>
          <p:cNvSpPr>
            <a:spLocks noGrp="1"/>
          </p:cNvSpPr>
          <p:nvPr>
            <p:ph sz="quarter" idx="13"/>
          </p:nvPr>
        </p:nvSpPr>
        <p:spPr/>
        <p:txBody>
          <a:bodyPr/>
          <a:lstStyle/>
          <a:p>
            <a:endParaRPr lang="es-CO" dirty="0"/>
          </a:p>
        </p:txBody>
      </p:sp>
      <p:pic>
        <p:nvPicPr>
          <p:cNvPr id="1028" name="Picture 4" descr="Resultado de imagen para Guajira colomb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420888"/>
            <a:ext cx="3999077" cy="2999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741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CuadroTexto"/>
          <p:cNvSpPr txBox="1"/>
          <p:nvPr/>
        </p:nvSpPr>
        <p:spPr>
          <a:xfrm>
            <a:off x="179512" y="332656"/>
            <a:ext cx="8653463" cy="7325082"/>
          </a:xfrm>
          <a:prstGeom prst="rect">
            <a:avLst/>
          </a:prstGeom>
          <a:noFill/>
        </p:spPr>
        <p:txBody>
          <a:bodyPr>
            <a:spAutoFit/>
          </a:bodyPr>
          <a:lstStyle/>
          <a:p>
            <a:r>
              <a:rPr lang="es-MX" dirty="0" smtClean="0">
                <a:latin typeface="Verdana" panose="020B0604030504040204" pitchFamily="34" charset="0"/>
                <a:ea typeface="Verdana" panose="020B0604030504040204" pitchFamily="34" charset="0"/>
                <a:cs typeface="Verdana" panose="020B0604030504040204" pitchFamily="34" charset="0"/>
              </a:rPr>
              <a:t>Los municipios y distritos deben incorporar en sus POT las determinantes ambientales emanadas de las autoridades ambientales. Estas se pueden agrupar en ejes temático como se muestra a continuación</a:t>
            </a:r>
            <a:r>
              <a:rPr lang="es-MX" sz="2000" dirty="0" smtClean="0">
                <a:latin typeface="Verdana" panose="020B0604030504040204" pitchFamily="34" charset="0"/>
                <a:ea typeface="Verdana" panose="020B0604030504040204" pitchFamily="34" charset="0"/>
                <a:cs typeface="Verdana" panose="020B0604030504040204" pitchFamily="34" charset="0"/>
              </a:rPr>
              <a:t>:</a:t>
            </a:r>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smtClean="0"/>
          </a:p>
          <a:p>
            <a:endParaRPr lang="es-MX" dirty="0" smtClean="0"/>
          </a:p>
          <a:p>
            <a:endParaRPr lang="es-MX" dirty="0"/>
          </a:p>
          <a:p>
            <a:endParaRPr lang="es-MX" dirty="0" smtClean="0"/>
          </a:p>
          <a:p>
            <a:endParaRPr lang="es-MX" dirty="0"/>
          </a:p>
          <a:p>
            <a:endParaRPr lang="es-CO" dirty="0"/>
          </a:p>
        </p:txBody>
      </p:sp>
      <p:graphicFrame>
        <p:nvGraphicFramePr>
          <p:cNvPr id="4" name="Diagrama 3"/>
          <p:cNvGraphicFramePr/>
          <p:nvPr>
            <p:extLst>
              <p:ext uri="{D42A27DB-BD31-4B8C-83A1-F6EECF244321}">
                <p14:modId xmlns:p14="http://schemas.microsoft.com/office/powerpoint/2010/main" val="2620685402"/>
              </p:ext>
            </p:extLst>
          </p:nvPr>
        </p:nvGraphicFramePr>
        <p:xfrm>
          <a:off x="683568" y="1539900"/>
          <a:ext cx="7674646"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2071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CuadroTexto"/>
          <p:cNvSpPr txBox="1"/>
          <p:nvPr/>
        </p:nvSpPr>
        <p:spPr>
          <a:xfrm>
            <a:off x="179512" y="1124744"/>
            <a:ext cx="8653463" cy="677108"/>
          </a:xfrm>
          <a:prstGeom prst="rect">
            <a:avLst/>
          </a:prstGeom>
          <a:noFill/>
        </p:spPr>
        <p:txBody>
          <a:bodyPr>
            <a:spAutoFit/>
          </a:bodyPr>
          <a:lstStyle/>
          <a:p>
            <a:endParaRPr lang="es-CO" dirty="0"/>
          </a:p>
          <a:p>
            <a:pPr lvl="1" algn="just">
              <a:defRPr/>
            </a:pPr>
            <a:endParaRPr lang="es-MX" sz="2000" dirty="0">
              <a:solidFill>
                <a:prstClr val="black"/>
              </a:solidFill>
            </a:endParaRPr>
          </a:p>
        </p:txBody>
      </p:sp>
      <p:graphicFrame>
        <p:nvGraphicFramePr>
          <p:cNvPr id="2" name="Diagrama 1"/>
          <p:cNvGraphicFramePr/>
          <p:nvPr>
            <p:extLst>
              <p:ext uri="{D42A27DB-BD31-4B8C-83A1-F6EECF244321}">
                <p14:modId xmlns:p14="http://schemas.microsoft.com/office/powerpoint/2010/main" val="4085706325"/>
              </p:ext>
            </p:extLst>
          </p:nvPr>
        </p:nvGraphicFramePr>
        <p:xfrm>
          <a:off x="323528" y="908720"/>
          <a:ext cx="842493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3962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15616" y="620688"/>
            <a:ext cx="7848872" cy="400110"/>
          </a:xfrm>
          <a:prstGeom prst="rect">
            <a:avLst/>
          </a:prstGeom>
          <a:noFill/>
        </p:spPr>
        <p:txBody>
          <a:bodyPr wrap="square" rtlCol="0">
            <a:spAutoFit/>
          </a:bodyPr>
          <a:lstStyle/>
          <a:p>
            <a:pPr marL="0" lvl="1" algn="just"/>
            <a:r>
              <a:rPr lang="es-MX" sz="20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Áreas </a:t>
            </a:r>
            <a:r>
              <a:rPr lang="es-MX" sz="20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Protegidas Nacionales </a:t>
            </a:r>
            <a:endParaRPr lang="es-MX" sz="32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885617520"/>
              </p:ext>
            </p:extLst>
          </p:nvPr>
        </p:nvGraphicFramePr>
        <p:xfrm>
          <a:off x="899592" y="1340768"/>
          <a:ext cx="6912768" cy="4670973"/>
        </p:xfrm>
        <a:graphic>
          <a:graphicData uri="http://schemas.openxmlformats.org/drawingml/2006/table">
            <a:tbl>
              <a:tblPr firstRow="1" firstCol="1" bandRow="1"/>
              <a:tblGrid>
                <a:gridCol w="669462"/>
                <a:gridCol w="2944031"/>
                <a:gridCol w="1460007"/>
                <a:gridCol w="1839268"/>
              </a:tblGrid>
              <a:tr h="928090">
                <a:tc>
                  <a:txBody>
                    <a:bodyPr/>
                    <a:lstStyle/>
                    <a:p>
                      <a:pPr algn="just">
                        <a:lnSpc>
                          <a:spcPct val="115000"/>
                        </a:lnSpc>
                        <a:spcBef>
                          <a:spcPts val="600"/>
                        </a:spcBef>
                        <a:spcAft>
                          <a:spcPts val="600"/>
                        </a:spcAft>
                      </a:pPr>
                      <a:r>
                        <a:rPr lang="es-CO" sz="1200" b="1" dirty="0">
                          <a:effectLst/>
                          <a:latin typeface="Arial Narrow"/>
                          <a:ea typeface="Calibri"/>
                          <a:cs typeface="Arial"/>
                        </a:rPr>
                        <a:t>Ítem</a:t>
                      </a:r>
                      <a:endParaRPr lang="es-CO" sz="12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Bef>
                          <a:spcPts val="600"/>
                        </a:spcBef>
                        <a:spcAft>
                          <a:spcPts val="600"/>
                        </a:spcAft>
                      </a:pPr>
                      <a:r>
                        <a:rPr lang="es-CO" sz="1400" b="1" dirty="0">
                          <a:effectLst/>
                          <a:latin typeface="Arial Narrow"/>
                          <a:ea typeface="Calibri"/>
                          <a:cs typeface="Arial"/>
                        </a:rPr>
                        <a:t>Áreas del Sistema de Parques Nacionales Naturales (Áreas del SPNN)</a:t>
                      </a:r>
                      <a:endParaRPr lang="es-CO" sz="14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Bef>
                          <a:spcPts val="600"/>
                        </a:spcBef>
                        <a:spcAft>
                          <a:spcPts val="600"/>
                        </a:spcAft>
                      </a:pPr>
                      <a:r>
                        <a:rPr lang="es-CO" sz="1400" b="1" dirty="0">
                          <a:effectLst/>
                          <a:latin typeface="Arial Narrow"/>
                          <a:ea typeface="Calibri"/>
                          <a:cs typeface="Arial"/>
                        </a:rPr>
                        <a:t>Área (Has.) aprox.</a:t>
                      </a:r>
                      <a:endParaRPr lang="es-CO" sz="14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just">
                        <a:lnSpc>
                          <a:spcPct val="115000"/>
                        </a:lnSpc>
                        <a:spcBef>
                          <a:spcPts val="600"/>
                        </a:spcBef>
                        <a:spcAft>
                          <a:spcPts val="600"/>
                        </a:spcAft>
                      </a:pPr>
                      <a:r>
                        <a:rPr lang="es-CO" sz="1400" b="1" dirty="0">
                          <a:effectLst/>
                          <a:latin typeface="Arial Narrow"/>
                          <a:ea typeface="Calibri"/>
                          <a:cs typeface="Arial"/>
                        </a:rPr>
                        <a:t>Municipios</a:t>
                      </a:r>
                      <a:endParaRPr lang="es-CO" sz="14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165543">
                <a:tc>
                  <a:txBody>
                    <a:bodyPr/>
                    <a:lstStyle/>
                    <a:p>
                      <a:pPr algn="just">
                        <a:lnSpc>
                          <a:spcPct val="115000"/>
                        </a:lnSpc>
                        <a:spcBef>
                          <a:spcPts val="600"/>
                        </a:spcBef>
                        <a:spcAft>
                          <a:spcPts val="600"/>
                        </a:spcAft>
                      </a:pPr>
                      <a:r>
                        <a:rPr lang="es-CO" sz="1200">
                          <a:effectLst/>
                          <a:latin typeface="Arial Narrow"/>
                          <a:ea typeface="Calibri"/>
                          <a:cs typeface="Arial"/>
                        </a:rPr>
                        <a:t>1</a:t>
                      </a:r>
                      <a:endParaRPr lang="es-CO"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CO" sz="1800" dirty="0" smtClean="0">
                          <a:effectLst/>
                          <a:latin typeface="Arial Narrow"/>
                          <a:ea typeface="Calibri"/>
                          <a:cs typeface="Arial"/>
                        </a:rPr>
                        <a:t>PNN Sierra </a:t>
                      </a:r>
                      <a:r>
                        <a:rPr lang="es-CO" sz="1800" dirty="0">
                          <a:effectLst/>
                          <a:latin typeface="Arial Narrow"/>
                          <a:ea typeface="Calibri"/>
                          <a:cs typeface="Arial"/>
                        </a:rPr>
                        <a:t>Nevada de Santa Marta</a:t>
                      </a:r>
                      <a:endParaRPr lang="es-CO" sz="18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s-CO" sz="1800" dirty="0">
                          <a:effectLst/>
                          <a:latin typeface="Arial Narrow"/>
                          <a:ea typeface="Calibri"/>
                          <a:cs typeface="Arial"/>
                        </a:rPr>
                        <a:t>157.294</a:t>
                      </a:r>
                      <a:endParaRPr lang="es-CO" sz="18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CO" sz="1800" dirty="0" err="1">
                          <a:effectLst/>
                          <a:latin typeface="Arial Narrow"/>
                          <a:ea typeface="Calibri"/>
                          <a:cs typeface="Arial"/>
                        </a:rPr>
                        <a:t>Dibulla</a:t>
                      </a:r>
                      <a:r>
                        <a:rPr lang="es-CO" sz="1800" dirty="0">
                          <a:effectLst/>
                          <a:latin typeface="Arial Narrow"/>
                          <a:ea typeface="Calibri"/>
                          <a:cs typeface="Arial"/>
                        </a:rPr>
                        <a:t>, Riohacha, San Juan del Cesar, Distracción, Fonseca, Barrancas, </a:t>
                      </a:r>
                      <a:r>
                        <a:rPr lang="es-CO" sz="1800" dirty="0" err="1">
                          <a:effectLst/>
                          <a:latin typeface="Arial Narrow"/>
                          <a:ea typeface="Calibri"/>
                          <a:cs typeface="Arial"/>
                        </a:rPr>
                        <a:t>Hatonuevo</a:t>
                      </a:r>
                      <a:r>
                        <a:rPr lang="es-CO" sz="1800" dirty="0">
                          <a:effectLst/>
                          <a:latin typeface="Arial Narrow"/>
                          <a:ea typeface="Calibri"/>
                          <a:cs typeface="Arial"/>
                        </a:rPr>
                        <a:t> </a:t>
                      </a:r>
                      <a:endParaRPr lang="es-CO" sz="18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727">
                <a:tc>
                  <a:txBody>
                    <a:bodyPr/>
                    <a:lstStyle/>
                    <a:p>
                      <a:pPr algn="just">
                        <a:lnSpc>
                          <a:spcPct val="115000"/>
                        </a:lnSpc>
                        <a:spcBef>
                          <a:spcPts val="600"/>
                        </a:spcBef>
                        <a:spcAft>
                          <a:spcPts val="600"/>
                        </a:spcAft>
                      </a:pPr>
                      <a:r>
                        <a:rPr lang="es-CO" sz="1200">
                          <a:effectLst/>
                          <a:latin typeface="Arial Narrow"/>
                          <a:ea typeface="Calibri"/>
                          <a:cs typeface="Arial"/>
                        </a:rPr>
                        <a:t>2</a:t>
                      </a:r>
                      <a:endParaRPr lang="es-CO"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CO" sz="1800">
                          <a:effectLst/>
                          <a:latin typeface="Arial Narrow"/>
                          <a:ea typeface="Calibri"/>
                          <a:cs typeface="Arial"/>
                        </a:rPr>
                        <a:t>Santuario de Flora y Fauna los Flamencos</a:t>
                      </a:r>
                      <a:endParaRPr lang="es-CO" sz="18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s-CO" sz="1800">
                          <a:effectLst/>
                          <a:latin typeface="Arial Narrow"/>
                          <a:ea typeface="Calibri"/>
                          <a:cs typeface="Arial"/>
                        </a:rPr>
                        <a:t>7.682</a:t>
                      </a:r>
                      <a:endParaRPr lang="es-CO" sz="18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CO" sz="1800" dirty="0">
                          <a:effectLst/>
                          <a:latin typeface="Arial Narrow"/>
                          <a:ea typeface="Calibri"/>
                          <a:cs typeface="Arial"/>
                        </a:rPr>
                        <a:t>Riohacha</a:t>
                      </a:r>
                      <a:endParaRPr lang="es-CO" sz="18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363">
                <a:tc>
                  <a:txBody>
                    <a:bodyPr/>
                    <a:lstStyle/>
                    <a:p>
                      <a:pPr algn="just">
                        <a:lnSpc>
                          <a:spcPct val="115000"/>
                        </a:lnSpc>
                        <a:spcBef>
                          <a:spcPts val="600"/>
                        </a:spcBef>
                        <a:spcAft>
                          <a:spcPts val="600"/>
                        </a:spcAft>
                      </a:pPr>
                      <a:r>
                        <a:rPr lang="es-CO" sz="1200">
                          <a:effectLst/>
                          <a:latin typeface="Arial Narrow"/>
                          <a:ea typeface="Calibri"/>
                          <a:cs typeface="Arial"/>
                        </a:rPr>
                        <a:t>3</a:t>
                      </a:r>
                      <a:endParaRPr lang="es-CO"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CO" sz="1800" dirty="0" smtClean="0">
                          <a:effectLst/>
                          <a:latin typeface="Arial Narrow"/>
                          <a:ea typeface="Calibri"/>
                          <a:cs typeface="Arial"/>
                        </a:rPr>
                        <a:t>PNN </a:t>
                      </a:r>
                      <a:r>
                        <a:rPr lang="es-CO" sz="1800" dirty="0" err="1" smtClean="0">
                          <a:effectLst/>
                          <a:latin typeface="Arial Narrow"/>
                          <a:ea typeface="Calibri"/>
                          <a:cs typeface="Arial"/>
                        </a:rPr>
                        <a:t>Macuira</a:t>
                      </a:r>
                      <a:endParaRPr lang="es-CO" sz="18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s-CO" sz="1800">
                          <a:effectLst/>
                          <a:latin typeface="Arial Narrow"/>
                          <a:ea typeface="Calibri"/>
                          <a:cs typeface="Arial"/>
                        </a:rPr>
                        <a:t>25.000</a:t>
                      </a:r>
                      <a:endParaRPr lang="es-CO" sz="18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CO" sz="1800" dirty="0" err="1">
                          <a:effectLst/>
                          <a:latin typeface="Arial Narrow"/>
                          <a:ea typeface="Calibri"/>
                          <a:cs typeface="Arial"/>
                        </a:rPr>
                        <a:t>Uribia</a:t>
                      </a:r>
                      <a:endParaRPr lang="es-CO" sz="18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727">
                <a:tc>
                  <a:txBody>
                    <a:bodyPr/>
                    <a:lstStyle/>
                    <a:p>
                      <a:pPr algn="just">
                        <a:lnSpc>
                          <a:spcPct val="115000"/>
                        </a:lnSpc>
                        <a:spcBef>
                          <a:spcPts val="600"/>
                        </a:spcBef>
                        <a:spcAft>
                          <a:spcPts val="600"/>
                        </a:spcAft>
                      </a:pPr>
                      <a:r>
                        <a:rPr lang="es-CO" sz="1200">
                          <a:effectLst/>
                          <a:latin typeface="Arial Narrow"/>
                          <a:ea typeface="Calibri"/>
                          <a:cs typeface="Arial"/>
                        </a:rPr>
                        <a:t>4</a:t>
                      </a:r>
                      <a:endParaRPr lang="es-CO"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CO" sz="1800">
                          <a:effectLst/>
                          <a:latin typeface="Arial Narrow"/>
                          <a:ea typeface="Calibri"/>
                          <a:cs typeface="Arial"/>
                        </a:rPr>
                        <a:t>Parque Nacional Natural Bahía Portete-Kaurre</a:t>
                      </a:r>
                      <a:endParaRPr lang="es-CO" sz="18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s-CO" sz="1800">
                          <a:effectLst/>
                          <a:latin typeface="Arial Narrow"/>
                          <a:ea typeface="Calibri"/>
                          <a:cs typeface="Arial"/>
                        </a:rPr>
                        <a:t>12.500</a:t>
                      </a:r>
                      <a:endParaRPr lang="es-CO" sz="18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CO" sz="1800" dirty="0" err="1">
                          <a:effectLst/>
                          <a:latin typeface="Arial Narrow"/>
                          <a:ea typeface="Calibri"/>
                          <a:cs typeface="Arial"/>
                        </a:rPr>
                        <a:t>Uribia</a:t>
                      </a:r>
                      <a:endParaRPr lang="es-CO" sz="18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83393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99592" y="404664"/>
            <a:ext cx="6192688" cy="400110"/>
          </a:xfrm>
          <a:prstGeom prst="rect">
            <a:avLst/>
          </a:prstGeom>
          <a:noFill/>
        </p:spPr>
        <p:txBody>
          <a:bodyPr wrap="square" rtlCol="0">
            <a:spAutoFit/>
          </a:bodyPr>
          <a:lstStyle/>
          <a:p>
            <a:pPr marL="0" lvl="1" algn="just"/>
            <a:r>
              <a:rPr lang="es-MX" sz="20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Áreas </a:t>
            </a:r>
            <a:r>
              <a:rPr lang="es-MX" sz="20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Protegidas Regionales</a:t>
            </a:r>
            <a:endParaRPr lang="es-MX" sz="32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769215163"/>
              </p:ext>
            </p:extLst>
          </p:nvPr>
        </p:nvGraphicFramePr>
        <p:xfrm>
          <a:off x="899592" y="1020797"/>
          <a:ext cx="6696743" cy="5078776"/>
        </p:xfrm>
        <a:graphic>
          <a:graphicData uri="http://schemas.openxmlformats.org/drawingml/2006/table">
            <a:tbl>
              <a:tblPr firstRow="1" firstCol="1" lastRow="1" lastCol="1" bandRow="1" bandCol="1"/>
              <a:tblGrid>
                <a:gridCol w="647009"/>
                <a:gridCol w="2611285"/>
                <a:gridCol w="1104179"/>
                <a:gridCol w="2334270"/>
              </a:tblGrid>
              <a:tr h="680019">
                <a:tc>
                  <a:txBody>
                    <a:bodyPr/>
                    <a:lstStyle/>
                    <a:p>
                      <a:pPr algn="ctr">
                        <a:lnSpc>
                          <a:spcPct val="115000"/>
                        </a:lnSpc>
                        <a:spcBef>
                          <a:spcPts val="600"/>
                        </a:spcBef>
                        <a:spcAft>
                          <a:spcPts val="600"/>
                        </a:spcAft>
                      </a:pPr>
                      <a:r>
                        <a:rPr lang="es-CO" sz="1100" b="1" dirty="0" err="1">
                          <a:effectLst/>
                          <a:latin typeface="Arial Narrow"/>
                          <a:ea typeface="Calibri"/>
                          <a:cs typeface="Arial"/>
                        </a:rPr>
                        <a:t>Item</a:t>
                      </a:r>
                      <a:endParaRPr lang="es-CO" sz="12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BB59"/>
                    </a:solidFill>
                  </a:tcPr>
                </a:tc>
                <a:tc>
                  <a:txBody>
                    <a:bodyPr/>
                    <a:lstStyle/>
                    <a:p>
                      <a:pPr algn="ctr">
                        <a:lnSpc>
                          <a:spcPct val="115000"/>
                        </a:lnSpc>
                        <a:spcBef>
                          <a:spcPts val="600"/>
                        </a:spcBef>
                        <a:spcAft>
                          <a:spcPts val="600"/>
                        </a:spcAft>
                      </a:pPr>
                      <a:r>
                        <a:rPr lang="es-CO" sz="1400" b="1" dirty="0">
                          <a:effectLst/>
                          <a:latin typeface="Arial Narrow"/>
                          <a:ea typeface="Calibri"/>
                          <a:cs typeface="Arial"/>
                        </a:rPr>
                        <a:t>Parques Naturales Regionales</a:t>
                      </a:r>
                      <a:endParaRPr lang="es-CO" sz="16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BB59"/>
                    </a:solidFill>
                  </a:tcPr>
                </a:tc>
                <a:tc>
                  <a:txBody>
                    <a:bodyPr/>
                    <a:lstStyle/>
                    <a:p>
                      <a:pPr algn="ctr">
                        <a:lnSpc>
                          <a:spcPct val="115000"/>
                        </a:lnSpc>
                        <a:spcBef>
                          <a:spcPts val="600"/>
                        </a:spcBef>
                        <a:spcAft>
                          <a:spcPts val="600"/>
                        </a:spcAft>
                      </a:pPr>
                      <a:r>
                        <a:rPr lang="es-CO" sz="1400" b="1" dirty="0">
                          <a:effectLst/>
                          <a:latin typeface="Arial Narrow"/>
                          <a:ea typeface="Calibri"/>
                          <a:cs typeface="Arial"/>
                        </a:rPr>
                        <a:t>Área (Has.) aprox.</a:t>
                      </a:r>
                      <a:endParaRPr lang="es-CO" sz="16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BB59"/>
                    </a:solidFill>
                  </a:tcPr>
                </a:tc>
                <a:tc>
                  <a:txBody>
                    <a:bodyPr/>
                    <a:lstStyle/>
                    <a:p>
                      <a:pPr algn="ctr">
                        <a:lnSpc>
                          <a:spcPct val="115000"/>
                        </a:lnSpc>
                        <a:spcBef>
                          <a:spcPts val="600"/>
                        </a:spcBef>
                        <a:spcAft>
                          <a:spcPts val="600"/>
                        </a:spcAft>
                      </a:pPr>
                      <a:r>
                        <a:rPr lang="es-CO" sz="1400" b="1" dirty="0">
                          <a:effectLst/>
                          <a:latin typeface="Arial Narrow"/>
                          <a:ea typeface="Calibri"/>
                          <a:cs typeface="Arial"/>
                        </a:rPr>
                        <a:t>Municipios</a:t>
                      </a:r>
                      <a:endParaRPr lang="es-CO" sz="16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BB59"/>
                    </a:solidFill>
                  </a:tcPr>
                </a:tc>
              </a:tr>
              <a:tr h="632534">
                <a:tc>
                  <a:txBody>
                    <a:bodyPr/>
                    <a:lstStyle/>
                    <a:p>
                      <a:pPr algn="just">
                        <a:lnSpc>
                          <a:spcPct val="115000"/>
                        </a:lnSpc>
                        <a:spcBef>
                          <a:spcPts val="600"/>
                        </a:spcBef>
                        <a:spcAft>
                          <a:spcPts val="600"/>
                        </a:spcAft>
                      </a:pPr>
                      <a:r>
                        <a:rPr lang="es-CO" sz="1100">
                          <a:effectLst/>
                          <a:latin typeface="Arial Narrow"/>
                          <a:ea typeface="Calibri"/>
                          <a:cs typeface="Arial"/>
                        </a:rPr>
                        <a:t>01</a:t>
                      </a:r>
                      <a:endParaRPr lang="es-CO"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ES_tradnl" sz="1400" dirty="0">
                          <a:effectLst/>
                          <a:latin typeface="Arial Narrow"/>
                          <a:ea typeface="Calibri"/>
                          <a:cs typeface="Arial"/>
                        </a:rPr>
                        <a:t>Reserva Forestal Protectora Montes de Oca</a:t>
                      </a:r>
                      <a:endParaRPr lang="es-CO" sz="16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CO" sz="1400" dirty="0">
                          <a:effectLst/>
                          <a:latin typeface="Arial Narrow"/>
                          <a:ea typeface="Calibri"/>
                          <a:cs typeface="Arial"/>
                        </a:rPr>
                        <a:t>8.494,15</a:t>
                      </a:r>
                      <a:endParaRPr lang="es-CO" sz="1600" dirty="0">
                        <a:effectLst/>
                        <a:latin typeface="Arial"/>
                        <a:ea typeface="Calibri"/>
                        <a:cs typeface="Times New Roman"/>
                      </a:endParaRPr>
                    </a:p>
                    <a:p>
                      <a:pPr algn="just">
                        <a:lnSpc>
                          <a:spcPct val="115000"/>
                        </a:lnSpc>
                        <a:spcBef>
                          <a:spcPts val="600"/>
                        </a:spcBef>
                        <a:spcAft>
                          <a:spcPts val="600"/>
                        </a:spcAft>
                      </a:pPr>
                      <a:r>
                        <a:rPr lang="es-CO" sz="1400" dirty="0">
                          <a:effectLst/>
                          <a:latin typeface="Arial Narrow"/>
                          <a:ea typeface="Calibri"/>
                          <a:cs typeface="Arial"/>
                        </a:rPr>
                        <a:t> </a:t>
                      </a:r>
                      <a:endParaRPr lang="es-CO" sz="16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CO" sz="1400" dirty="0">
                          <a:effectLst/>
                          <a:latin typeface="Arial Narrow"/>
                          <a:ea typeface="Calibri"/>
                          <a:cs typeface="Arial"/>
                        </a:rPr>
                        <a:t>Albania</a:t>
                      </a:r>
                      <a:endParaRPr lang="es-CO" sz="1600" dirty="0">
                        <a:effectLst/>
                        <a:latin typeface="Arial"/>
                        <a:ea typeface="Calibri"/>
                        <a:cs typeface="Times New Roman"/>
                      </a:endParaRPr>
                    </a:p>
                    <a:p>
                      <a:pPr algn="just">
                        <a:lnSpc>
                          <a:spcPct val="115000"/>
                        </a:lnSpc>
                        <a:spcBef>
                          <a:spcPts val="600"/>
                        </a:spcBef>
                        <a:spcAft>
                          <a:spcPts val="600"/>
                        </a:spcAft>
                      </a:pPr>
                      <a:r>
                        <a:rPr lang="es-CO" sz="1400" dirty="0">
                          <a:effectLst/>
                          <a:latin typeface="Arial Narrow"/>
                          <a:ea typeface="Calibri"/>
                          <a:cs typeface="Arial"/>
                        </a:rPr>
                        <a:t>Maicao</a:t>
                      </a:r>
                      <a:endParaRPr lang="es-CO" sz="16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952">
                <a:tc>
                  <a:txBody>
                    <a:bodyPr/>
                    <a:lstStyle/>
                    <a:p>
                      <a:pPr algn="just">
                        <a:lnSpc>
                          <a:spcPct val="115000"/>
                        </a:lnSpc>
                        <a:spcBef>
                          <a:spcPts val="600"/>
                        </a:spcBef>
                        <a:spcAft>
                          <a:spcPts val="600"/>
                        </a:spcAft>
                      </a:pPr>
                      <a:r>
                        <a:rPr lang="es-CO" sz="1100">
                          <a:effectLst/>
                          <a:latin typeface="Arial Narrow"/>
                          <a:ea typeface="Calibri"/>
                          <a:cs typeface="Arial"/>
                        </a:rPr>
                        <a:t>02</a:t>
                      </a:r>
                      <a:endParaRPr lang="es-CO"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ES_tradnl" sz="1400">
                          <a:effectLst/>
                          <a:latin typeface="Arial Narrow"/>
                          <a:ea typeface="Calibri"/>
                          <a:cs typeface="Arial"/>
                        </a:rPr>
                        <a:t>Distrito Manejo Integrado Serranía de Perijá</a:t>
                      </a:r>
                      <a:endParaRPr lang="es-CO" sz="16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CO" sz="1400">
                          <a:effectLst/>
                          <a:latin typeface="Arial Narrow"/>
                          <a:ea typeface="Calibri"/>
                          <a:cs typeface="Arial"/>
                        </a:rPr>
                        <a:t>23.882,7</a:t>
                      </a:r>
                      <a:endParaRPr lang="es-CO" sz="16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CO" sz="1400" dirty="0">
                          <a:effectLst/>
                          <a:latin typeface="Arial Narrow"/>
                          <a:ea typeface="Calibri"/>
                          <a:cs typeface="Arial"/>
                        </a:rPr>
                        <a:t>Barrancas, Fonseca, y San Juan del Cesar</a:t>
                      </a:r>
                      <a:endParaRPr lang="es-CO" sz="16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346">
                <a:tc>
                  <a:txBody>
                    <a:bodyPr/>
                    <a:lstStyle/>
                    <a:p>
                      <a:pPr algn="just">
                        <a:lnSpc>
                          <a:spcPct val="115000"/>
                        </a:lnSpc>
                        <a:spcBef>
                          <a:spcPts val="600"/>
                        </a:spcBef>
                        <a:spcAft>
                          <a:spcPts val="600"/>
                        </a:spcAft>
                      </a:pPr>
                      <a:r>
                        <a:rPr lang="es-CO" sz="1100">
                          <a:effectLst/>
                          <a:latin typeface="Arial Narrow"/>
                          <a:ea typeface="Calibri"/>
                          <a:cs typeface="Arial"/>
                        </a:rPr>
                        <a:t>03</a:t>
                      </a:r>
                      <a:endParaRPr lang="es-CO"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ES_tradnl" sz="1400">
                          <a:effectLst/>
                          <a:latin typeface="Arial Narrow"/>
                          <a:ea typeface="Calibri"/>
                          <a:cs typeface="Arial"/>
                        </a:rPr>
                        <a:t>Distrito Manejo Integrado Musichi</a:t>
                      </a:r>
                      <a:endParaRPr lang="es-CO" sz="16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CO" sz="1400">
                          <a:effectLst/>
                          <a:latin typeface="Arial Narrow"/>
                          <a:ea typeface="Calibri"/>
                          <a:cs typeface="Arial"/>
                        </a:rPr>
                        <a:t>1.494,4</a:t>
                      </a:r>
                      <a:endParaRPr lang="es-CO" sz="16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CO" sz="1400" dirty="0">
                          <a:effectLst/>
                          <a:latin typeface="Arial Narrow"/>
                          <a:ea typeface="Calibri"/>
                          <a:cs typeface="Arial"/>
                        </a:rPr>
                        <a:t>Manaure</a:t>
                      </a:r>
                      <a:endParaRPr lang="es-CO" sz="16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534">
                <a:tc>
                  <a:txBody>
                    <a:bodyPr/>
                    <a:lstStyle/>
                    <a:p>
                      <a:pPr algn="just">
                        <a:lnSpc>
                          <a:spcPct val="115000"/>
                        </a:lnSpc>
                        <a:spcBef>
                          <a:spcPts val="600"/>
                        </a:spcBef>
                        <a:spcAft>
                          <a:spcPts val="600"/>
                        </a:spcAft>
                      </a:pPr>
                      <a:r>
                        <a:rPr lang="es-CO" sz="1100">
                          <a:effectLst/>
                          <a:latin typeface="Arial Narrow"/>
                          <a:ea typeface="Calibri"/>
                          <a:cs typeface="Arial"/>
                        </a:rPr>
                        <a:t>04</a:t>
                      </a:r>
                      <a:endParaRPr lang="es-CO"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ES_tradnl" sz="1400">
                          <a:effectLst/>
                          <a:latin typeface="Arial Narrow"/>
                          <a:ea typeface="Calibri"/>
                          <a:cs typeface="Arial"/>
                        </a:rPr>
                        <a:t>Reserva Forestal Protectora Manantial Cañaverales</a:t>
                      </a:r>
                      <a:endParaRPr lang="es-CO" sz="16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CO" sz="1400">
                          <a:effectLst/>
                          <a:latin typeface="Arial Narrow"/>
                          <a:ea typeface="Calibri"/>
                          <a:cs typeface="Arial"/>
                        </a:rPr>
                        <a:t>975.7 </a:t>
                      </a:r>
                      <a:endParaRPr lang="es-CO" sz="16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CO" sz="1400" dirty="0">
                          <a:effectLst/>
                          <a:latin typeface="Arial Narrow"/>
                          <a:ea typeface="Calibri"/>
                          <a:cs typeface="Arial"/>
                        </a:rPr>
                        <a:t>San Juan del Cesar</a:t>
                      </a:r>
                      <a:endParaRPr lang="es-CO" sz="1600" dirty="0">
                        <a:effectLst/>
                        <a:latin typeface="Arial"/>
                        <a:ea typeface="Calibri"/>
                        <a:cs typeface="Times New Roman"/>
                      </a:endParaRPr>
                    </a:p>
                    <a:p>
                      <a:pPr algn="just">
                        <a:lnSpc>
                          <a:spcPct val="115000"/>
                        </a:lnSpc>
                        <a:spcBef>
                          <a:spcPts val="600"/>
                        </a:spcBef>
                        <a:spcAft>
                          <a:spcPts val="600"/>
                        </a:spcAft>
                      </a:pPr>
                      <a:r>
                        <a:rPr lang="es-CO" sz="1400" dirty="0">
                          <a:effectLst/>
                          <a:latin typeface="Arial Narrow"/>
                          <a:ea typeface="Calibri"/>
                          <a:cs typeface="Arial"/>
                        </a:rPr>
                        <a:t>Fonseca</a:t>
                      </a:r>
                      <a:endParaRPr lang="es-CO" sz="16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346">
                <a:tc>
                  <a:txBody>
                    <a:bodyPr/>
                    <a:lstStyle/>
                    <a:p>
                      <a:pPr algn="just">
                        <a:lnSpc>
                          <a:spcPct val="115000"/>
                        </a:lnSpc>
                        <a:spcBef>
                          <a:spcPts val="600"/>
                        </a:spcBef>
                        <a:spcAft>
                          <a:spcPts val="600"/>
                        </a:spcAft>
                      </a:pPr>
                      <a:r>
                        <a:rPr lang="es-CO" sz="1100">
                          <a:effectLst/>
                          <a:latin typeface="Arial Narrow"/>
                          <a:ea typeface="Calibri"/>
                          <a:cs typeface="Arial"/>
                        </a:rPr>
                        <a:t>05</a:t>
                      </a:r>
                      <a:endParaRPr lang="es-CO"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ES_tradnl" sz="1400">
                          <a:effectLst/>
                          <a:latin typeface="Arial Narrow"/>
                          <a:ea typeface="Calibri"/>
                          <a:cs typeface="Arial"/>
                        </a:rPr>
                        <a:t>Distrito de Manejo Integrado Bañaderos</a:t>
                      </a:r>
                      <a:endParaRPr lang="es-CO" sz="16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ES_tradnl" sz="1400">
                          <a:effectLst/>
                          <a:latin typeface="Arial Narrow"/>
                          <a:ea typeface="Calibri"/>
                          <a:cs typeface="Arial"/>
                        </a:rPr>
                        <a:t>10.820,2</a:t>
                      </a:r>
                      <a:endParaRPr lang="es-CO" sz="16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CO" sz="1400" dirty="0">
                          <a:effectLst/>
                          <a:latin typeface="Arial Narrow"/>
                          <a:ea typeface="Calibri"/>
                          <a:cs typeface="Arial"/>
                        </a:rPr>
                        <a:t>Riohacha, </a:t>
                      </a:r>
                      <a:r>
                        <a:rPr lang="es-CO" sz="1400" dirty="0" err="1">
                          <a:effectLst/>
                          <a:latin typeface="Arial Narrow"/>
                          <a:ea typeface="Calibri"/>
                          <a:cs typeface="Arial"/>
                        </a:rPr>
                        <a:t>Hatonuevo</a:t>
                      </a:r>
                      <a:r>
                        <a:rPr lang="es-CO" sz="1400" dirty="0">
                          <a:effectLst/>
                          <a:latin typeface="Arial Narrow"/>
                          <a:ea typeface="Calibri"/>
                          <a:cs typeface="Arial"/>
                        </a:rPr>
                        <a:t>, Barrancas, Distracción</a:t>
                      </a:r>
                      <a:endParaRPr lang="es-CO" sz="16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346">
                <a:tc>
                  <a:txBody>
                    <a:bodyPr/>
                    <a:lstStyle/>
                    <a:p>
                      <a:pPr algn="just">
                        <a:lnSpc>
                          <a:spcPct val="115000"/>
                        </a:lnSpc>
                        <a:spcBef>
                          <a:spcPts val="600"/>
                        </a:spcBef>
                        <a:spcAft>
                          <a:spcPts val="600"/>
                        </a:spcAft>
                      </a:pPr>
                      <a:r>
                        <a:rPr lang="es-CO" sz="1100">
                          <a:effectLst/>
                          <a:latin typeface="Arial Narrow"/>
                          <a:ea typeface="Calibri"/>
                          <a:cs typeface="Arial"/>
                        </a:rPr>
                        <a:t>06</a:t>
                      </a:r>
                      <a:endParaRPr lang="es-CO"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ES_tradnl" sz="1400">
                          <a:effectLst/>
                          <a:latin typeface="Arial Narrow"/>
                          <a:ea typeface="Calibri"/>
                          <a:cs typeface="Arial"/>
                        </a:rPr>
                        <a:t>Distrito de Manejo Integrado Delta del Rio Ranchería</a:t>
                      </a:r>
                      <a:endParaRPr lang="es-CO" sz="16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CO" sz="1400">
                          <a:effectLst/>
                          <a:latin typeface="Arial Narrow"/>
                          <a:ea typeface="Calibri"/>
                          <a:cs typeface="Arial"/>
                        </a:rPr>
                        <a:t>3.601</a:t>
                      </a:r>
                      <a:endParaRPr lang="es-CO" sz="16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CO" sz="1400" dirty="0">
                          <a:effectLst/>
                          <a:latin typeface="Arial Narrow"/>
                          <a:ea typeface="Calibri"/>
                          <a:cs typeface="Arial"/>
                        </a:rPr>
                        <a:t>Riohacha y Manaure</a:t>
                      </a:r>
                      <a:endParaRPr lang="es-CO" sz="16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019">
                <a:tc>
                  <a:txBody>
                    <a:bodyPr/>
                    <a:lstStyle/>
                    <a:p>
                      <a:pPr algn="just">
                        <a:lnSpc>
                          <a:spcPct val="115000"/>
                        </a:lnSpc>
                        <a:spcBef>
                          <a:spcPts val="600"/>
                        </a:spcBef>
                        <a:spcAft>
                          <a:spcPts val="600"/>
                        </a:spcAft>
                      </a:pPr>
                      <a:r>
                        <a:rPr lang="es-CO" sz="1100">
                          <a:effectLst/>
                          <a:latin typeface="Arial Narrow"/>
                          <a:ea typeface="Calibri"/>
                          <a:cs typeface="Arial"/>
                        </a:rPr>
                        <a:t>07</a:t>
                      </a:r>
                      <a:endParaRPr lang="es-CO"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ES_tradnl" sz="1400">
                          <a:effectLst/>
                          <a:latin typeface="Arial Narrow"/>
                          <a:ea typeface="Calibri"/>
                          <a:cs typeface="Arial"/>
                        </a:rPr>
                        <a:t>Distrito de Manejo Integrado Cuenca Baja del Rio Ranchería</a:t>
                      </a:r>
                      <a:endParaRPr lang="es-CO" sz="16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CO" sz="1400">
                          <a:effectLst/>
                          <a:latin typeface="Arial Narrow"/>
                          <a:ea typeface="Calibri"/>
                          <a:cs typeface="Arial"/>
                        </a:rPr>
                        <a:t>32.443.13</a:t>
                      </a:r>
                      <a:endParaRPr lang="es-CO" sz="16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CO" sz="1400" dirty="0">
                          <a:effectLst/>
                          <a:latin typeface="Arial Narrow"/>
                          <a:ea typeface="Calibri"/>
                          <a:cs typeface="Arial"/>
                        </a:rPr>
                        <a:t>Riohacha. Manaure, Maicao y Albania</a:t>
                      </a:r>
                      <a:endParaRPr lang="es-CO" sz="16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346">
                <a:tc>
                  <a:txBody>
                    <a:bodyPr/>
                    <a:lstStyle/>
                    <a:p>
                      <a:pPr algn="just">
                        <a:lnSpc>
                          <a:spcPct val="115000"/>
                        </a:lnSpc>
                        <a:spcBef>
                          <a:spcPts val="600"/>
                        </a:spcBef>
                        <a:spcAft>
                          <a:spcPts val="600"/>
                        </a:spcAft>
                      </a:pPr>
                      <a:r>
                        <a:rPr lang="es-CO" sz="1100">
                          <a:effectLst/>
                          <a:latin typeface="Arial Narrow"/>
                          <a:ea typeface="Calibri"/>
                          <a:cs typeface="Arial"/>
                        </a:rPr>
                        <a:t>08</a:t>
                      </a:r>
                      <a:endParaRPr lang="es-CO" sz="12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ES_tradnl" sz="1400">
                          <a:effectLst/>
                          <a:latin typeface="Arial Narrow"/>
                          <a:ea typeface="Calibri"/>
                          <a:cs typeface="Arial"/>
                        </a:rPr>
                        <a:t>Parque Regional Natural Cerro Pintao-Serranía del Perijá</a:t>
                      </a:r>
                      <a:endParaRPr lang="es-CO" sz="160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CO" sz="1400" dirty="0">
                          <a:effectLst/>
                          <a:latin typeface="Arial Narrow"/>
                          <a:ea typeface="Calibri"/>
                          <a:cs typeface="Arial"/>
                        </a:rPr>
                        <a:t>9.301</a:t>
                      </a:r>
                      <a:endParaRPr lang="es-CO" sz="16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s-CO" sz="1400" dirty="0">
                          <a:effectLst/>
                          <a:latin typeface="Arial Narrow"/>
                          <a:ea typeface="Calibri"/>
                          <a:cs typeface="Arial"/>
                        </a:rPr>
                        <a:t>El Molino, Villanueva, </a:t>
                      </a:r>
                      <a:r>
                        <a:rPr lang="es-CO" sz="1400" dirty="0" err="1">
                          <a:effectLst/>
                          <a:latin typeface="Arial Narrow"/>
                          <a:ea typeface="Calibri"/>
                          <a:cs typeface="Arial"/>
                        </a:rPr>
                        <a:t>Urumita</a:t>
                      </a:r>
                      <a:r>
                        <a:rPr lang="es-CO" sz="1400" dirty="0">
                          <a:effectLst/>
                          <a:latin typeface="Arial Narrow"/>
                          <a:ea typeface="Calibri"/>
                          <a:cs typeface="Arial"/>
                        </a:rPr>
                        <a:t>, La Jagua del Pilar </a:t>
                      </a:r>
                      <a:endParaRPr lang="es-CO" sz="16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25839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5759" t="6923" r="65154" b="77920"/>
          <a:stretch/>
        </p:blipFill>
        <p:spPr>
          <a:xfrm>
            <a:off x="5504932" y="1163080"/>
            <a:ext cx="2664422" cy="1870019"/>
          </a:xfrm>
          <a:prstGeom prst="rect">
            <a:avLst/>
          </a:prstGeom>
          <a:effectLst>
            <a:softEdge rad="31750"/>
          </a:effectLst>
        </p:spPr>
      </p:pic>
      <p:sp>
        <p:nvSpPr>
          <p:cNvPr id="6" name="Rectángulo 5"/>
          <p:cNvSpPr/>
          <p:nvPr/>
        </p:nvSpPr>
        <p:spPr>
          <a:xfrm>
            <a:off x="5504932" y="1163080"/>
            <a:ext cx="2744839" cy="1870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8" name="Rectángulo 7"/>
          <p:cNvSpPr/>
          <p:nvPr/>
        </p:nvSpPr>
        <p:spPr>
          <a:xfrm>
            <a:off x="5823857" y="3173825"/>
            <a:ext cx="2144486" cy="2659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pic>
        <p:nvPicPr>
          <p:cNvPr id="9" name="Imagen 8"/>
          <p:cNvPicPr>
            <a:picLocks noChangeAspect="1"/>
          </p:cNvPicPr>
          <p:nvPr/>
        </p:nvPicPr>
        <p:blipFill rotWithShape="1">
          <a:blip r:embed="rId3" cstate="print">
            <a:extLst>
              <a:ext uri="{28A0092B-C50C-407E-A947-70E740481C1C}">
                <a14:useLocalDpi xmlns:a14="http://schemas.microsoft.com/office/drawing/2010/main" val="0"/>
              </a:ext>
            </a:extLst>
          </a:blip>
          <a:srcRect l="5069" t="78453" r="77765" b="3992"/>
          <a:stretch/>
        </p:blipFill>
        <p:spPr>
          <a:xfrm>
            <a:off x="5954076" y="3223434"/>
            <a:ext cx="1919604" cy="2577754"/>
          </a:xfrm>
          <a:prstGeom prst="rect">
            <a:avLst/>
          </a:prstGeom>
        </p:spPr>
      </p:pic>
      <p:pic>
        <p:nvPicPr>
          <p:cNvPr id="17" name="Imagen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800" y="857250"/>
            <a:ext cx="3933820" cy="5165100"/>
          </a:xfrm>
          <a:prstGeom prst="rect">
            <a:avLst/>
          </a:prstGeom>
        </p:spPr>
      </p:pic>
    </p:spTree>
    <p:extLst>
      <p:ext uri="{BB962C8B-B14F-4D97-AF65-F5344CB8AC3E}">
        <p14:creationId xmlns:p14="http://schemas.microsoft.com/office/powerpoint/2010/main" val="2905489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5759" t="6923" r="65154" b="77920"/>
          <a:stretch/>
        </p:blipFill>
        <p:spPr>
          <a:xfrm>
            <a:off x="5504932" y="1163080"/>
            <a:ext cx="2664422" cy="1870019"/>
          </a:xfrm>
          <a:prstGeom prst="rect">
            <a:avLst/>
          </a:prstGeom>
          <a:effectLst>
            <a:softEdge rad="31750"/>
          </a:effectLst>
        </p:spPr>
      </p:pic>
      <p:sp>
        <p:nvSpPr>
          <p:cNvPr id="6" name="Rectángulo 5"/>
          <p:cNvSpPr/>
          <p:nvPr/>
        </p:nvSpPr>
        <p:spPr>
          <a:xfrm>
            <a:off x="5504932" y="1163080"/>
            <a:ext cx="2744839" cy="1870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8" name="Rectángulo 7"/>
          <p:cNvSpPr/>
          <p:nvPr/>
        </p:nvSpPr>
        <p:spPr>
          <a:xfrm>
            <a:off x="5823857" y="3173825"/>
            <a:ext cx="2144486" cy="2659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pic>
        <p:nvPicPr>
          <p:cNvPr id="9" name="Imagen 8"/>
          <p:cNvPicPr>
            <a:picLocks noChangeAspect="1"/>
          </p:cNvPicPr>
          <p:nvPr/>
        </p:nvPicPr>
        <p:blipFill rotWithShape="1">
          <a:blip r:embed="rId3" cstate="print">
            <a:extLst>
              <a:ext uri="{28A0092B-C50C-407E-A947-70E740481C1C}">
                <a14:useLocalDpi xmlns:a14="http://schemas.microsoft.com/office/drawing/2010/main" val="0"/>
              </a:ext>
            </a:extLst>
          </a:blip>
          <a:srcRect l="5069" t="78453" r="77765" b="3992"/>
          <a:stretch/>
        </p:blipFill>
        <p:spPr>
          <a:xfrm>
            <a:off x="5954076" y="3223434"/>
            <a:ext cx="1919604" cy="2577754"/>
          </a:xfrm>
          <a:prstGeom prst="rect">
            <a:avLst/>
          </a:prstGeom>
        </p:spPr>
      </p:pic>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800" y="857250"/>
            <a:ext cx="3933820" cy="5165100"/>
          </a:xfrm>
          <a:prstGeom prst="rect">
            <a:avLst/>
          </a:prstGeom>
        </p:spPr>
      </p:pic>
    </p:spTree>
    <p:extLst>
      <p:ext uri="{BB962C8B-B14F-4D97-AF65-F5344CB8AC3E}">
        <p14:creationId xmlns:p14="http://schemas.microsoft.com/office/powerpoint/2010/main" val="3630536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559058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48" t="44368" r="9224" b="48114"/>
          <a:stretch/>
        </p:blipFill>
        <p:spPr bwMode="auto">
          <a:xfrm>
            <a:off x="0" y="4908503"/>
            <a:ext cx="9144000"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3 CuadroTexto"/>
          <p:cNvSpPr txBox="1">
            <a:spLocks noChangeArrowheads="1"/>
          </p:cNvSpPr>
          <p:nvPr/>
        </p:nvSpPr>
        <p:spPr bwMode="auto">
          <a:xfrm>
            <a:off x="179512" y="1988840"/>
            <a:ext cx="7056784" cy="2308324"/>
          </a:xfrm>
          <a:prstGeom prst="rect">
            <a:avLst/>
          </a:prstGeom>
          <a:noFill/>
          <a:ln w="9525">
            <a:noFill/>
            <a:miter lim="800000"/>
            <a:headEnd/>
            <a:tailEnd/>
          </a:ln>
        </p:spPr>
        <p:txBody>
          <a:bodyPr wrap="square">
            <a:spAutoFit/>
          </a:bodyPr>
          <a:lstStyle/>
          <a:p>
            <a:pPr algn="ctr">
              <a:defRPr/>
            </a:pPr>
            <a:endParaRPr lang="es-CO" sz="2800" dirty="0"/>
          </a:p>
          <a:p>
            <a:pPr>
              <a:defRPr/>
            </a:pPr>
            <a:endParaRPr lang="es-CO" sz="2800" dirty="0"/>
          </a:p>
          <a:p>
            <a:pPr>
              <a:defRPr/>
            </a:pPr>
            <a:r>
              <a:rPr lang="es-MX"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DETERMINANTES AMBIENTALES Definición</a:t>
            </a:r>
            <a:endParaRPr lang="es-MX"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es-CO" sz="3200" b="1" dirty="0">
              <a:solidFill>
                <a:schemeClr val="bg1"/>
              </a:solidFill>
            </a:endParaRPr>
          </a:p>
        </p:txBody>
      </p:sp>
    </p:spTree>
    <p:extLst>
      <p:ext uri="{BB962C8B-B14F-4D97-AF65-F5344CB8AC3E}">
        <p14:creationId xmlns:p14="http://schemas.microsoft.com/office/powerpoint/2010/main" val="1972397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5759" t="6923" r="65154" b="77920"/>
          <a:stretch/>
        </p:blipFill>
        <p:spPr>
          <a:xfrm>
            <a:off x="5504932" y="1163080"/>
            <a:ext cx="2664422" cy="1870019"/>
          </a:xfrm>
          <a:prstGeom prst="rect">
            <a:avLst/>
          </a:prstGeom>
          <a:effectLst>
            <a:softEdge rad="31750"/>
          </a:effectLst>
        </p:spPr>
      </p:pic>
      <p:sp>
        <p:nvSpPr>
          <p:cNvPr id="6" name="Rectángulo 5"/>
          <p:cNvSpPr/>
          <p:nvPr/>
        </p:nvSpPr>
        <p:spPr>
          <a:xfrm>
            <a:off x="5504932" y="1163080"/>
            <a:ext cx="2744839" cy="1870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8" name="Rectángulo 7"/>
          <p:cNvSpPr/>
          <p:nvPr/>
        </p:nvSpPr>
        <p:spPr>
          <a:xfrm>
            <a:off x="5823857" y="3173825"/>
            <a:ext cx="2144486" cy="2659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pic>
        <p:nvPicPr>
          <p:cNvPr id="9" name="Imagen 8"/>
          <p:cNvPicPr>
            <a:picLocks noChangeAspect="1"/>
          </p:cNvPicPr>
          <p:nvPr/>
        </p:nvPicPr>
        <p:blipFill rotWithShape="1">
          <a:blip r:embed="rId3" cstate="print">
            <a:extLst>
              <a:ext uri="{28A0092B-C50C-407E-A947-70E740481C1C}">
                <a14:useLocalDpi xmlns:a14="http://schemas.microsoft.com/office/drawing/2010/main" val="0"/>
              </a:ext>
            </a:extLst>
          </a:blip>
          <a:srcRect l="5069" t="78453" r="77765" b="3992"/>
          <a:stretch/>
        </p:blipFill>
        <p:spPr>
          <a:xfrm>
            <a:off x="5954076" y="3223434"/>
            <a:ext cx="1919604" cy="2577754"/>
          </a:xfrm>
          <a:prstGeom prst="rect">
            <a:avLst/>
          </a:prstGeom>
        </p:spPr>
      </p:pic>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800" y="857250"/>
            <a:ext cx="3933820" cy="5165100"/>
          </a:xfrm>
          <a:prstGeom prst="rect">
            <a:avLst/>
          </a:prstGeom>
        </p:spPr>
      </p:pic>
    </p:spTree>
    <p:extLst>
      <p:ext uri="{BB962C8B-B14F-4D97-AF65-F5344CB8AC3E}">
        <p14:creationId xmlns:p14="http://schemas.microsoft.com/office/powerpoint/2010/main" val="3106709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5759" t="6923" r="65154" b="77920"/>
          <a:stretch/>
        </p:blipFill>
        <p:spPr>
          <a:xfrm>
            <a:off x="5504932" y="1163080"/>
            <a:ext cx="2664422" cy="1870019"/>
          </a:xfrm>
          <a:prstGeom prst="rect">
            <a:avLst/>
          </a:prstGeom>
          <a:effectLst>
            <a:softEdge rad="31750"/>
          </a:effectLst>
        </p:spPr>
      </p:pic>
      <p:sp>
        <p:nvSpPr>
          <p:cNvPr id="6" name="Rectángulo 5"/>
          <p:cNvSpPr/>
          <p:nvPr/>
        </p:nvSpPr>
        <p:spPr>
          <a:xfrm>
            <a:off x="5504932" y="1163080"/>
            <a:ext cx="2744839" cy="1870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8" name="Rectángulo 7"/>
          <p:cNvSpPr/>
          <p:nvPr/>
        </p:nvSpPr>
        <p:spPr>
          <a:xfrm>
            <a:off x="5823857" y="3173825"/>
            <a:ext cx="2144486" cy="2659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pic>
        <p:nvPicPr>
          <p:cNvPr id="9" name="Imagen 8"/>
          <p:cNvPicPr>
            <a:picLocks noChangeAspect="1"/>
          </p:cNvPicPr>
          <p:nvPr/>
        </p:nvPicPr>
        <p:blipFill rotWithShape="1">
          <a:blip r:embed="rId3" cstate="print">
            <a:extLst>
              <a:ext uri="{28A0092B-C50C-407E-A947-70E740481C1C}">
                <a14:useLocalDpi xmlns:a14="http://schemas.microsoft.com/office/drawing/2010/main" val="0"/>
              </a:ext>
            </a:extLst>
          </a:blip>
          <a:srcRect l="5069" t="78453" r="77765" b="3992"/>
          <a:stretch/>
        </p:blipFill>
        <p:spPr>
          <a:xfrm>
            <a:off x="5954076" y="3223434"/>
            <a:ext cx="1919604" cy="2577754"/>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800" y="857250"/>
            <a:ext cx="3933820" cy="5165100"/>
          </a:xfrm>
          <a:prstGeom prst="rect">
            <a:avLst/>
          </a:prstGeom>
        </p:spPr>
      </p:pic>
    </p:spTree>
    <p:extLst>
      <p:ext uri="{BB962C8B-B14F-4D97-AF65-F5344CB8AC3E}">
        <p14:creationId xmlns:p14="http://schemas.microsoft.com/office/powerpoint/2010/main" val="1547046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5759" t="6923" r="65154" b="77920"/>
          <a:stretch/>
        </p:blipFill>
        <p:spPr>
          <a:xfrm>
            <a:off x="5504932" y="1163080"/>
            <a:ext cx="2664422" cy="1870019"/>
          </a:xfrm>
          <a:prstGeom prst="rect">
            <a:avLst/>
          </a:prstGeom>
          <a:effectLst>
            <a:softEdge rad="31750"/>
          </a:effectLst>
        </p:spPr>
      </p:pic>
      <p:sp>
        <p:nvSpPr>
          <p:cNvPr id="6" name="Rectángulo 5"/>
          <p:cNvSpPr/>
          <p:nvPr/>
        </p:nvSpPr>
        <p:spPr>
          <a:xfrm>
            <a:off x="5504932" y="1163080"/>
            <a:ext cx="2744839" cy="1870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8" name="Rectángulo 7"/>
          <p:cNvSpPr/>
          <p:nvPr/>
        </p:nvSpPr>
        <p:spPr>
          <a:xfrm>
            <a:off x="5823857" y="3173825"/>
            <a:ext cx="2144486" cy="2659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pic>
        <p:nvPicPr>
          <p:cNvPr id="9" name="Imagen 8"/>
          <p:cNvPicPr>
            <a:picLocks noChangeAspect="1"/>
          </p:cNvPicPr>
          <p:nvPr/>
        </p:nvPicPr>
        <p:blipFill rotWithShape="1">
          <a:blip r:embed="rId3" cstate="print">
            <a:extLst>
              <a:ext uri="{28A0092B-C50C-407E-A947-70E740481C1C}">
                <a14:useLocalDpi xmlns:a14="http://schemas.microsoft.com/office/drawing/2010/main" val="0"/>
              </a:ext>
            </a:extLst>
          </a:blip>
          <a:srcRect l="5069" t="78453" r="77765" b="3992"/>
          <a:stretch/>
        </p:blipFill>
        <p:spPr>
          <a:xfrm>
            <a:off x="5954076" y="3223434"/>
            <a:ext cx="1919604" cy="2577754"/>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800" y="857250"/>
            <a:ext cx="3933820" cy="5165100"/>
          </a:xfrm>
          <a:prstGeom prst="rect">
            <a:avLst/>
          </a:prstGeom>
        </p:spPr>
      </p:pic>
    </p:spTree>
    <p:extLst>
      <p:ext uri="{BB962C8B-B14F-4D97-AF65-F5344CB8AC3E}">
        <p14:creationId xmlns:p14="http://schemas.microsoft.com/office/powerpoint/2010/main" val="1949058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5759" t="6923" r="65154" b="77920"/>
          <a:stretch/>
        </p:blipFill>
        <p:spPr>
          <a:xfrm>
            <a:off x="5504932" y="1163080"/>
            <a:ext cx="2664422" cy="1870019"/>
          </a:xfrm>
          <a:prstGeom prst="rect">
            <a:avLst/>
          </a:prstGeom>
          <a:effectLst>
            <a:softEdge rad="31750"/>
          </a:effectLst>
        </p:spPr>
      </p:pic>
      <p:sp>
        <p:nvSpPr>
          <p:cNvPr id="6" name="Rectángulo 5"/>
          <p:cNvSpPr/>
          <p:nvPr/>
        </p:nvSpPr>
        <p:spPr>
          <a:xfrm>
            <a:off x="5504932" y="1163080"/>
            <a:ext cx="2744839" cy="1870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8" name="Rectángulo 7"/>
          <p:cNvSpPr/>
          <p:nvPr/>
        </p:nvSpPr>
        <p:spPr>
          <a:xfrm>
            <a:off x="5823857" y="3173825"/>
            <a:ext cx="2144486" cy="2659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pic>
        <p:nvPicPr>
          <p:cNvPr id="9" name="Imagen 8"/>
          <p:cNvPicPr>
            <a:picLocks noChangeAspect="1"/>
          </p:cNvPicPr>
          <p:nvPr/>
        </p:nvPicPr>
        <p:blipFill rotWithShape="1">
          <a:blip r:embed="rId3" cstate="print">
            <a:extLst>
              <a:ext uri="{28A0092B-C50C-407E-A947-70E740481C1C}">
                <a14:useLocalDpi xmlns:a14="http://schemas.microsoft.com/office/drawing/2010/main" val="0"/>
              </a:ext>
            </a:extLst>
          </a:blip>
          <a:srcRect l="5069" t="78453" r="77765" b="3992"/>
          <a:stretch/>
        </p:blipFill>
        <p:spPr>
          <a:xfrm>
            <a:off x="5954076" y="3223434"/>
            <a:ext cx="1919604" cy="2577754"/>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800" y="857250"/>
            <a:ext cx="3933820" cy="5165100"/>
          </a:xfrm>
          <a:prstGeom prst="rect">
            <a:avLst/>
          </a:prstGeom>
        </p:spPr>
      </p:pic>
    </p:spTree>
    <p:extLst>
      <p:ext uri="{BB962C8B-B14F-4D97-AF65-F5344CB8AC3E}">
        <p14:creationId xmlns:p14="http://schemas.microsoft.com/office/powerpoint/2010/main" val="600958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5759" t="6923" r="65154" b="77920"/>
          <a:stretch/>
        </p:blipFill>
        <p:spPr>
          <a:xfrm>
            <a:off x="5504932" y="1163080"/>
            <a:ext cx="2664422" cy="1870019"/>
          </a:xfrm>
          <a:prstGeom prst="rect">
            <a:avLst/>
          </a:prstGeom>
          <a:effectLst>
            <a:softEdge rad="31750"/>
          </a:effectLst>
        </p:spPr>
      </p:pic>
      <p:sp>
        <p:nvSpPr>
          <p:cNvPr id="6" name="Rectángulo 5"/>
          <p:cNvSpPr/>
          <p:nvPr/>
        </p:nvSpPr>
        <p:spPr>
          <a:xfrm>
            <a:off x="5504932" y="1163080"/>
            <a:ext cx="2744839" cy="1870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8" name="Rectángulo 7"/>
          <p:cNvSpPr/>
          <p:nvPr/>
        </p:nvSpPr>
        <p:spPr>
          <a:xfrm>
            <a:off x="5823857" y="3173825"/>
            <a:ext cx="2144486" cy="2659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pic>
        <p:nvPicPr>
          <p:cNvPr id="9" name="Imagen 8"/>
          <p:cNvPicPr>
            <a:picLocks noChangeAspect="1"/>
          </p:cNvPicPr>
          <p:nvPr/>
        </p:nvPicPr>
        <p:blipFill rotWithShape="1">
          <a:blip r:embed="rId3" cstate="print">
            <a:extLst>
              <a:ext uri="{28A0092B-C50C-407E-A947-70E740481C1C}">
                <a14:useLocalDpi xmlns:a14="http://schemas.microsoft.com/office/drawing/2010/main" val="0"/>
              </a:ext>
            </a:extLst>
          </a:blip>
          <a:srcRect l="5069" t="78453" r="77765" b="3992"/>
          <a:stretch/>
        </p:blipFill>
        <p:spPr>
          <a:xfrm>
            <a:off x="5954076" y="3223434"/>
            <a:ext cx="1919604" cy="2577754"/>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800" y="857250"/>
            <a:ext cx="3933820" cy="5165100"/>
          </a:xfrm>
          <a:prstGeom prst="rect">
            <a:avLst/>
          </a:prstGeom>
        </p:spPr>
      </p:pic>
    </p:spTree>
    <p:extLst>
      <p:ext uri="{BB962C8B-B14F-4D97-AF65-F5344CB8AC3E}">
        <p14:creationId xmlns:p14="http://schemas.microsoft.com/office/powerpoint/2010/main" val="1109806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800" y="857250"/>
            <a:ext cx="3933820" cy="5165100"/>
          </a:xfrm>
          <a:prstGeom prst="rect">
            <a:avLst/>
          </a:prstGeom>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5759" t="6923" r="65154" b="77920"/>
          <a:stretch/>
        </p:blipFill>
        <p:spPr>
          <a:xfrm>
            <a:off x="5504932" y="1163080"/>
            <a:ext cx="2664422" cy="1870019"/>
          </a:xfrm>
          <a:prstGeom prst="rect">
            <a:avLst/>
          </a:prstGeom>
          <a:effectLst>
            <a:softEdge rad="31750"/>
          </a:effectLst>
        </p:spPr>
      </p:pic>
      <p:sp>
        <p:nvSpPr>
          <p:cNvPr id="6" name="Rectángulo 5"/>
          <p:cNvSpPr/>
          <p:nvPr/>
        </p:nvSpPr>
        <p:spPr>
          <a:xfrm>
            <a:off x="5504932" y="1163080"/>
            <a:ext cx="2744839" cy="1870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8" name="Rectángulo 7"/>
          <p:cNvSpPr/>
          <p:nvPr/>
        </p:nvSpPr>
        <p:spPr>
          <a:xfrm>
            <a:off x="5823857" y="3173825"/>
            <a:ext cx="2144486" cy="2659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pic>
        <p:nvPicPr>
          <p:cNvPr id="9" name="Imagen 8"/>
          <p:cNvPicPr>
            <a:picLocks noChangeAspect="1"/>
          </p:cNvPicPr>
          <p:nvPr/>
        </p:nvPicPr>
        <p:blipFill rotWithShape="1">
          <a:blip r:embed="rId4" cstate="print">
            <a:extLst>
              <a:ext uri="{28A0092B-C50C-407E-A947-70E740481C1C}">
                <a14:useLocalDpi xmlns:a14="http://schemas.microsoft.com/office/drawing/2010/main" val="0"/>
              </a:ext>
            </a:extLst>
          </a:blip>
          <a:srcRect l="5069" t="78453" r="77765" b="3992"/>
          <a:stretch/>
        </p:blipFill>
        <p:spPr>
          <a:xfrm>
            <a:off x="5954076" y="3223434"/>
            <a:ext cx="1919604" cy="2577754"/>
          </a:xfrm>
          <a:prstGeom prst="rect">
            <a:avLst/>
          </a:prstGeom>
        </p:spPr>
      </p:pic>
    </p:spTree>
    <p:extLst>
      <p:ext uri="{BB962C8B-B14F-4D97-AF65-F5344CB8AC3E}">
        <p14:creationId xmlns:p14="http://schemas.microsoft.com/office/powerpoint/2010/main" val="4044898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800" y="857250"/>
            <a:ext cx="3933820" cy="5165100"/>
          </a:xfrm>
          <a:prstGeom prst="rect">
            <a:avLst/>
          </a:prstGeom>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5759" t="6923" r="65154" b="77920"/>
          <a:stretch/>
        </p:blipFill>
        <p:spPr>
          <a:xfrm>
            <a:off x="5504932" y="1163080"/>
            <a:ext cx="2664422" cy="1870019"/>
          </a:xfrm>
          <a:prstGeom prst="rect">
            <a:avLst/>
          </a:prstGeom>
          <a:effectLst>
            <a:softEdge rad="31750"/>
          </a:effectLst>
        </p:spPr>
      </p:pic>
      <p:sp>
        <p:nvSpPr>
          <p:cNvPr id="6" name="Rectángulo 5"/>
          <p:cNvSpPr/>
          <p:nvPr/>
        </p:nvSpPr>
        <p:spPr>
          <a:xfrm>
            <a:off x="5504932" y="1163080"/>
            <a:ext cx="2744839" cy="1870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8" name="Rectángulo 7"/>
          <p:cNvSpPr/>
          <p:nvPr/>
        </p:nvSpPr>
        <p:spPr>
          <a:xfrm>
            <a:off x="5823857" y="3173825"/>
            <a:ext cx="2144486" cy="2659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pic>
        <p:nvPicPr>
          <p:cNvPr id="9" name="Imagen 8"/>
          <p:cNvPicPr>
            <a:picLocks noChangeAspect="1"/>
          </p:cNvPicPr>
          <p:nvPr/>
        </p:nvPicPr>
        <p:blipFill rotWithShape="1">
          <a:blip r:embed="rId4" cstate="print">
            <a:extLst>
              <a:ext uri="{28A0092B-C50C-407E-A947-70E740481C1C}">
                <a14:useLocalDpi xmlns:a14="http://schemas.microsoft.com/office/drawing/2010/main" val="0"/>
              </a:ext>
            </a:extLst>
          </a:blip>
          <a:srcRect l="5069" t="78453" r="77765" b="3992"/>
          <a:stretch/>
        </p:blipFill>
        <p:spPr>
          <a:xfrm>
            <a:off x="5954076" y="3223434"/>
            <a:ext cx="1919604" cy="2577754"/>
          </a:xfrm>
          <a:prstGeom prst="rect">
            <a:avLst/>
          </a:prstGeom>
        </p:spPr>
      </p:pic>
    </p:spTree>
    <p:extLst>
      <p:ext uri="{BB962C8B-B14F-4D97-AF65-F5344CB8AC3E}">
        <p14:creationId xmlns:p14="http://schemas.microsoft.com/office/powerpoint/2010/main" val="3515647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5759" t="6923" r="65154" b="77920"/>
          <a:stretch/>
        </p:blipFill>
        <p:spPr>
          <a:xfrm>
            <a:off x="5504932" y="1163080"/>
            <a:ext cx="2664422" cy="1870019"/>
          </a:xfrm>
          <a:prstGeom prst="rect">
            <a:avLst/>
          </a:prstGeom>
          <a:effectLst>
            <a:softEdge rad="31750"/>
          </a:effectLst>
        </p:spPr>
      </p:pic>
      <p:sp>
        <p:nvSpPr>
          <p:cNvPr id="6" name="Rectángulo 5"/>
          <p:cNvSpPr/>
          <p:nvPr/>
        </p:nvSpPr>
        <p:spPr>
          <a:xfrm>
            <a:off x="5504932" y="1163080"/>
            <a:ext cx="2744839" cy="1870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8" name="Rectángulo 7"/>
          <p:cNvSpPr/>
          <p:nvPr/>
        </p:nvSpPr>
        <p:spPr>
          <a:xfrm>
            <a:off x="5823857" y="3173825"/>
            <a:ext cx="2144486" cy="2659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068" y="857251"/>
            <a:ext cx="3933163" cy="5164238"/>
          </a:xfrm>
          <a:prstGeom prst="rect">
            <a:avLst/>
          </a:prstGeom>
        </p:spPr>
      </p:pic>
      <p:pic>
        <p:nvPicPr>
          <p:cNvPr id="9" name="Imagen 8"/>
          <p:cNvPicPr>
            <a:picLocks noChangeAspect="1"/>
          </p:cNvPicPr>
          <p:nvPr/>
        </p:nvPicPr>
        <p:blipFill rotWithShape="1">
          <a:blip r:embed="rId4" cstate="print">
            <a:extLst>
              <a:ext uri="{28A0092B-C50C-407E-A947-70E740481C1C}">
                <a14:useLocalDpi xmlns:a14="http://schemas.microsoft.com/office/drawing/2010/main" val="0"/>
              </a:ext>
            </a:extLst>
          </a:blip>
          <a:srcRect l="5069" t="78453" r="77765" b="3992"/>
          <a:stretch/>
        </p:blipFill>
        <p:spPr>
          <a:xfrm>
            <a:off x="5954076" y="3223434"/>
            <a:ext cx="1919604" cy="2577754"/>
          </a:xfrm>
          <a:prstGeom prst="rect">
            <a:avLst/>
          </a:prstGeom>
        </p:spPr>
      </p:pic>
    </p:spTree>
    <p:extLst>
      <p:ext uri="{BB962C8B-B14F-4D97-AF65-F5344CB8AC3E}">
        <p14:creationId xmlns:p14="http://schemas.microsoft.com/office/powerpoint/2010/main" val="760745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620688"/>
            <a:ext cx="8784976" cy="4154984"/>
          </a:xfrm>
          <a:prstGeom prst="rect">
            <a:avLst/>
          </a:prstGeom>
          <a:noFill/>
        </p:spPr>
        <p:txBody>
          <a:bodyPr wrap="square" rtlCol="0">
            <a:spAutoFit/>
          </a:bodyPr>
          <a:lstStyle/>
          <a:p>
            <a:pPr marL="0" lvl="1" algn="just"/>
            <a:r>
              <a:rPr lang="es-MX" sz="20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2. Los municipios y distritos pueden solicitar a las Autoridades Ambientales asistencia técnica para la adecuada incorporación de las determinantes ambientales en los POT.</a:t>
            </a:r>
          </a:p>
          <a:p>
            <a:pPr marL="0" lvl="1" algn="ctr"/>
            <a:endParaRPr lang="es-MX" sz="32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lvl="1" algn="just"/>
            <a:r>
              <a:rPr lang="es-MX" sz="2000" dirty="0" smtClean="0">
                <a:latin typeface="Verdana" panose="020B0604030504040204" pitchFamily="34" charset="0"/>
                <a:ea typeface="Verdana" panose="020B0604030504040204" pitchFamily="34" charset="0"/>
                <a:cs typeface="Verdana" panose="020B0604030504040204" pitchFamily="34" charset="0"/>
              </a:rPr>
              <a:t>Para facilitar el proceso de incorporación de las determinantes ambientales en los POT, los municipios y distritos </a:t>
            </a:r>
            <a:r>
              <a:rPr lang="es-MX" sz="2000" dirty="0" smtClean="0">
                <a:latin typeface="Verdana" panose="020B0604030504040204" pitchFamily="34" charset="0"/>
                <a:ea typeface="Verdana" panose="020B0604030504040204" pitchFamily="34" charset="0"/>
                <a:cs typeface="Verdana" panose="020B0604030504040204" pitchFamily="34" charset="0"/>
              </a:rPr>
              <a:t>deben </a:t>
            </a:r>
            <a:r>
              <a:rPr lang="es-MX" sz="2000" dirty="0" smtClean="0">
                <a:latin typeface="Verdana" panose="020B0604030504040204" pitchFamily="34" charset="0"/>
                <a:ea typeface="Verdana" panose="020B0604030504040204" pitchFamily="34" charset="0"/>
                <a:cs typeface="Verdana" panose="020B0604030504040204" pitchFamily="34" charset="0"/>
              </a:rPr>
              <a:t>solicitar a la autoridad ambiental las determinantes que rigen en su jurisdicción.  De igual forma, pueden solicitar asistencia técnica para la incorporación de las determinantes ambientales en sus proyectos de Planes de Ordenamiento Territorial</a:t>
            </a:r>
          </a:p>
          <a:p>
            <a:pPr marL="0" lvl="1"/>
            <a:endParaRPr lang="es-MX" sz="32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22969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620689"/>
            <a:ext cx="8784976" cy="1015663"/>
          </a:xfrm>
          <a:prstGeom prst="rect">
            <a:avLst/>
          </a:prstGeom>
          <a:noFill/>
        </p:spPr>
        <p:txBody>
          <a:bodyPr wrap="square" rtlCol="0">
            <a:spAutoFit/>
          </a:bodyPr>
          <a:lstStyle/>
          <a:p>
            <a:pPr marL="0" lvl="1" algn="ctr"/>
            <a:r>
              <a:rPr lang="es-MX" sz="2000" dirty="0" smtClean="0">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ASISTENCIA TÉCNICA DE LAS AUTORIDADES AMIENTALES A LOS MUNICIPIOS Y DISTRITOS EN LA INCORPORACIÓN DE LAS DETRMINANTES AMBIENTALES EN LOS POT</a:t>
            </a:r>
            <a:endParaRPr lang="es-MX" sz="32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5" name="Grupo 24"/>
          <p:cNvGrpSpPr/>
          <p:nvPr/>
        </p:nvGrpSpPr>
        <p:grpSpPr>
          <a:xfrm>
            <a:off x="146571" y="2276872"/>
            <a:ext cx="8673901" cy="4314428"/>
            <a:chOff x="260871" y="266700"/>
            <a:chExt cx="11931129" cy="6305551"/>
          </a:xfrm>
        </p:grpSpPr>
        <p:sp>
          <p:nvSpPr>
            <p:cNvPr id="26" name="Rectángulo redondeado 25"/>
            <p:cNvSpPr/>
            <p:nvPr/>
          </p:nvSpPr>
          <p:spPr>
            <a:xfrm>
              <a:off x="260871" y="266700"/>
              <a:ext cx="11931129" cy="6305551"/>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grpSp>
          <p:nvGrpSpPr>
            <p:cNvPr id="27" name="Grupo 26"/>
            <p:cNvGrpSpPr/>
            <p:nvPr/>
          </p:nvGrpSpPr>
          <p:grpSpPr>
            <a:xfrm>
              <a:off x="1549757" y="2125342"/>
              <a:ext cx="10397546" cy="871727"/>
              <a:chOff x="1549757" y="747958"/>
              <a:chExt cx="10397546" cy="871727"/>
            </a:xfrm>
          </p:grpSpPr>
          <p:sp>
            <p:nvSpPr>
              <p:cNvPr id="44" name="CuadroTexto 43"/>
              <p:cNvSpPr txBox="1"/>
              <p:nvPr/>
            </p:nvSpPr>
            <p:spPr>
              <a:xfrm>
                <a:off x="1549757" y="750139"/>
                <a:ext cx="3979571" cy="854651"/>
              </a:xfrm>
              <a:prstGeom prst="rect">
                <a:avLst/>
              </a:prstGeom>
              <a:solidFill>
                <a:schemeClr val="accent4">
                  <a:lumMod val="75000"/>
                </a:schemeClr>
              </a:solidFill>
            </p:spPr>
            <p:txBody>
              <a:bodyPr wrap="square" rtlCol="0">
                <a:spAutoFit/>
              </a:bodyPr>
              <a:lstStyle/>
              <a:p>
                <a:pPr algn="ctr"/>
                <a:r>
                  <a:rPr lang="es-CO" sz="1600" b="1" dirty="0" smtClean="0"/>
                  <a:t>INCOPORACIÓN DE DETERMINANTES</a:t>
                </a:r>
              </a:p>
            </p:txBody>
          </p:sp>
          <p:sp>
            <p:nvSpPr>
              <p:cNvPr id="45" name="CuadroTexto 44"/>
              <p:cNvSpPr txBox="1"/>
              <p:nvPr/>
            </p:nvSpPr>
            <p:spPr>
              <a:xfrm>
                <a:off x="5529328" y="747958"/>
                <a:ext cx="3000779" cy="854651"/>
              </a:xfrm>
              <a:prstGeom prst="rect">
                <a:avLst/>
              </a:prstGeom>
              <a:solidFill>
                <a:schemeClr val="accent6">
                  <a:lumMod val="75000"/>
                </a:schemeClr>
              </a:solidFill>
            </p:spPr>
            <p:txBody>
              <a:bodyPr wrap="square" rtlCol="0">
                <a:spAutoFit/>
              </a:bodyPr>
              <a:lstStyle/>
              <a:p>
                <a:pPr algn="ctr"/>
                <a:r>
                  <a:rPr lang="es-CO" sz="1600" b="1" dirty="0" smtClean="0"/>
                  <a:t>PROCESO DE CONCERTACIÓN</a:t>
                </a:r>
              </a:p>
            </p:txBody>
          </p:sp>
          <p:sp>
            <p:nvSpPr>
              <p:cNvPr id="46" name="CuadroTexto 45"/>
              <p:cNvSpPr txBox="1"/>
              <p:nvPr/>
            </p:nvSpPr>
            <p:spPr>
              <a:xfrm>
                <a:off x="8530108" y="765034"/>
                <a:ext cx="3417195" cy="854651"/>
              </a:xfrm>
              <a:prstGeom prst="rect">
                <a:avLst/>
              </a:prstGeom>
              <a:solidFill>
                <a:schemeClr val="accent4">
                  <a:lumMod val="75000"/>
                </a:schemeClr>
              </a:solidFill>
            </p:spPr>
            <p:txBody>
              <a:bodyPr wrap="square" rtlCol="0">
                <a:spAutoFit/>
              </a:bodyPr>
              <a:lstStyle/>
              <a:p>
                <a:pPr algn="ctr"/>
                <a:r>
                  <a:rPr lang="es-CO" sz="1600" b="1" dirty="0" smtClean="0"/>
                  <a:t>SEGUIMIENTO A LOS TEMAS AMBIENTALES</a:t>
                </a:r>
              </a:p>
            </p:txBody>
          </p:sp>
        </p:grpSp>
        <p:sp>
          <p:nvSpPr>
            <p:cNvPr id="28" name="CuadroTexto 27"/>
            <p:cNvSpPr txBox="1"/>
            <p:nvPr/>
          </p:nvSpPr>
          <p:spPr>
            <a:xfrm rot="16200000">
              <a:off x="-292073" y="2518060"/>
              <a:ext cx="2356056" cy="508024"/>
            </a:xfrm>
            <a:prstGeom prst="rect">
              <a:avLst/>
            </a:prstGeom>
            <a:noFill/>
          </p:spPr>
          <p:txBody>
            <a:bodyPr wrap="square" rtlCol="0">
              <a:spAutoFit/>
            </a:bodyPr>
            <a:lstStyle/>
            <a:p>
              <a:pPr algn="ctr"/>
              <a:r>
                <a:rPr lang="es-CO" b="1" dirty="0" smtClean="0">
                  <a:solidFill>
                    <a:schemeClr val="bg1"/>
                  </a:solidFill>
                </a:rPr>
                <a:t>CORPORACIÓN</a:t>
              </a:r>
            </a:p>
          </p:txBody>
        </p:sp>
        <p:sp>
          <p:nvSpPr>
            <p:cNvPr id="29" name="CuadroTexto 28"/>
            <p:cNvSpPr txBox="1"/>
            <p:nvPr/>
          </p:nvSpPr>
          <p:spPr>
            <a:xfrm rot="16200000">
              <a:off x="24258" y="5223363"/>
              <a:ext cx="1762115" cy="508024"/>
            </a:xfrm>
            <a:prstGeom prst="rect">
              <a:avLst/>
            </a:prstGeom>
            <a:noFill/>
          </p:spPr>
          <p:txBody>
            <a:bodyPr wrap="square" rtlCol="0">
              <a:spAutoFit/>
            </a:bodyPr>
            <a:lstStyle/>
            <a:p>
              <a:pPr algn="ctr"/>
              <a:r>
                <a:rPr lang="es-CO" b="1" dirty="0" smtClean="0">
                  <a:solidFill>
                    <a:schemeClr val="bg1"/>
                  </a:solidFill>
                </a:rPr>
                <a:t>MUNICPIO</a:t>
              </a:r>
            </a:p>
          </p:txBody>
        </p:sp>
        <p:grpSp>
          <p:nvGrpSpPr>
            <p:cNvPr id="30" name="Grupo 29"/>
            <p:cNvGrpSpPr/>
            <p:nvPr/>
          </p:nvGrpSpPr>
          <p:grpSpPr>
            <a:xfrm>
              <a:off x="1549757" y="5393900"/>
              <a:ext cx="10397545" cy="944614"/>
              <a:chOff x="1549757" y="2213220"/>
              <a:chExt cx="10397545" cy="944614"/>
            </a:xfrm>
          </p:grpSpPr>
          <p:sp>
            <p:nvSpPr>
              <p:cNvPr id="41" name="CuadroTexto 40"/>
              <p:cNvSpPr txBox="1"/>
              <p:nvPr/>
            </p:nvSpPr>
            <p:spPr>
              <a:xfrm>
                <a:off x="1549757" y="2217374"/>
                <a:ext cx="3979571" cy="854651"/>
              </a:xfrm>
              <a:prstGeom prst="rect">
                <a:avLst/>
              </a:prstGeom>
              <a:solidFill>
                <a:schemeClr val="accent2">
                  <a:lumMod val="75000"/>
                </a:schemeClr>
              </a:solidFill>
            </p:spPr>
            <p:txBody>
              <a:bodyPr wrap="square" rtlCol="0">
                <a:spAutoFit/>
              </a:bodyPr>
              <a:lstStyle/>
              <a:p>
                <a:pPr algn="ctr"/>
                <a:r>
                  <a:rPr lang="es-CO" sz="1600" b="1" dirty="0" smtClean="0"/>
                  <a:t>FORMULACIÓN, REVISIÓN O AJUSTES DEL P.O.T.</a:t>
                </a:r>
              </a:p>
            </p:txBody>
          </p:sp>
          <p:sp>
            <p:nvSpPr>
              <p:cNvPr id="42" name="CuadroTexto 41"/>
              <p:cNvSpPr txBox="1"/>
              <p:nvPr/>
            </p:nvSpPr>
            <p:spPr>
              <a:xfrm>
                <a:off x="8530107" y="2215194"/>
                <a:ext cx="3417195" cy="539780"/>
              </a:xfrm>
              <a:prstGeom prst="rect">
                <a:avLst/>
              </a:prstGeom>
              <a:solidFill>
                <a:schemeClr val="accent2">
                  <a:lumMod val="75000"/>
                </a:schemeClr>
              </a:solidFill>
            </p:spPr>
            <p:txBody>
              <a:bodyPr wrap="square" rtlCol="0">
                <a:spAutoFit/>
              </a:bodyPr>
              <a:lstStyle/>
              <a:p>
                <a:pPr algn="ctr"/>
                <a:r>
                  <a:rPr lang="es-CO" b="1" dirty="0" smtClean="0"/>
                  <a:t>EJECUCIÓN DEL POT</a:t>
                </a:r>
              </a:p>
            </p:txBody>
          </p:sp>
          <p:sp>
            <p:nvSpPr>
              <p:cNvPr id="43" name="CuadroTexto 42"/>
              <p:cNvSpPr txBox="1"/>
              <p:nvPr/>
            </p:nvSpPr>
            <p:spPr>
              <a:xfrm>
                <a:off x="5529328" y="2213220"/>
                <a:ext cx="3000781" cy="944614"/>
              </a:xfrm>
              <a:prstGeom prst="rect">
                <a:avLst/>
              </a:prstGeom>
              <a:solidFill>
                <a:schemeClr val="accent6">
                  <a:lumMod val="75000"/>
                </a:schemeClr>
              </a:solidFill>
            </p:spPr>
            <p:txBody>
              <a:bodyPr wrap="square" rtlCol="0">
                <a:spAutoFit/>
              </a:bodyPr>
              <a:lstStyle/>
              <a:p>
                <a:pPr algn="ctr"/>
                <a:r>
                  <a:rPr lang="es-CO" b="1" dirty="0" smtClean="0"/>
                  <a:t>PROCESO  DE CONCERTACIÓN</a:t>
                </a:r>
              </a:p>
            </p:txBody>
          </p:sp>
        </p:grpSp>
        <p:sp>
          <p:nvSpPr>
            <p:cNvPr id="31" name="Flecha izquierda y derecha 30"/>
            <p:cNvSpPr/>
            <p:nvPr/>
          </p:nvSpPr>
          <p:spPr>
            <a:xfrm rot="5400000">
              <a:off x="5968993" y="3285092"/>
              <a:ext cx="2073152" cy="2272623"/>
            </a:xfrm>
            <a:prstGeom prst="leftRightArrow">
              <a:avLst>
                <a:gd name="adj1" fmla="val 51754"/>
                <a:gd name="adj2" fmla="val 28335"/>
              </a:avLst>
            </a:prstGeom>
            <a:solidFill>
              <a:schemeClr val="accent6">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2" name="Flecha abajo 31"/>
            <p:cNvSpPr/>
            <p:nvPr/>
          </p:nvSpPr>
          <p:spPr>
            <a:xfrm>
              <a:off x="8715423" y="3576783"/>
              <a:ext cx="2853731" cy="1019536"/>
            </a:xfrm>
            <a:prstGeom prst="downArrow">
              <a:avLst>
                <a:gd name="adj1" fmla="val 47309"/>
                <a:gd name="adj2" fmla="val 51370"/>
              </a:avLst>
            </a:prstGeom>
            <a:solidFill>
              <a:schemeClr val="accent4">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3" name="CuadroTexto 32"/>
            <p:cNvSpPr txBox="1"/>
            <p:nvPr/>
          </p:nvSpPr>
          <p:spPr>
            <a:xfrm>
              <a:off x="1549756" y="513047"/>
              <a:ext cx="3979571" cy="708436"/>
            </a:xfrm>
            <a:prstGeom prst="rect">
              <a:avLst/>
            </a:prstGeom>
            <a:noFill/>
          </p:spPr>
          <p:txBody>
            <a:bodyPr wrap="square" rtlCol="0">
              <a:spAutoFit/>
            </a:bodyPr>
            <a:lstStyle/>
            <a:p>
              <a:pPr algn="ctr"/>
              <a:r>
                <a:rPr lang="es-CO" sz="2000" b="1" dirty="0" smtClean="0">
                  <a:solidFill>
                    <a:schemeClr val="bg1"/>
                  </a:solidFill>
                </a:rPr>
                <a:t>MOMENTOS DE LA ASISTENCIA TÉCNICA</a:t>
              </a:r>
              <a:endParaRPr lang="es-CO" sz="2000" b="1" dirty="0">
                <a:solidFill>
                  <a:schemeClr val="bg1"/>
                </a:solidFill>
              </a:endParaRPr>
            </a:p>
          </p:txBody>
        </p:sp>
        <p:sp>
          <p:nvSpPr>
            <p:cNvPr id="34" name="CuadroTexto 33"/>
            <p:cNvSpPr txBox="1"/>
            <p:nvPr/>
          </p:nvSpPr>
          <p:spPr>
            <a:xfrm>
              <a:off x="8530108" y="489487"/>
              <a:ext cx="3417194" cy="708436"/>
            </a:xfrm>
            <a:prstGeom prst="rect">
              <a:avLst/>
            </a:prstGeom>
            <a:noFill/>
          </p:spPr>
          <p:txBody>
            <a:bodyPr wrap="square" rtlCol="0">
              <a:spAutoFit/>
            </a:bodyPr>
            <a:lstStyle/>
            <a:p>
              <a:pPr algn="ctr"/>
              <a:r>
                <a:rPr lang="es-CO" sz="2000" b="1" dirty="0" smtClean="0">
                  <a:solidFill>
                    <a:schemeClr val="bg1"/>
                  </a:solidFill>
                </a:rPr>
                <a:t>MOMENTOS DE LA ASISTENCIA TÉCNICA</a:t>
              </a:r>
              <a:endParaRPr lang="es-CO" sz="2000" b="1" dirty="0">
                <a:solidFill>
                  <a:schemeClr val="bg1"/>
                </a:solidFill>
              </a:endParaRPr>
            </a:p>
          </p:txBody>
        </p:sp>
        <p:cxnSp>
          <p:nvCxnSpPr>
            <p:cNvPr id="35" name="Conector recto 34"/>
            <p:cNvCxnSpPr/>
            <p:nvPr/>
          </p:nvCxnSpPr>
          <p:spPr>
            <a:xfrm>
              <a:off x="5529327" y="1221483"/>
              <a:ext cx="0" cy="5136951"/>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8515885" y="1174664"/>
              <a:ext cx="0" cy="5136951"/>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2788" y="3576783"/>
              <a:ext cx="898999" cy="898999"/>
            </a:xfrm>
            <a:prstGeom prst="rect">
              <a:avLst/>
            </a:prstGeom>
          </p:spPr>
        </p:pic>
        <p:sp>
          <p:nvSpPr>
            <p:cNvPr id="38" name="Flecha abajo 37"/>
            <p:cNvSpPr/>
            <p:nvPr/>
          </p:nvSpPr>
          <p:spPr>
            <a:xfrm>
              <a:off x="1986040" y="3576783"/>
              <a:ext cx="2853731" cy="1019536"/>
            </a:xfrm>
            <a:prstGeom prst="downArrow">
              <a:avLst>
                <a:gd name="adj1" fmla="val 47309"/>
                <a:gd name="adj2" fmla="val 51370"/>
              </a:avLst>
            </a:prstGeom>
            <a:solidFill>
              <a:schemeClr val="accent4">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39" name="Imagen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4518" y="3562148"/>
              <a:ext cx="920468" cy="920468"/>
            </a:xfrm>
            <a:prstGeom prst="rect">
              <a:avLst/>
            </a:prstGeom>
          </p:spPr>
        </p:pic>
        <p:pic>
          <p:nvPicPr>
            <p:cNvPr id="40" name="Imagen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4941" y="3975863"/>
              <a:ext cx="999834" cy="999833"/>
            </a:xfrm>
            <a:prstGeom prst="rect">
              <a:avLst/>
            </a:prstGeom>
          </p:spPr>
        </p:pic>
      </p:grpSp>
    </p:spTree>
    <p:extLst>
      <p:ext uri="{BB962C8B-B14F-4D97-AF65-F5344CB8AC3E}">
        <p14:creationId xmlns:p14="http://schemas.microsoft.com/office/powerpoint/2010/main" val="2540195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CuadroTexto"/>
          <p:cNvSpPr txBox="1"/>
          <p:nvPr/>
        </p:nvSpPr>
        <p:spPr>
          <a:xfrm>
            <a:off x="250099" y="779236"/>
            <a:ext cx="8653463" cy="1938992"/>
          </a:xfrm>
          <a:prstGeom prst="rect">
            <a:avLst/>
          </a:prstGeom>
          <a:noFill/>
        </p:spPr>
        <p:txBody>
          <a:bodyPr>
            <a:spAutoFit/>
          </a:bodyPr>
          <a:lstStyle/>
          <a:p>
            <a:pPr marL="285750" lvl="0" indent="-285750">
              <a:buFont typeface="Arial" pitchFamily="34" charset="0"/>
              <a:buChar char="•"/>
            </a:pPr>
            <a:endParaRPr lang="es-CO" sz="2200" dirty="0" smtClean="0"/>
          </a:p>
          <a:p>
            <a:endParaRPr lang="es-MX" sz="2400" dirty="0" smtClean="0"/>
          </a:p>
          <a:p>
            <a:endParaRPr lang="es-MX" sz="2400" dirty="0"/>
          </a:p>
          <a:p>
            <a:endParaRPr lang="es-MX" sz="2800" dirty="0" smtClean="0"/>
          </a:p>
          <a:p>
            <a:pPr lvl="0"/>
            <a:endParaRPr lang="es-CO" sz="2200" dirty="0"/>
          </a:p>
        </p:txBody>
      </p:sp>
      <p:sp>
        <p:nvSpPr>
          <p:cNvPr id="7" name="3 Rectángulo"/>
          <p:cNvSpPr/>
          <p:nvPr/>
        </p:nvSpPr>
        <p:spPr>
          <a:xfrm>
            <a:off x="343802" y="188640"/>
            <a:ext cx="8559760" cy="5632311"/>
          </a:xfrm>
          <a:prstGeom prst="rect">
            <a:avLst/>
          </a:prstGeom>
          <a:noFill/>
        </p:spPr>
        <p:txBody>
          <a:bodyPr wrap="square">
            <a:spAutoFit/>
          </a:bodyPr>
          <a:lstStyle/>
          <a:p>
            <a:pPr>
              <a:defRPr/>
            </a:pPr>
            <a:endParaRPr lang="es-ES" sz="32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defRPr/>
            </a:pPr>
            <a:endParaRPr lang="es-ES" sz="28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defRPr/>
            </a:pPr>
            <a:r>
              <a:rPr lang="es-ES" sz="28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En los términos de la Ley 388 de 1997:</a:t>
            </a:r>
          </a:p>
          <a:p>
            <a:pPr>
              <a:defRPr/>
            </a:pPr>
            <a:endParaRPr lang="es-ES" sz="2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defRPr/>
            </a:pPr>
            <a:endParaRPr lang="es-ES" sz="2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buFontTx/>
              <a:buChar char="-"/>
              <a:defRPr/>
            </a:pPr>
            <a:r>
              <a:rPr lang="es-ES" sz="2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Son determinantes las contenidas en el artículo 10 de la ley 388 de 1997. </a:t>
            </a:r>
          </a:p>
          <a:p>
            <a:pPr>
              <a:defRPr/>
            </a:pPr>
            <a:endParaRPr lang="es-ES" sz="2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buFontTx/>
              <a:buChar char="-"/>
              <a:defRPr/>
            </a:pPr>
            <a:r>
              <a:rPr lang="es-ES" sz="2400" b="1" u="sng"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Las determinantes ambientales </a:t>
            </a:r>
            <a:r>
              <a:rPr lang="es-ES" sz="2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corresponden a las expresadas en los literales </a:t>
            </a:r>
            <a:r>
              <a:rPr lang="es-ES" sz="2400" i="1" u="sng"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a:t>
            </a:r>
            <a:r>
              <a:rPr lang="es-ES" sz="2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es-ES" sz="2400" i="1" u="sng"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b</a:t>
            </a:r>
            <a:r>
              <a:rPr lang="es-ES" sz="2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es-ES" sz="2400" i="1" u="sng"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a:t>
            </a:r>
            <a:r>
              <a:rPr lang="es-ES" sz="2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y </a:t>
            </a:r>
            <a:r>
              <a:rPr lang="es-ES" sz="2400" i="1" u="sng"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a:t>
            </a:r>
            <a:r>
              <a:rPr lang="es-ES" sz="2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del numeral 1 del art. 10 de la Ley 388 de 1997. Las determinantes del numeral </a:t>
            </a:r>
            <a:r>
              <a:rPr lang="es-ES" sz="2400" i="1" u="sng"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a:t>
            </a:r>
            <a:r>
              <a:rPr lang="es-ES" sz="24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son responsabilidad primaria de los municipios.</a:t>
            </a:r>
            <a:endParaRPr lang="es-ES" sz="2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defRPr/>
            </a:pPr>
            <a:endParaRPr lang="es-ES" sz="2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08315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p:nvPr/>
        </p:nvSpPr>
        <p:spPr>
          <a:xfrm>
            <a:off x="755576" y="1412776"/>
            <a:ext cx="7605143" cy="1815882"/>
          </a:xfrm>
          <a:prstGeom prst="rect">
            <a:avLst/>
          </a:prstGeom>
          <a:noFill/>
        </p:spPr>
        <p:txBody>
          <a:bodyPr wrap="square">
            <a:spAutoFit/>
          </a:bodyPr>
          <a:lstStyle/>
          <a:p>
            <a:pPr algn="just">
              <a:defRPr/>
            </a:pPr>
            <a:r>
              <a:rPr lang="es-ES" sz="28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3. </a:t>
            </a:r>
            <a:r>
              <a:rPr lang="es-ES" sz="28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Los municipios y distritos deben incorporar debidamente los Estudios y la Gestión de Riesgo de Desastres en los POT. </a:t>
            </a:r>
            <a:endParaRPr lang="es-ES" sz="28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552440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uadroTexto 1"/>
          <p:cNvSpPr txBox="1">
            <a:spLocks noChangeArrowheads="1"/>
          </p:cNvSpPr>
          <p:nvPr/>
        </p:nvSpPr>
        <p:spPr bwMode="auto">
          <a:xfrm>
            <a:off x="282575" y="1333500"/>
            <a:ext cx="87645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CO" sz="1800" b="1" dirty="0">
                <a:latin typeface="Arial" panose="020B0604020202020204" pitchFamily="34" charset="0"/>
              </a:rPr>
              <a:t>Competencias relacionadas en el marco legal establecido en el </a:t>
            </a:r>
            <a:r>
              <a:rPr lang="es-MX" altLang="es-CO" sz="1800" b="1" dirty="0" smtClean="0">
                <a:latin typeface="Arial" panose="020B0604020202020204" pitchFamily="34" charset="0"/>
              </a:rPr>
              <a:t>Art. 35 de la Ley 388 de 1997: </a:t>
            </a:r>
            <a:endParaRPr lang="es-CO" altLang="es-CO" sz="1800" dirty="0">
              <a:latin typeface="Arial" panose="020B0604020202020204" pitchFamily="34" charset="0"/>
            </a:endParaRPr>
          </a:p>
        </p:txBody>
      </p:sp>
      <p:sp>
        <p:nvSpPr>
          <p:cNvPr id="18" name="17 Llamada de flecha a la derecha"/>
          <p:cNvSpPr/>
          <p:nvPr/>
        </p:nvSpPr>
        <p:spPr bwMode="auto">
          <a:xfrm>
            <a:off x="267286" y="1946807"/>
            <a:ext cx="5240819" cy="4541861"/>
          </a:xfrm>
          <a:prstGeom prst="rightArrowCallout">
            <a:avLst>
              <a:gd name="adj1" fmla="val 26295"/>
              <a:gd name="adj2" fmla="val 19950"/>
              <a:gd name="adj3" fmla="val 15315"/>
              <a:gd name="adj4" fmla="val 78814"/>
            </a:avLst>
          </a:prstGeom>
          <a:noFill/>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7" name="6 Rectángulo"/>
          <p:cNvSpPr/>
          <p:nvPr/>
        </p:nvSpPr>
        <p:spPr bwMode="auto">
          <a:xfrm>
            <a:off x="395536" y="1916832"/>
            <a:ext cx="3960440" cy="4216539"/>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S" sz="2000" b="1" dirty="0" smtClean="0">
                <a:ln w="11430"/>
                <a:solidFill>
                  <a:srgbClr val="003399"/>
                </a:solidFill>
                <a:effectLst>
                  <a:outerShdw blurRad="80000" dist="40000" dir="5040000" algn="tl">
                    <a:srgbClr val="000000">
                      <a:alpha val="30000"/>
                    </a:srgbClr>
                  </a:outerShdw>
                </a:effectLst>
              </a:rPr>
              <a:t>Suelo de protección:</a:t>
            </a:r>
          </a:p>
          <a:p>
            <a:pPr algn="ctr">
              <a:defRPr/>
            </a:pPr>
            <a:endParaRPr lang="es-ES" sz="2000" b="1" dirty="0" smtClean="0">
              <a:ln w="11430"/>
              <a:solidFill>
                <a:srgbClr val="003399"/>
              </a:solidFill>
              <a:effectLst>
                <a:outerShdw blurRad="80000" dist="40000" dir="5040000" algn="tl">
                  <a:srgbClr val="000000">
                    <a:alpha val="30000"/>
                  </a:srgbClr>
                </a:outerShdw>
              </a:effectLst>
            </a:endParaRPr>
          </a:p>
          <a:p>
            <a:r>
              <a:rPr lang="es-CO" sz="2000" dirty="0" smtClean="0">
                <a:ln w="11430"/>
                <a:solidFill>
                  <a:srgbClr val="003399"/>
                </a:solidFill>
              </a:rPr>
              <a:t>Áreas </a:t>
            </a:r>
            <a:r>
              <a:rPr lang="es-CO" sz="2000" dirty="0" smtClean="0">
                <a:ln w="11430"/>
                <a:solidFill>
                  <a:srgbClr val="003399"/>
                </a:solidFill>
              </a:rPr>
              <a:t>que </a:t>
            </a:r>
            <a:r>
              <a:rPr lang="es-CO" sz="2000" dirty="0">
                <a:ln w="11430"/>
                <a:solidFill>
                  <a:srgbClr val="003399"/>
                </a:solidFill>
              </a:rPr>
              <a:t>por sus características </a:t>
            </a:r>
            <a:r>
              <a:rPr lang="es-CO" sz="2000" dirty="0" smtClean="0">
                <a:ln w="11430"/>
                <a:solidFill>
                  <a:srgbClr val="003399"/>
                </a:solidFill>
              </a:rPr>
              <a:t>geográficas, paisajísticas </a:t>
            </a:r>
            <a:r>
              <a:rPr lang="es-CO" sz="2000" dirty="0">
                <a:ln w="11430"/>
                <a:solidFill>
                  <a:srgbClr val="003399"/>
                </a:solidFill>
              </a:rPr>
              <a:t>o </a:t>
            </a:r>
            <a:r>
              <a:rPr lang="es-CO" sz="2000" dirty="0" smtClean="0">
                <a:ln w="11430"/>
                <a:solidFill>
                  <a:srgbClr val="003399"/>
                </a:solidFill>
              </a:rPr>
              <a:t> ambientales</a:t>
            </a:r>
            <a:r>
              <a:rPr lang="es-CO" sz="2000" dirty="0">
                <a:ln w="11430"/>
                <a:solidFill>
                  <a:srgbClr val="003399"/>
                </a:solidFill>
              </a:rPr>
              <a:t>, o por formar parte de las zonas de utilidad pública para la</a:t>
            </a:r>
          </a:p>
          <a:p>
            <a:r>
              <a:rPr lang="es-CO" sz="2000" b="1" dirty="0">
                <a:ln w="11430"/>
                <a:solidFill>
                  <a:srgbClr val="003399"/>
                </a:solidFill>
              </a:rPr>
              <a:t>ubicación de infraestructuras</a:t>
            </a:r>
            <a:r>
              <a:rPr lang="es-CO" sz="2000" dirty="0">
                <a:ln w="11430"/>
                <a:solidFill>
                  <a:srgbClr val="003399"/>
                </a:solidFill>
              </a:rPr>
              <a:t> </a:t>
            </a:r>
            <a:r>
              <a:rPr lang="es-CO" sz="2000" dirty="0" smtClean="0">
                <a:ln w="11430"/>
                <a:solidFill>
                  <a:srgbClr val="003399"/>
                </a:solidFill>
              </a:rPr>
              <a:t>de servicios </a:t>
            </a:r>
            <a:r>
              <a:rPr lang="es-CO" sz="2000" dirty="0">
                <a:ln w="11430"/>
                <a:solidFill>
                  <a:srgbClr val="003399"/>
                </a:solidFill>
              </a:rPr>
              <a:t>públicos </a:t>
            </a:r>
            <a:r>
              <a:rPr lang="es-CO" sz="2000" dirty="0" smtClean="0">
                <a:ln w="11430"/>
                <a:solidFill>
                  <a:srgbClr val="003399"/>
                </a:solidFill>
              </a:rPr>
              <a:t>o </a:t>
            </a:r>
            <a:r>
              <a:rPr lang="es-CO" sz="2000" dirty="0">
                <a:ln w="11430"/>
                <a:solidFill>
                  <a:srgbClr val="003399"/>
                </a:solidFill>
              </a:rPr>
              <a:t>de </a:t>
            </a:r>
            <a:r>
              <a:rPr lang="es-CO" sz="2000" dirty="0" smtClean="0">
                <a:ln w="11430"/>
                <a:solidFill>
                  <a:srgbClr val="003399"/>
                </a:solidFill>
              </a:rPr>
              <a:t>las áreas </a:t>
            </a:r>
            <a:r>
              <a:rPr lang="es-CO" sz="2000" dirty="0">
                <a:ln w="11430"/>
                <a:solidFill>
                  <a:srgbClr val="003399"/>
                </a:solidFill>
              </a:rPr>
              <a:t>de </a:t>
            </a:r>
            <a:r>
              <a:rPr lang="es-CO" sz="2400" b="1" dirty="0">
                <a:ln w="11430"/>
                <a:solidFill>
                  <a:srgbClr val="003399"/>
                </a:solidFill>
              </a:rPr>
              <a:t>amenazas y riesgo no mitigable </a:t>
            </a:r>
            <a:r>
              <a:rPr lang="es-CO" sz="2000" dirty="0">
                <a:ln w="11430"/>
                <a:solidFill>
                  <a:srgbClr val="003399"/>
                </a:solidFill>
              </a:rPr>
              <a:t>para la localización de asentamientos </a:t>
            </a:r>
            <a:r>
              <a:rPr lang="es-CO" sz="2000" dirty="0" smtClean="0">
                <a:ln w="11430"/>
                <a:solidFill>
                  <a:srgbClr val="003399"/>
                </a:solidFill>
              </a:rPr>
              <a:t>humanos, tiene </a:t>
            </a:r>
            <a:r>
              <a:rPr lang="es-CO" sz="2000" dirty="0">
                <a:ln w="11430"/>
                <a:solidFill>
                  <a:srgbClr val="003399"/>
                </a:solidFill>
              </a:rPr>
              <a:t>restringida la posibilidad de </a:t>
            </a:r>
            <a:r>
              <a:rPr lang="es-CO" sz="2000" dirty="0" smtClean="0">
                <a:ln w="11430"/>
                <a:solidFill>
                  <a:srgbClr val="003399"/>
                </a:solidFill>
              </a:rPr>
              <a:t>urbanizarse.</a:t>
            </a:r>
            <a:endParaRPr lang="es-ES" sz="2000" dirty="0">
              <a:ln w="11430"/>
              <a:solidFill>
                <a:srgbClr val="003399"/>
              </a:solidFill>
            </a:endParaRPr>
          </a:p>
        </p:txBody>
      </p:sp>
      <p:grpSp>
        <p:nvGrpSpPr>
          <p:cNvPr id="3" name="23 Grupo"/>
          <p:cNvGrpSpPr>
            <a:grpSpLocks/>
          </p:cNvGrpSpPr>
          <p:nvPr/>
        </p:nvGrpSpPr>
        <p:grpSpPr bwMode="auto">
          <a:xfrm>
            <a:off x="5508103" y="3501008"/>
            <a:ext cx="3136899" cy="1736724"/>
            <a:chOff x="5310527" y="4286177"/>
            <a:chExt cx="3136724" cy="1737646"/>
          </a:xfrm>
        </p:grpSpPr>
        <p:sp>
          <p:nvSpPr>
            <p:cNvPr id="9" name="8 Rectángulo redondeado"/>
            <p:cNvSpPr/>
            <p:nvPr/>
          </p:nvSpPr>
          <p:spPr>
            <a:xfrm>
              <a:off x="5310527" y="4286177"/>
              <a:ext cx="3136724" cy="1737646"/>
            </a:xfrm>
            <a:prstGeom prst="roundRect">
              <a:avLst/>
            </a:prstGeom>
            <a:noFill/>
            <a:ln>
              <a:solidFill>
                <a:srgbClr val="D0C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23" name="22 Rectángulo"/>
            <p:cNvSpPr/>
            <p:nvPr/>
          </p:nvSpPr>
          <p:spPr>
            <a:xfrm>
              <a:off x="5382531" y="4430269"/>
              <a:ext cx="2952164" cy="1385729"/>
            </a:xfrm>
            <a:prstGeom prst="rect">
              <a:avLst/>
            </a:prstGeom>
            <a:noFill/>
          </p:spPr>
          <p:txBody>
            <a:bodyPr wrap="square">
              <a:spAutoFit/>
            </a:bodyPr>
            <a:lstStyle/>
            <a:p>
              <a:pPr algn="ctr">
                <a:defRPr/>
              </a:pPr>
              <a:r>
                <a:rPr lang="es-ES" sz="2800" b="1" dirty="0" smtClean="0">
                  <a:ln w="19050">
                    <a:solidFill>
                      <a:schemeClr val="tx2">
                        <a:tint val="1000"/>
                      </a:schemeClr>
                    </a:solidFill>
                    <a:prstDash val="solid"/>
                  </a:ln>
                  <a:solidFill>
                    <a:srgbClr val="003399"/>
                  </a:solidFill>
                  <a:effectLst>
                    <a:outerShdw blurRad="50000" dist="50800" dir="7500000" algn="tl">
                      <a:srgbClr val="000000">
                        <a:shade val="5000"/>
                        <a:alpha val="35000"/>
                      </a:srgbClr>
                    </a:outerShdw>
                  </a:effectLst>
                </a:rPr>
                <a:t>Municipio en coordinación con la CAR</a:t>
              </a:r>
              <a:endParaRPr lang="es-ES" sz="2800" b="1" dirty="0">
                <a:ln w="19050">
                  <a:solidFill>
                    <a:schemeClr val="tx2">
                      <a:tint val="1000"/>
                    </a:schemeClr>
                  </a:solidFill>
                  <a:prstDash val="solid"/>
                </a:ln>
                <a:solidFill>
                  <a:srgbClr val="003399"/>
                </a:solidFill>
                <a:effectLst>
                  <a:outerShdw blurRad="50000" dist="50800" dir="7500000" algn="tl">
                    <a:srgbClr val="000000">
                      <a:shade val="5000"/>
                      <a:alpha val="35000"/>
                    </a:srgbClr>
                  </a:outerShdw>
                </a:effectLst>
              </a:endParaRPr>
            </a:p>
          </p:txBody>
        </p:sp>
      </p:grpSp>
      <p:sp>
        <p:nvSpPr>
          <p:cNvPr id="10" name="CuadroTexto 9"/>
          <p:cNvSpPr txBox="1"/>
          <p:nvPr/>
        </p:nvSpPr>
        <p:spPr>
          <a:xfrm>
            <a:off x="-36511" y="-27384"/>
            <a:ext cx="9143999" cy="523220"/>
          </a:xfrm>
          <a:prstGeom prst="rect">
            <a:avLst/>
          </a:prstGeom>
          <a:solidFill>
            <a:srgbClr val="FF0000"/>
          </a:solidFill>
        </p:spPr>
        <p:txBody>
          <a:bodyPr wrap="square" rtlCol="0">
            <a:spAutoFit/>
          </a:bodyPr>
          <a:lstStyle/>
          <a:p>
            <a:pPr marL="0" lvl="1" algn="ctr"/>
            <a:r>
              <a:rPr lang="es-MX"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3.1 </a:t>
            </a:r>
            <a:r>
              <a:rPr lang="es-MX"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Incorporación de la GRD en los POT: </a:t>
            </a:r>
            <a:endParaRPr lang="es-MX"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CuadroTexto 11"/>
          <p:cNvSpPr txBox="1"/>
          <p:nvPr/>
        </p:nvSpPr>
        <p:spPr>
          <a:xfrm>
            <a:off x="-36512" y="620688"/>
            <a:ext cx="9143999" cy="523220"/>
          </a:xfrm>
          <a:prstGeom prst="rect">
            <a:avLst/>
          </a:prstGeom>
          <a:noFill/>
          <a:ln>
            <a:solidFill>
              <a:schemeClr val="tx1"/>
            </a:solidFill>
          </a:ln>
        </p:spPr>
        <p:txBody>
          <a:bodyPr wrap="square" rtlCol="0">
            <a:spAutoFit/>
          </a:bodyPr>
          <a:lstStyle/>
          <a:p>
            <a:pPr marL="0" lvl="1" algn="ctr"/>
            <a:r>
              <a:rPr lang="es-MX" sz="2800" b="1" dirty="0">
                <a:latin typeface="Verdana" panose="020B0604030504040204" pitchFamily="34" charset="0"/>
                <a:ea typeface="Verdana" panose="020B0604030504040204" pitchFamily="34" charset="0"/>
                <a:cs typeface="Verdana" panose="020B0604030504040204" pitchFamily="34" charset="0"/>
              </a:rPr>
              <a:t>C</a:t>
            </a:r>
            <a:r>
              <a:rPr lang="es-MX" sz="2800" b="1" dirty="0" smtClean="0">
                <a:latin typeface="Verdana" panose="020B0604030504040204" pitchFamily="34" charset="0"/>
                <a:ea typeface="Verdana" panose="020B0604030504040204" pitchFamily="34" charset="0"/>
                <a:cs typeface="Verdana" panose="020B0604030504040204" pitchFamily="34" charset="0"/>
              </a:rPr>
              <a:t>ompetencias: </a:t>
            </a:r>
            <a:endParaRPr lang="es-MX"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76214983"/>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bwMode="auto">
          <a:xfrm>
            <a:off x="539552" y="1065473"/>
            <a:ext cx="3707904" cy="5632311"/>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just">
              <a:buFont typeface="Wingdings" pitchFamily="2" charset="2"/>
              <a:buChar char="v"/>
              <a:defRPr/>
            </a:pPr>
            <a:r>
              <a:rPr lang="es-ES" sz="2400" dirty="0" smtClean="0">
                <a:ln w="11430"/>
                <a:solidFill>
                  <a:srgbClr val="003399"/>
                </a:solidFill>
              </a:rPr>
              <a:t>Actividades de análisis, seguimiento, prevención y control de desastres </a:t>
            </a:r>
          </a:p>
          <a:p>
            <a:pPr algn="just">
              <a:buFont typeface="Wingdings" pitchFamily="2" charset="2"/>
              <a:buChar char="v"/>
              <a:defRPr/>
            </a:pPr>
            <a:r>
              <a:rPr lang="es-ES" sz="2400" dirty="0" smtClean="0">
                <a:ln w="11430"/>
                <a:solidFill>
                  <a:srgbClr val="003399"/>
                </a:solidFill>
              </a:rPr>
              <a:t>Asistir a los municipios en prevención  y atención de desastres </a:t>
            </a:r>
          </a:p>
          <a:p>
            <a:pPr algn="just">
              <a:buFont typeface="Wingdings" pitchFamily="2" charset="2"/>
              <a:buChar char="v"/>
              <a:defRPr/>
            </a:pPr>
            <a:r>
              <a:rPr lang="es-ES" sz="2400" dirty="0" smtClean="0">
                <a:ln w="11430"/>
                <a:solidFill>
                  <a:srgbClr val="003399"/>
                </a:solidFill>
              </a:rPr>
              <a:t>Programas de adecuación de acuerdo a su competencia.</a:t>
            </a:r>
          </a:p>
          <a:p>
            <a:pPr algn="just">
              <a:buFont typeface="Wingdings" pitchFamily="2" charset="2"/>
              <a:buChar char="v"/>
              <a:defRPr/>
            </a:pPr>
            <a:r>
              <a:rPr lang="es-CO" sz="2400" b="1" dirty="0">
                <a:ln w="11430"/>
                <a:solidFill>
                  <a:srgbClr val="003399"/>
                </a:solidFill>
              </a:rPr>
              <a:t>Apoyar</a:t>
            </a:r>
            <a:r>
              <a:rPr lang="es-CO" sz="2400" dirty="0">
                <a:ln w="11430"/>
                <a:solidFill>
                  <a:srgbClr val="003399"/>
                </a:solidFill>
              </a:rPr>
              <a:t> </a:t>
            </a:r>
            <a:r>
              <a:rPr lang="es-CO" sz="2400" dirty="0" smtClean="0">
                <a:ln w="11430"/>
                <a:solidFill>
                  <a:srgbClr val="003399"/>
                </a:solidFill>
              </a:rPr>
              <a:t>en los </a:t>
            </a:r>
            <a:r>
              <a:rPr lang="es-CO" sz="2400" dirty="0">
                <a:ln w="11430"/>
                <a:solidFill>
                  <a:srgbClr val="003399"/>
                </a:solidFill>
              </a:rPr>
              <a:t>estudios necesarios para el conocimiento y la reducción del riesgo y los </a:t>
            </a:r>
            <a:r>
              <a:rPr lang="es-CO" sz="2400" b="1" dirty="0">
                <a:ln w="11430"/>
                <a:solidFill>
                  <a:srgbClr val="003399"/>
                </a:solidFill>
              </a:rPr>
              <a:t>integrarán</a:t>
            </a:r>
            <a:r>
              <a:rPr lang="es-CO" sz="2400" dirty="0">
                <a:ln w="11430"/>
                <a:solidFill>
                  <a:srgbClr val="003399"/>
                </a:solidFill>
              </a:rPr>
              <a:t> a los POMCA, PGA, POT Y PD.</a:t>
            </a:r>
            <a:endParaRPr lang="es-ES" sz="2400" b="1" dirty="0">
              <a:ln w="11430"/>
              <a:solidFill>
                <a:srgbClr val="003399"/>
              </a:solidFill>
              <a:effectLst>
                <a:outerShdw blurRad="80000" dist="40000" dir="5040000" algn="tl">
                  <a:srgbClr val="000000">
                    <a:alpha val="30000"/>
                  </a:srgbClr>
                </a:outerShdw>
              </a:effectLst>
            </a:endParaRPr>
          </a:p>
          <a:p>
            <a:pPr algn="just">
              <a:buFont typeface="Wingdings" pitchFamily="2" charset="2"/>
              <a:buChar char="v"/>
              <a:defRPr/>
            </a:pPr>
            <a:endParaRPr lang="es-ES" sz="2400" dirty="0">
              <a:ln w="11430"/>
              <a:solidFill>
                <a:srgbClr val="003399"/>
              </a:solidFill>
            </a:endParaRPr>
          </a:p>
        </p:txBody>
      </p:sp>
      <p:sp>
        <p:nvSpPr>
          <p:cNvPr id="18" name="17 Llamada de flecha a la derecha"/>
          <p:cNvSpPr/>
          <p:nvPr/>
        </p:nvSpPr>
        <p:spPr bwMode="auto">
          <a:xfrm>
            <a:off x="539552" y="1052736"/>
            <a:ext cx="5976664" cy="5472608"/>
          </a:xfrm>
          <a:prstGeom prst="rightArrowCallout">
            <a:avLst>
              <a:gd name="adj1" fmla="val 20299"/>
              <a:gd name="adj2" fmla="val 18344"/>
              <a:gd name="adj3" fmla="val 27201"/>
              <a:gd name="adj4" fmla="val 65990"/>
            </a:avLst>
          </a:prstGeom>
          <a:noFill/>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9" name="8 Rectángulo redondeado"/>
          <p:cNvSpPr/>
          <p:nvPr/>
        </p:nvSpPr>
        <p:spPr bwMode="auto">
          <a:xfrm>
            <a:off x="5683572" y="2780928"/>
            <a:ext cx="3136900" cy="1736725"/>
          </a:xfrm>
          <a:prstGeom prst="roundRect">
            <a:avLst/>
          </a:prstGeom>
          <a:noFill/>
          <a:ln>
            <a:solidFill>
              <a:srgbClr val="D0C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23" name="22 Rectángulo"/>
          <p:cNvSpPr/>
          <p:nvPr/>
        </p:nvSpPr>
        <p:spPr bwMode="auto">
          <a:xfrm>
            <a:off x="6915833" y="3356992"/>
            <a:ext cx="968535" cy="646331"/>
          </a:xfrm>
          <a:prstGeom prst="rect">
            <a:avLst/>
          </a:prstGeom>
          <a:noFill/>
          <a:ln>
            <a:solidFill>
              <a:srgbClr val="D0C600"/>
            </a:solidFill>
          </a:ln>
        </p:spPr>
        <p:txBody>
          <a:bodyPr wrap="none">
            <a:spAutoFit/>
          </a:bodyPr>
          <a:lstStyle/>
          <a:p>
            <a:pPr algn="ctr">
              <a:defRPr/>
            </a:pPr>
            <a:r>
              <a:rPr lang="es-ES" sz="3600" b="1" dirty="0" smtClean="0">
                <a:ln w="19050">
                  <a:solidFill>
                    <a:schemeClr val="tx2">
                      <a:tint val="1000"/>
                    </a:schemeClr>
                  </a:solidFill>
                  <a:prstDash val="solid"/>
                </a:ln>
                <a:solidFill>
                  <a:srgbClr val="003399"/>
                </a:solidFill>
                <a:effectLst>
                  <a:outerShdw blurRad="50000" dist="50800" dir="7500000" algn="tl">
                    <a:srgbClr val="000000">
                      <a:shade val="5000"/>
                      <a:alpha val="35000"/>
                    </a:srgbClr>
                  </a:outerShdw>
                </a:effectLst>
              </a:rPr>
              <a:t>CAR</a:t>
            </a:r>
            <a:endParaRPr lang="es-ES" sz="3600" b="1" dirty="0">
              <a:ln w="19050">
                <a:solidFill>
                  <a:schemeClr val="tx2">
                    <a:tint val="1000"/>
                  </a:schemeClr>
                </a:solidFill>
                <a:prstDash val="solid"/>
              </a:ln>
              <a:solidFill>
                <a:srgbClr val="003399"/>
              </a:solidFill>
              <a:effectLst>
                <a:outerShdw blurRad="50000" dist="50800" dir="7500000" algn="tl">
                  <a:srgbClr val="000000">
                    <a:shade val="5000"/>
                    <a:alpha val="35000"/>
                  </a:srgbClr>
                </a:outerShdw>
              </a:effectLst>
            </a:endParaRPr>
          </a:p>
        </p:txBody>
      </p:sp>
      <p:sp>
        <p:nvSpPr>
          <p:cNvPr id="13" name="CuadroTexto 12"/>
          <p:cNvSpPr txBox="1"/>
          <p:nvPr/>
        </p:nvSpPr>
        <p:spPr>
          <a:xfrm>
            <a:off x="-1" y="188640"/>
            <a:ext cx="9143999" cy="523220"/>
          </a:xfrm>
          <a:prstGeom prst="rect">
            <a:avLst/>
          </a:prstGeom>
          <a:noFill/>
          <a:ln>
            <a:solidFill>
              <a:schemeClr val="tx1"/>
            </a:solidFill>
          </a:ln>
        </p:spPr>
        <p:txBody>
          <a:bodyPr wrap="square" rtlCol="0">
            <a:spAutoFit/>
          </a:bodyPr>
          <a:lstStyle/>
          <a:p>
            <a:pPr marL="0" lvl="1" algn="ctr"/>
            <a:r>
              <a:rPr lang="es-MX" sz="2800" b="1" dirty="0">
                <a:latin typeface="Verdana" panose="020B0604030504040204" pitchFamily="34" charset="0"/>
                <a:ea typeface="Verdana" panose="020B0604030504040204" pitchFamily="34" charset="0"/>
                <a:cs typeface="Verdana" panose="020B0604030504040204" pitchFamily="34" charset="0"/>
              </a:rPr>
              <a:t>C</a:t>
            </a:r>
            <a:r>
              <a:rPr lang="es-MX" sz="2800" b="1" dirty="0" smtClean="0">
                <a:latin typeface="Verdana" panose="020B0604030504040204" pitchFamily="34" charset="0"/>
                <a:ea typeface="Verdana" panose="020B0604030504040204" pitchFamily="34" charset="0"/>
                <a:cs typeface="Verdana" panose="020B0604030504040204" pitchFamily="34" charset="0"/>
              </a:rPr>
              <a:t>ompetencias: </a:t>
            </a:r>
            <a:endParaRPr lang="es-MX"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32209927"/>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uadroTexto 1"/>
          <p:cNvSpPr txBox="1">
            <a:spLocks noChangeArrowheads="1"/>
          </p:cNvSpPr>
          <p:nvPr/>
        </p:nvSpPr>
        <p:spPr bwMode="auto">
          <a:xfrm>
            <a:off x="282575" y="1333500"/>
            <a:ext cx="8764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CO" sz="1800" b="1" dirty="0">
                <a:latin typeface="Arial" panose="020B0604020202020204" pitchFamily="34" charset="0"/>
              </a:rPr>
              <a:t>Competencias relacionadas en el marco legal establecido en el Decreto </a:t>
            </a:r>
            <a:r>
              <a:rPr lang="es-MX" altLang="es-CO" sz="1800" b="1" dirty="0" smtClean="0">
                <a:latin typeface="Arial" panose="020B0604020202020204" pitchFamily="34" charset="0"/>
              </a:rPr>
              <a:t>1076 </a:t>
            </a:r>
            <a:r>
              <a:rPr lang="es-MX" altLang="es-CO" sz="1800" b="1" dirty="0">
                <a:latin typeface="Arial" panose="020B0604020202020204" pitchFamily="34" charset="0"/>
              </a:rPr>
              <a:t>de </a:t>
            </a:r>
            <a:r>
              <a:rPr lang="es-MX" altLang="es-CO" sz="1800" b="1" dirty="0" smtClean="0">
                <a:latin typeface="Arial" panose="020B0604020202020204" pitchFamily="34" charset="0"/>
              </a:rPr>
              <a:t>2015: </a:t>
            </a:r>
            <a:endParaRPr lang="es-CO" altLang="es-CO" sz="1800" dirty="0">
              <a:latin typeface="Arial" panose="020B0604020202020204" pitchFamily="34" charset="0"/>
            </a:endParaRPr>
          </a:p>
        </p:txBody>
      </p:sp>
      <p:grpSp>
        <p:nvGrpSpPr>
          <p:cNvPr id="30723" name="12 Grupo"/>
          <p:cNvGrpSpPr>
            <a:grpSpLocks/>
          </p:cNvGrpSpPr>
          <p:nvPr/>
        </p:nvGrpSpPr>
        <p:grpSpPr bwMode="auto">
          <a:xfrm>
            <a:off x="282575" y="2204864"/>
            <a:ext cx="8716963" cy="4154984"/>
            <a:chOff x="670261" y="2204223"/>
            <a:chExt cx="8329634" cy="4155963"/>
          </a:xfrm>
        </p:grpSpPr>
        <p:grpSp>
          <p:nvGrpSpPr>
            <p:cNvPr id="30725" name="9 Grupo"/>
            <p:cNvGrpSpPr>
              <a:grpSpLocks/>
            </p:cNvGrpSpPr>
            <p:nvPr/>
          </p:nvGrpSpPr>
          <p:grpSpPr bwMode="auto">
            <a:xfrm>
              <a:off x="670261" y="2204223"/>
              <a:ext cx="8329634" cy="4155963"/>
              <a:chOff x="670261" y="2326143"/>
              <a:chExt cx="8329634" cy="4155963"/>
            </a:xfrm>
          </p:grpSpPr>
          <p:sp>
            <p:nvSpPr>
              <p:cNvPr id="18" name="17 Llamada de flecha a la derecha"/>
              <p:cNvSpPr/>
              <p:nvPr/>
            </p:nvSpPr>
            <p:spPr>
              <a:xfrm>
                <a:off x="670261" y="2346959"/>
                <a:ext cx="4024719" cy="4053843"/>
              </a:xfrm>
              <a:prstGeom prst="rightArrowCallout">
                <a:avLst>
                  <a:gd name="adj1" fmla="val 15159"/>
                  <a:gd name="adj2" fmla="val 19950"/>
                  <a:gd name="adj3" fmla="val 15315"/>
                  <a:gd name="adj4" fmla="val 58997"/>
                </a:avLst>
              </a:prstGeom>
              <a:noFill/>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7" name="6 Rectángulo"/>
              <p:cNvSpPr/>
              <p:nvPr/>
            </p:nvSpPr>
            <p:spPr>
              <a:xfrm>
                <a:off x="670261" y="2326143"/>
                <a:ext cx="2378619" cy="4155963"/>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S" sz="2400" dirty="0">
                    <a:ln w="11430"/>
                    <a:solidFill>
                      <a:srgbClr val="003399"/>
                    </a:solidFill>
                  </a:rPr>
                  <a:t>Ordenación y manejo de cuencas hidrográficas</a:t>
                </a:r>
              </a:p>
              <a:p>
                <a:pPr algn="ctr">
                  <a:buFontTx/>
                  <a:buChar char="-"/>
                  <a:defRPr/>
                </a:pPr>
                <a:r>
                  <a:rPr lang="es-ES" sz="2400" dirty="0">
                    <a:ln w="11430"/>
                    <a:solidFill>
                      <a:srgbClr val="003399"/>
                    </a:solidFill>
                  </a:rPr>
                  <a:t>POMCA –</a:t>
                </a:r>
              </a:p>
              <a:p>
                <a:pPr algn="ctr">
                  <a:defRPr/>
                </a:pPr>
                <a:r>
                  <a:rPr lang="es-ES" sz="2400" dirty="0">
                    <a:ln w="11430"/>
                    <a:solidFill>
                      <a:srgbClr val="003399"/>
                    </a:solidFill>
                  </a:rPr>
                  <a:t>Identificará zonas </a:t>
                </a:r>
                <a:r>
                  <a:rPr lang="es-ES" sz="2400" dirty="0" smtClean="0">
                    <a:ln w="11430"/>
                    <a:solidFill>
                      <a:srgbClr val="003399"/>
                    </a:solidFill>
                  </a:rPr>
                  <a:t>de alta </a:t>
                </a:r>
                <a:r>
                  <a:rPr lang="es-ES" sz="2400" dirty="0">
                    <a:ln w="11430"/>
                    <a:solidFill>
                      <a:srgbClr val="003399"/>
                    </a:solidFill>
                  </a:rPr>
                  <a:t>amenaza, para </a:t>
                </a:r>
                <a:r>
                  <a:rPr lang="es-ES" sz="2400" dirty="0" smtClean="0">
                    <a:ln w="11430"/>
                    <a:solidFill>
                      <a:srgbClr val="003399"/>
                    </a:solidFill>
                  </a:rPr>
                  <a:t>definir las que están en condición </a:t>
                </a:r>
                <a:r>
                  <a:rPr lang="es-ES" sz="2400" dirty="0">
                    <a:ln w="11430"/>
                    <a:solidFill>
                      <a:srgbClr val="003399"/>
                    </a:solidFill>
                  </a:rPr>
                  <a:t>de riesgo</a:t>
                </a:r>
              </a:p>
            </p:txBody>
          </p:sp>
          <p:sp>
            <p:nvSpPr>
              <p:cNvPr id="9" name="8 Rectángulo redondeado"/>
              <p:cNvSpPr/>
              <p:nvPr/>
            </p:nvSpPr>
            <p:spPr>
              <a:xfrm>
                <a:off x="4908650" y="3688713"/>
                <a:ext cx="4091245" cy="1402092"/>
              </a:xfrm>
              <a:prstGeom prst="roundRect">
                <a:avLst/>
              </a:prstGeom>
              <a:noFill/>
              <a:ln>
                <a:solidFill>
                  <a:srgbClr val="D0C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400"/>
              </a:p>
            </p:txBody>
          </p:sp>
        </p:grpSp>
        <p:sp>
          <p:nvSpPr>
            <p:cNvPr id="11" name="10 Rectángulo"/>
            <p:cNvSpPr/>
            <p:nvPr/>
          </p:nvSpPr>
          <p:spPr>
            <a:xfrm>
              <a:off x="5571506" y="3536788"/>
              <a:ext cx="2727662" cy="1385321"/>
            </a:xfrm>
            <a:prstGeom prst="rect">
              <a:avLst/>
            </a:prstGeom>
            <a:noFill/>
          </p:spPr>
          <p:txBody>
            <a:bodyPr wrap="none">
              <a:spAutoFit/>
            </a:bodyPr>
            <a:lstStyle/>
            <a:p>
              <a:pPr algn="ctr">
                <a:defRPr/>
              </a:pPr>
              <a:r>
                <a:rPr lang="es-ES" sz="2800" b="1" dirty="0">
                  <a:ln w="19050">
                    <a:solidFill>
                      <a:schemeClr val="tx2">
                        <a:tint val="1000"/>
                      </a:schemeClr>
                    </a:solidFill>
                    <a:prstDash val="solid"/>
                  </a:ln>
                  <a:solidFill>
                    <a:srgbClr val="003399"/>
                  </a:solidFill>
                  <a:effectLst>
                    <a:outerShdw blurRad="50000" dist="50800" dir="7500000" algn="tl">
                      <a:srgbClr val="000000">
                        <a:shade val="5000"/>
                        <a:alpha val="35000"/>
                      </a:srgbClr>
                    </a:outerShdw>
                  </a:effectLst>
                </a:rPr>
                <a:t>CORPORACIONES </a:t>
              </a:r>
            </a:p>
            <a:p>
              <a:pPr algn="ctr">
                <a:defRPr/>
              </a:pPr>
              <a:r>
                <a:rPr lang="es-ES" sz="2800" b="1" dirty="0">
                  <a:ln w="19050">
                    <a:solidFill>
                      <a:schemeClr val="tx2">
                        <a:tint val="1000"/>
                      </a:schemeClr>
                    </a:solidFill>
                    <a:prstDash val="solid"/>
                  </a:ln>
                  <a:solidFill>
                    <a:srgbClr val="003399"/>
                  </a:solidFill>
                  <a:effectLst>
                    <a:outerShdw blurRad="50000" dist="50800" dir="7500000" algn="tl">
                      <a:srgbClr val="000000">
                        <a:shade val="5000"/>
                        <a:alpha val="35000"/>
                      </a:srgbClr>
                    </a:outerShdw>
                  </a:effectLst>
                </a:rPr>
                <a:t>AUTÓNOMAS </a:t>
              </a:r>
            </a:p>
            <a:p>
              <a:pPr algn="ctr">
                <a:defRPr/>
              </a:pPr>
              <a:r>
                <a:rPr lang="es-ES" sz="2800" b="1" dirty="0">
                  <a:ln w="19050">
                    <a:solidFill>
                      <a:schemeClr val="tx2">
                        <a:tint val="1000"/>
                      </a:schemeClr>
                    </a:solidFill>
                    <a:prstDash val="solid"/>
                  </a:ln>
                  <a:solidFill>
                    <a:srgbClr val="003399"/>
                  </a:solidFill>
                  <a:effectLst>
                    <a:outerShdw blurRad="50000" dist="50800" dir="7500000" algn="tl">
                      <a:srgbClr val="000000">
                        <a:shade val="5000"/>
                        <a:alpha val="35000"/>
                      </a:srgbClr>
                    </a:outerShdw>
                  </a:effectLst>
                </a:rPr>
                <a:t>REGIONALES</a:t>
              </a:r>
            </a:p>
          </p:txBody>
        </p:sp>
      </p:grpSp>
      <p:sp>
        <p:nvSpPr>
          <p:cNvPr id="2" name="Rectángulo 1"/>
          <p:cNvSpPr/>
          <p:nvPr/>
        </p:nvSpPr>
        <p:spPr>
          <a:xfrm>
            <a:off x="3275856" y="1997746"/>
            <a:ext cx="4572000" cy="1477328"/>
          </a:xfrm>
          <a:prstGeom prst="rect">
            <a:avLst/>
          </a:prstGeom>
        </p:spPr>
        <p:txBody>
          <a:bodyPr>
            <a:spAutoFit/>
          </a:bodyPr>
          <a:lstStyle/>
          <a:p>
            <a:pPr marL="285750" indent="-285750" algn="just">
              <a:buFont typeface="Wingdings" pitchFamily="2" charset="2"/>
              <a:buChar char="ü"/>
            </a:pPr>
            <a:r>
              <a:rPr lang="es-CO" dirty="0">
                <a:latin typeface="Calibri" pitchFamily="34" charset="0"/>
                <a:cs typeface="Calibri" pitchFamily="34" charset="0"/>
              </a:rPr>
              <a:t>Emplear información de POMCAS. (</a:t>
            </a:r>
            <a:r>
              <a:rPr lang="es-CO" dirty="0"/>
              <a:t>aprobado y que incluya los análisis de amenazas, estos </a:t>
            </a:r>
            <a:r>
              <a:rPr lang="es-CO" b="1" dirty="0" smtClean="0"/>
              <a:t>DEBERÁN</a:t>
            </a:r>
            <a:r>
              <a:rPr lang="es-CO" dirty="0" smtClean="0"/>
              <a:t> ser un insumo </a:t>
            </a:r>
            <a:r>
              <a:rPr lang="es-CO" dirty="0"/>
              <a:t>para la elaboración de los estudios básicos en suelo </a:t>
            </a:r>
            <a:r>
              <a:rPr lang="es-CO" dirty="0" smtClean="0"/>
              <a:t>rural).</a:t>
            </a:r>
            <a:endParaRPr lang="es-CO" dirty="0">
              <a:latin typeface="Calibri" pitchFamily="34" charset="0"/>
              <a:cs typeface="Calibri" pitchFamily="34" charset="0"/>
            </a:endParaRPr>
          </a:p>
        </p:txBody>
      </p:sp>
      <p:sp>
        <p:nvSpPr>
          <p:cNvPr id="13" name="CuadroTexto 12"/>
          <p:cNvSpPr txBox="1"/>
          <p:nvPr/>
        </p:nvSpPr>
        <p:spPr>
          <a:xfrm>
            <a:off x="-1" y="620688"/>
            <a:ext cx="9143999" cy="523220"/>
          </a:xfrm>
          <a:prstGeom prst="rect">
            <a:avLst/>
          </a:prstGeom>
          <a:noFill/>
          <a:ln>
            <a:solidFill>
              <a:schemeClr val="tx1"/>
            </a:solidFill>
          </a:ln>
        </p:spPr>
        <p:txBody>
          <a:bodyPr wrap="square" rtlCol="0">
            <a:spAutoFit/>
          </a:bodyPr>
          <a:lstStyle/>
          <a:p>
            <a:pPr marL="0" lvl="1" algn="ctr"/>
            <a:r>
              <a:rPr lang="es-MX" sz="2800" b="1" dirty="0">
                <a:latin typeface="Verdana" panose="020B0604030504040204" pitchFamily="34" charset="0"/>
                <a:ea typeface="Verdana" panose="020B0604030504040204" pitchFamily="34" charset="0"/>
                <a:cs typeface="Verdana" panose="020B0604030504040204" pitchFamily="34" charset="0"/>
              </a:rPr>
              <a:t>C</a:t>
            </a:r>
            <a:r>
              <a:rPr lang="es-MX" sz="2800" b="1" dirty="0" smtClean="0">
                <a:latin typeface="Verdana" panose="020B0604030504040204" pitchFamily="34" charset="0"/>
                <a:ea typeface="Verdana" panose="020B0604030504040204" pitchFamily="34" charset="0"/>
                <a:cs typeface="Verdana" panose="020B0604030504040204" pitchFamily="34" charset="0"/>
              </a:rPr>
              <a:t>ompetencias: </a:t>
            </a:r>
            <a:endParaRPr lang="es-MX"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54473105"/>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uadroTexto 1"/>
          <p:cNvSpPr txBox="1">
            <a:spLocks noChangeArrowheads="1"/>
          </p:cNvSpPr>
          <p:nvPr/>
        </p:nvSpPr>
        <p:spPr bwMode="auto">
          <a:xfrm>
            <a:off x="282575" y="1333500"/>
            <a:ext cx="87645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CO" sz="1800" b="1" dirty="0">
                <a:latin typeface="Arial" panose="020B0604020202020204" pitchFamily="34" charset="0"/>
              </a:rPr>
              <a:t>Competencias relacionadas en el marco legal establecido en el </a:t>
            </a:r>
            <a:r>
              <a:rPr lang="es-MX" altLang="es-CO" sz="1800" b="1" dirty="0" smtClean="0">
                <a:latin typeface="Arial" panose="020B0604020202020204" pitchFamily="34" charset="0"/>
              </a:rPr>
              <a:t>Art. 121 de la Ley 388 de 1997: </a:t>
            </a:r>
            <a:endParaRPr lang="es-CO" altLang="es-CO" sz="1800" dirty="0">
              <a:latin typeface="Arial" panose="020B0604020202020204" pitchFamily="34" charset="0"/>
            </a:endParaRPr>
          </a:p>
        </p:txBody>
      </p:sp>
      <p:sp>
        <p:nvSpPr>
          <p:cNvPr id="18" name="17 Llamada de flecha a la derecha"/>
          <p:cNvSpPr/>
          <p:nvPr/>
        </p:nvSpPr>
        <p:spPr bwMode="auto">
          <a:xfrm>
            <a:off x="267286" y="1946807"/>
            <a:ext cx="5240819" cy="4541861"/>
          </a:xfrm>
          <a:prstGeom prst="rightArrowCallout">
            <a:avLst>
              <a:gd name="adj1" fmla="val 26295"/>
              <a:gd name="adj2" fmla="val 19950"/>
              <a:gd name="adj3" fmla="val 15315"/>
              <a:gd name="adj4" fmla="val 78814"/>
            </a:avLst>
          </a:prstGeom>
          <a:noFill/>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7" name="6 Rectángulo"/>
          <p:cNvSpPr/>
          <p:nvPr/>
        </p:nvSpPr>
        <p:spPr bwMode="auto">
          <a:xfrm>
            <a:off x="390986" y="2324911"/>
            <a:ext cx="3960440" cy="3847207"/>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CO" sz="2400" dirty="0" smtClean="0">
                <a:ln w="11430"/>
                <a:solidFill>
                  <a:srgbClr val="003399"/>
                </a:solidFill>
              </a:rPr>
              <a:t>Áreas </a:t>
            </a:r>
            <a:r>
              <a:rPr lang="es-CO" sz="2400" dirty="0">
                <a:ln w="11430"/>
                <a:solidFill>
                  <a:srgbClr val="003399"/>
                </a:solidFill>
              </a:rPr>
              <a:t>catalogadas como de </a:t>
            </a:r>
            <a:r>
              <a:rPr lang="es-CO" sz="2800" b="1" dirty="0">
                <a:ln w="11430"/>
                <a:solidFill>
                  <a:srgbClr val="003399"/>
                </a:solidFill>
              </a:rPr>
              <a:t>riesgo no recuperable </a:t>
            </a:r>
            <a:r>
              <a:rPr lang="es-CO" sz="2400" dirty="0">
                <a:ln w="11430"/>
                <a:solidFill>
                  <a:srgbClr val="003399"/>
                </a:solidFill>
              </a:rPr>
              <a:t>que hayan sido </a:t>
            </a:r>
            <a:r>
              <a:rPr lang="es-CO" sz="2400" dirty="0" smtClean="0">
                <a:ln w="11430"/>
                <a:solidFill>
                  <a:srgbClr val="003399"/>
                </a:solidFill>
              </a:rPr>
              <a:t>objeto de </a:t>
            </a:r>
            <a:r>
              <a:rPr lang="es-CO" sz="2400" dirty="0">
                <a:ln w="11430"/>
                <a:solidFill>
                  <a:srgbClr val="003399"/>
                </a:solidFill>
              </a:rPr>
              <a:t>reubicación de asentamientos humanos serán entregadas a las </a:t>
            </a:r>
            <a:r>
              <a:rPr lang="es-CO" sz="2400" dirty="0" smtClean="0">
                <a:ln w="11430"/>
                <a:solidFill>
                  <a:srgbClr val="003399"/>
                </a:solidFill>
              </a:rPr>
              <a:t>CAR para </a:t>
            </a:r>
            <a:r>
              <a:rPr lang="es-CO" sz="2400" dirty="0">
                <a:ln w="11430"/>
                <a:solidFill>
                  <a:srgbClr val="003399"/>
                </a:solidFill>
              </a:rPr>
              <a:t>su manejo y </a:t>
            </a:r>
            <a:r>
              <a:rPr lang="es-CO" sz="2400" dirty="0" smtClean="0">
                <a:ln w="11430"/>
                <a:solidFill>
                  <a:srgbClr val="003399"/>
                </a:solidFill>
              </a:rPr>
              <a:t>cuidado. El </a:t>
            </a:r>
            <a:r>
              <a:rPr lang="es-CO" sz="2400" dirty="0">
                <a:ln w="11430"/>
                <a:solidFill>
                  <a:srgbClr val="003399"/>
                </a:solidFill>
              </a:rPr>
              <a:t>alcalde </a:t>
            </a:r>
            <a:r>
              <a:rPr lang="es-CO" sz="2400" dirty="0" smtClean="0">
                <a:ln w="11430"/>
                <a:solidFill>
                  <a:srgbClr val="003399"/>
                </a:solidFill>
              </a:rPr>
              <a:t>será </a:t>
            </a:r>
            <a:r>
              <a:rPr lang="es-CO" sz="2400" dirty="0">
                <a:ln w="11430"/>
                <a:solidFill>
                  <a:srgbClr val="003399"/>
                </a:solidFill>
              </a:rPr>
              <a:t>responsable de evitar que tales áreas se vuelvan a ocupar con </a:t>
            </a:r>
            <a:r>
              <a:rPr lang="es-CO" sz="2400" dirty="0" smtClean="0">
                <a:ln w="11430"/>
                <a:solidFill>
                  <a:srgbClr val="003399"/>
                </a:solidFill>
              </a:rPr>
              <a:t>viviendas.</a:t>
            </a:r>
            <a:endParaRPr lang="es-ES" sz="2400" dirty="0">
              <a:ln w="11430"/>
              <a:solidFill>
                <a:srgbClr val="003399"/>
              </a:solidFill>
            </a:endParaRPr>
          </a:p>
        </p:txBody>
      </p:sp>
      <p:grpSp>
        <p:nvGrpSpPr>
          <p:cNvPr id="3" name="23 Grupo"/>
          <p:cNvGrpSpPr>
            <a:grpSpLocks/>
          </p:cNvGrpSpPr>
          <p:nvPr/>
        </p:nvGrpSpPr>
        <p:grpSpPr bwMode="auto">
          <a:xfrm>
            <a:off x="5508103" y="3501008"/>
            <a:ext cx="3136899" cy="1736724"/>
            <a:chOff x="5310527" y="4286177"/>
            <a:chExt cx="3136724" cy="1737646"/>
          </a:xfrm>
        </p:grpSpPr>
        <p:sp>
          <p:nvSpPr>
            <p:cNvPr id="9" name="8 Rectángulo redondeado"/>
            <p:cNvSpPr/>
            <p:nvPr/>
          </p:nvSpPr>
          <p:spPr>
            <a:xfrm>
              <a:off x="5310527" y="4286177"/>
              <a:ext cx="3136724" cy="1737646"/>
            </a:xfrm>
            <a:prstGeom prst="roundRect">
              <a:avLst/>
            </a:prstGeom>
            <a:noFill/>
            <a:ln>
              <a:solidFill>
                <a:srgbClr val="D0C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23" name="22 Rectángulo"/>
            <p:cNvSpPr/>
            <p:nvPr/>
          </p:nvSpPr>
          <p:spPr>
            <a:xfrm>
              <a:off x="5382531" y="4430269"/>
              <a:ext cx="2952164" cy="1385729"/>
            </a:xfrm>
            <a:prstGeom prst="rect">
              <a:avLst/>
            </a:prstGeom>
            <a:noFill/>
          </p:spPr>
          <p:txBody>
            <a:bodyPr wrap="square">
              <a:spAutoFit/>
            </a:bodyPr>
            <a:lstStyle/>
            <a:p>
              <a:pPr algn="ctr">
                <a:defRPr/>
              </a:pPr>
              <a:r>
                <a:rPr lang="es-ES" sz="2800" b="1" dirty="0" smtClean="0">
                  <a:ln w="19050">
                    <a:solidFill>
                      <a:schemeClr val="tx2">
                        <a:tint val="1000"/>
                      </a:schemeClr>
                    </a:solidFill>
                    <a:prstDash val="solid"/>
                  </a:ln>
                  <a:solidFill>
                    <a:srgbClr val="003399"/>
                  </a:solidFill>
                  <a:effectLst>
                    <a:outerShdw blurRad="50000" dist="50800" dir="7500000" algn="tl">
                      <a:srgbClr val="000000">
                        <a:shade val="5000"/>
                        <a:alpha val="35000"/>
                      </a:srgbClr>
                    </a:outerShdw>
                  </a:effectLst>
                </a:rPr>
                <a:t>Municipio en coordinación con la CAR</a:t>
              </a:r>
              <a:endParaRPr lang="es-ES" sz="2800" b="1" dirty="0">
                <a:ln w="19050">
                  <a:solidFill>
                    <a:schemeClr val="tx2">
                      <a:tint val="1000"/>
                    </a:schemeClr>
                  </a:solidFill>
                  <a:prstDash val="solid"/>
                </a:ln>
                <a:solidFill>
                  <a:srgbClr val="003399"/>
                </a:solidFill>
                <a:effectLst>
                  <a:outerShdw blurRad="50000" dist="50800" dir="7500000" algn="tl">
                    <a:srgbClr val="000000">
                      <a:shade val="5000"/>
                      <a:alpha val="35000"/>
                    </a:srgbClr>
                  </a:outerShdw>
                </a:effectLst>
              </a:endParaRPr>
            </a:p>
          </p:txBody>
        </p:sp>
      </p:grpSp>
      <p:sp>
        <p:nvSpPr>
          <p:cNvPr id="12" name="CuadroTexto 11"/>
          <p:cNvSpPr txBox="1"/>
          <p:nvPr/>
        </p:nvSpPr>
        <p:spPr>
          <a:xfrm>
            <a:off x="-1" y="620688"/>
            <a:ext cx="9143999" cy="523220"/>
          </a:xfrm>
          <a:prstGeom prst="rect">
            <a:avLst/>
          </a:prstGeom>
          <a:noFill/>
          <a:ln>
            <a:solidFill>
              <a:schemeClr val="tx1"/>
            </a:solidFill>
          </a:ln>
        </p:spPr>
        <p:txBody>
          <a:bodyPr wrap="square" rtlCol="0">
            <a:spAutoFit/>
          </a:bodyPr>
          <a:lstStyle/>
          <a:p>
            <a:pPr marL="0" lvl="1" algn="ctr"/>
            <a:r>
              <a:rPr lang="es-MX" sz="2800" b="1" dirty="0">
                <a:latin typeface="Verdana" panose="020B0604030504040204" pitchFamily="34" charset="0"/>
                <a:ea typeface="Verdana" panose="020B0604030504040204" pitchFamily="34" charset="0"/>
                <a:cs typeface="Verdana" panose="020B0604030504040204" pitchFamily="34" charset="0"/>
              </a:rPr>
              <a:t>C</a:t>
            </a:r>
            <a:r>
              <a:rPr lang="es-MX" sz="2800" b="1" dirty="0" smtClean="0">
                <a:latin typeface="Verdana" panose="020B0604030504040204" pitchFamily="34" charset="0"/>
                <a:ea typeface="Verdana" panose="020B0604030504040204" pitchFamily="34" charset="0"/>
                <a:cs typeface="Verdana" panose="020B0604030504040204" pitchFamily="34" charset="0"/>
              </a:rPr>
              <a:t>ompetencias: </a:t>
            </a:r>
            <a:endParaRPr lang="es-MX"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0641430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p:nvPr/>
        </p:nvSpPr>
        <p:spPr>
          <a:xfrm>
            <a:off x="755576" y="1412776"/>
            <a:ext cx="7605143" cy="2246769"/>
          </a:xfrm>
          <a:prstGeom prst="rect">
            <a:avLst/>
          </a:prstGeom>
          <a:noFill/>
        </p:spPr>
        <p:txBody>
          <a:bodyPr wrap="square">
            <a:spAutoFit/>
          </a:bodyPr>
          <a:lstStyle/>
          <a:p>
            <a:pPr algn="just">
              <a:defRPr/>
            </a:pPr>
            <a:r>
              <a:rPr lang="es-ES" sz="28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4. </a:t>
            </a:r>
            <a:r>
              <a:rPr lang="es-ES" sz="28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Los municipios y distritos deben tener claridad de cómo se desarrolla el proceso de concertación de los POT con las Autoridades Ambientales. </a:t>
            </a:r>
            <a:endParaRPr lang="es-ES" sz="28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74042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4245419350"/>
              </p:ext>
            </p:extLst>
          </p:nvPr>
        </p:nvGraphicFramePr>
        <p:xfrm>
          <a:off x="357158" y="928670"/>
          <a:ext cx="8496944" cy="5099737"/>
        </p:xfrm>
        <a:graphic>
          <a:graphicData uri="http://schemas.openxmlformats.org/drawingml/2006/table">
            <a:tbl>
              <a:tblPr firstRow="1" firstCol="1" bandRow="1">
                <a:tableStyleId>{5C22544A-7EE6-4342-B048-85BDC9FD1C3A}</a:tableStyleId>
              </a:tblPr>
              <a:tblGrid>
                <a:gridCol w="1642266"/>
                <a:gridCol w="6854678"/>
              </a:tblGrid>
              <a:tr h="48488">
                <a:tc>
                  <a:txBody>
                    <a:bodyPr/>
                    <a:lstStyle/>
                    <a:p>
                      <a:pPr algn="ctr">
                        <a:lnSpc>
                          <a:spcPct val="115000"/>
                        </a:lnSpc>
                        <a:spcAft>
                          <a:spcPts val="0"/>
                        </a:spcAft>
                      </a:pPr>
                      <a:r>
                        <a:rPr lang="es-MX" sz="1400" dirty="0">
                          <a:effectLst/>
                        </a:rPr>
                        <a:t>ETAPA/FASE</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870" marR="35870" marT="0" marB="0"/>
                </a:tc>
                <a:tc>
                  <a:txBody>
                    <a:bodyPr/>
                    <a:lstStyle/>
                    <a:p>
                      <a:pPr algn="ctr">
                        <a:lnSpc>
                          <a:spcPct val="115000"/>
                        </a:lnSpc>
                        <a:spcAft>
                          <a:spcPts val="0"/>
                        </a:spcAft>
                      </a:pPr>
                      <a:r>
                        <a:rPr lang="es-MX" sz="1400" dirty="0">
                          <a:effectLst/>
                        </a:rPr>
                        <a:t>DESCRIPCIÓN</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870" marR="35870" marT="0" marB="0"/>
                </a:tc>
              </a:tr>
              <a:tr h="832000">
                <a:tc>
                  <a:txBody>
                    <a:bodyPr/>
                    <a:lstStyle/>
                    <a:p>
                      <a:pPr marL="0" lvl="0" indent="0" algn="just">
                        <a:lnSpc>
                          <a:spcPct val="107000"/>
                        </a:lnSpc>
                        <a:spcAft>
                          <a:spcPts val="0"/>
                        </a:spcAft>
                        <a:buFont typeface="+mj-lt"/>
                        <a:buNone/>
                      </a:pPr>
                      <a:r>
                        <a:rPr lang="es-MX" sz="1400" dirty="0" smtClean="0">
                          <a:effectLst/>
                        </a:rPr>
                        <a:t>1 Radicación </a:t>
                      </a:r>
                      <a:r>
                        <a:rPr lang="es-MX" sz="1400" dirty="0">
                          <a:effectLst/>
                        </a:rPr>
                        <a:t>de los documentos por parte del municipio.</a:t>
                      </a:r>
                      <a:endParaRPr lang="es-CO"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870" marR="35870" marT="0" marB="0"/>
                </a:tc>
                <a:tc>
                  <a:txBody>
                    <a:bodyPr/>
                    <a:lstStyle/>
                    <a:p>
                      <a:pPr algn="just">
                        <a:lnSpc>
                          <a:spcPct val="115000"/>
                        </a:lnSpc>
                        <a:spcAft>
                          <a:spcPts val="0"/>
                        </a:spcAft>
                      </a:pPr>
                      <a:r>
                        <a:rPr lang="es-MX" sz="1400" dirty="0">
                          <a:effectLst/>
                        </a:rPr>
                        <a:t>El alcalde municipal o distrital o el funcionario delegado, radica el proyecto de POT ante la autoridad ambiental competente, anexando la documentación técnica </a:t>
                      </a:r>
                      <a:r>
                        <a:rPr lang="es-MX" sz="1400" dirty="0" smtClean="0">
                          <a:effectLst/>
                        </a:rPr>
                        <a:t>Decreto </a:t>
                      </a:r>
                      <a:r>
                        <a:rPr lang="es-MX" sz="1400" dirty="0">
                          <a:effectLst/>
                        </a:rPr>
                        <a:t>1077 de 2015 (Decreto 879 de 1998) y especificando si se trata de una revisión o modificación.</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870" marR="35870" marT="0" marB="0"/>
                </a:tc>
              </a:tr>
              <a:tr h="1331203">
                <a:tc>
                  <a:txBody>
                    <a:bodyPr/>
                    <a:lstStyle/>
                    <a:p>
                      <a:pPr marL="0" lvl="0" indent="0" algn="just">
                        <a:lnSpc>
                          <a:spcPct val="107000"/>
                        </a:lnSpc>
                        <a:spcAft>
                          <a:spcPts val="0"/>
                        </a:spcAft>
                        <a:buFont typeface="+mj-lt"/>
                        <a:buNone/>
                      </a:pPr>
                      <a:r>
                        <a:rPr lang="es-MX" sz="1400" dirty="0" smtClean="0">
                          <a:effectLst/>
                        </a:rPr>
                        <a:t>2 Verificación </a:t>
                      </a:r>
                      <a:r>
                        <a:rPr lang="es-MX" sz="1400" dirty="0">
                          <a:effectLst/>
                        </a:rPr>
                        <a:t>de la información radicada. </a:t>
                      </a:r>
                      <a:endParaRPr lang="es-CO"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870" marR="35870" marT="0" marB="0"/>
                </a:tc>
                <a:tc>
                  <a:txBody>
                    <a:bodyPr/>
                    <a:lstStyle/>
                    <a:p>
                      <a:pPr algn="just">
                        <a:lnSpc>
                          <a:spcPct val="115000"/>
                        </a:lnSpc>
                        <a:spcAft>
                          <a:spcPts val="0"/>
                        </a:spcAft>
                      </a:pPr>
                      <a:r>
                        <a:rPr lang="es-MX" sz="1400" dirty="0" smtClean="0">
                          <a:effectLst/>
                        </a:rPr>
                        <a:t> </a:t>
                      </a:r>
                      <a:r>
                        <a:rPr lang="es-MX" sz="1400" dirty="0">
                          <a:effectLst/>
                        </a:rPr>
                        <a:t>La autoridad ambiental revisa los documentos radicados de conformidad con las normas vigentes, con el fin de verificar que los documentos que constituyen el Proyecto de POT estén completos. En caso de no ser así, la CAR devolverá el documento al municipio para su ajuste correspondiente. El trámite de concertación no se considera iniciado hasta tanto el municipio no cumpla con esos requisitos mínimos de ley.</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870" marR="35870" marT="0" marB="0"/>
                </a:tc>
              </a:tr>
              <a:tr h="665601">
                <a:tc>
                  <a:txBody>
                    <a:bodyPr/>
                    <a:lstStyle/>
                    <a:p>
                      <a:pPr marL="0" lvl="0" indent="0" algn="just">
                        <a:lnSpc>
                          <a:spcPct val="107000"/>
                        </a:lnSpc>
                        <a:spcAft>
                          <a:spcPts val="0"/>
                        </a:spcAft>
                        <a:buFont typeface="+mj-lt"/>
                        <a:buNone/>
                      </a:pPr>
                      <a:r>
                        <a:rPr lang="es-MX" sz="1400" dirty="0" smtClean="0">
                          <a:effectLst/>
                        </a:rPr>
                        <a:t>3 Inicio </a:t>
                      </a:r>
                      <a:r>
                        <a:rPr lang="es-MX" sz="1400" dirty="0">
                          <a:effectLst/>
                        </a:rPr>
                        <a:t>del trámite de concertación.</a:t>
                      </a:r>
                      <a:endParaRPr lang="es-CO"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870" marR="35870" marT="0" marB="0"/>
                </a:tc>
                <a:tc>
                  <a:txBody>
                    <a:bodyPr/>
                    <a:lstStyle/>
                    <a:p>
                      <a:pPr algn="just">
                        <a:lnSpc>
                          <a:spcPct val="115000"/>
                        </a:lnSpc>
                        <a:spcAft>
                          <a:spcPts val="0"/>
                        </a:spcAft>
                      </a:pPr>
                      <a:r>
                        <a:rPr lang="es-MX" sz="1400" dirty="0">
                          <a:effectLst/>
                        </a:rPr>
                        <a:t>De encontrar la Autoridad Ambiental que el proyecto de POT cumple formalmente con los requisitos de Ley, se da inicio a la concertación. Para ello, la Corporación debe haber definido el equipo técnico que estará a cargo del trámite.</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870" marR="35870" marT="0" marB="0"/>
                </a:tc>
              </a:tr>
              <a:tr h="973622">
                <a:tc>
                  <a:txBody>
                    <a:bodyPr/>
                    <a:lstStyle/>
                    <a:p>
                      <a:pPr marL="85725" marR="0" lvl="0" indent="0" algn="just" defTabSz="914400" rtl="0" eaLnBrk="1" fontAlgn="auto" latinLnBrk="0" hangingPunct="1">
                        <a:lnSpc>
                          <a:spcPct val="107000"/>
                        </a:lnSpc>
                        <a:spcBef>
                          <a:spcPts val="0"/>
                        </a:spcBef>
                        <a:spcAft>
                          <a:spcPts val="0"/>
                        </a:spcAft>
                        <a:buClrTx/>
                        <a:buSzTx/>
                        <a:buFontTx/>
                        <a:buNone/>
                        <a:tabLst>
                          <a:tab pos="0" algn="l"/>
                          <a:tab pos="36000" algn="l"/>
                        </a:tabLst>
                        <a:defRPr/>
                      </a:pPr>
                      <a:r>
                        <a:rPr lang="es-MX" sz="1400" dirty="0" smtClean="0">
                          <a:effectLst/>
                        </a:rPr>
                        <a:t>4 Socialización del POT por parte del municipio. </a:t>
                      </a:r>
                      <a:endParaRPr lang="es-CO"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7000"/>
                        </a:lnSpc>
                        <a:spcAft>
                          <a:spcPts val="0"/>
                        </a:spcAft>
                      </a:pPr>
                      <a:endParaRPr lang="es-CO"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5870" marT="0" marB="0"/>
                </a:tc>
                <a:tc>
                  <a:txBody>
                    <a:bodyPr/>
                    <a:lstStyle/>
                    <a:p>
                      <a:pPr algn="just">
                        <a:lnSpc>
                          <a:spcPct val="115000"/>
                        </a:lnSpc>
                        <a:spcAft>
                          <a:spcPts val="0"/>
                        </a:spcAft>
                      </a:pPr>
                      <a:r>
                        <a:rPr lang="es-MX" sz="1400">
                          <a:effectLst/>
                        </a:rPr>
                        <a:t>Se realiza la socialización, de acuerdo con el documento resumen, en la cual el municipio expone de manera clara los componentes del proyecto de POT haciendo énfasis en el componente ambiental</a:t>
                      </a:r>
                      <a:endParaRPr lang="es-CO" sz="1400">
                        <a:effectLst/>
                        <a:latin typeface="Calibri" panose="020F0502020204030204" pitchFamily="34" charset="0"/>
                        <a:ea typeface="Calibri" panose="020F0502020204030204" pitchFamily="34" charset="0"/>
                        <a:cs typeface="Times New Roman" panose="02020603050405020304" pitchFamily="18" charset="0"/>
                      </a:endParaRPr>
                    </a:p>
                  </a:txBody>
                  <a:tcPr marL="35870" marR="35870" marT="0" marB="0"/>
                </a:tc>
              </a:tr>
              <a:tr h="973622">
                <a:tc>
                  <a:txBody>
                    <a:bodyPr/>
                    <a:lstStyle/>
                    <a:p>
                      <a:pPr marL="0" indent="0" algn="just">
                        <a:lnSpc>
                          <a:spcPct val="107000"/>
                        </a:lnSpc>
                        <a:spcAft>
                          <a:spcPts val="0"/>
                        </a:spcAft>
                      </a:pPr>
                      <a:r>
                        <a:rPr lang="es-MX" sz="1400" dirty="0" smtClean="0">
                          <a:effectLst/>
                        </a:rPr>
                        <a:t>5 La </a:t>
                      </a:r>
                      <a:r>
                        <a:rPr lang="es-MX" sz="1400" dirty="0">
                          <a:effectLst/>
                        </a:rPr>
                        <a:t>autoridad ambiental analiza el proyecto del POT</a:t>
                      </a:r>
                      <a:endParaRPr lang="es-CO"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870" marR="35870" marT="0" marB="0"/>
                </a:tc>
                <a:tc>
                  <a:txBody>
                    <a:bodyPr/>
                    <a:lstStyle/>
                    <a:p>
                      <a:pPr algn="just">
                        <a:lnSpc>
                          <a:spcPct val="115000"/>
                        </a:lnSpc>
                        <a:spcAft>
                          <a:spcPts val="0"/>
                        </a:spcAft>
                      </a:pPr>
                      <a:r>
                        <a:rPr lang="es-MX" sz="1400" dirty="0">
                          <a:effectLst/>
                        </a:rPr>
                        <a:t>La autoridad ambiental analiza el proyecto con el fin de identificar los temas que se requieran profundizar y sobre los cuales se identifiquen puntos de acuerdo y desacuerdo. Una vez identificados se definirán las reuniones temáticas requeridas en las que se discutirán con mayor detalle.</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870" marR="35870" marT="0" marB="0"/>
                </a:tc>
              </a:tr>
            </a:tbl>
          </a:graphicData>
        </a:graphic>
      </p:graphicFrame>
      <p:sp>
        <p:nvSpPr>
          <p:cNvPr id="8" name="CuadroTexto 7"/>
          <p:cNvSpPr txBox="1"/>
          <p:nvPr/>
        </p:nvSpPr>
        <p:spPr>
          <a:xfrm>
            <a:off x="323528" y="188640"/>
            <a:ext cx="8568952" cy="646331"/>
          </a:xfrm>
          <a:prstGeom prst="rect">
            <a:avLst/>
          </a:prstGeom>
          <a:noFill/>
        </p:spPr>
        <p:txBody>
          <a:bodyPr wrap="square" rtlCol="0">
            <a:spAutoFit/>
          </a:bodyPr>
          <a:lstStyle/>
          <a:p>
            <a:pPr algn="ctr"/>
            <a:r>
              <a:rPr lang="es-CO"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Etapas del proceso de concertación de los POT entre municipios y autoridades ambientales</a:t>
            </a:r>
            <a:endParaRPr lang="es-CO"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963602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sz="quarter" idx="13"/>
          </p:nvPr>
        </p:nvGraphicFramePr>
        <p:xfrm>
          <a:off x="179512" y="1340768"/>
          <a:ext cx="8712968" cy="5184574"/>
        </p:xfrm>
        <a:graphic>
          <a:graphicData uri="http://schemas.openxmlformats.org/drawingml/2006/table">
            <a:tbl>
              <a:tblPr firstRow="1" firstCol="1" bandRow="1">
                <a:tableStyleId>{5C22544A-7EE6-4342-B048-85BDC9FD1C3A}</a:tableStyleId>
              </a:tblPr>
              <a:tblGrid>
                <a:gridCol w="1684019"/>
                <a:gridCol w="7028949"/>
              </a:tblGrid>
              <a:tr h="996437">
                <a:tc>
                  <a:txBody>
                    <a:bodyPr/>
                    <a:lstStyle/>
                    <a:p>
                      <a:pPr marL="0" lvl="0" indent="0" algn="just">
                        <a:lnSpc>
                          <a:spcPct val="107000"/>
                        </a:lnSpc>
                        <a:spcAft>
                          <a:spcPts val="0"/>
                        </a:spcAft>
                        <a:buFont typeface="+mj-lt"/>
                        <a:buNone/>
                      </a:pPr>
                      <a:r>
                        <a:rPr lang="es-MX" sz="1400" dirty="0" smtClean="0">
                          <a:effectLst/>
                        </a:rPr>
                        <a:t>6</a:t>
                      </a:r>
                      <a:r>
                        <a:rPr lang="es-MX" sz="1400" baseline="0" dirty="0" smtClean="0">
                          <a:effectLst/>
                        </a:rPr>
                        <a:t> </a:t>
                      </a:r>
                      <a:r>
                        <a:rPr lang="es-MX" sz="1400" dirty="0" smtClean="0">
                          <a:effectLst/>
                        </a:rPr>
                        <a:t>Reuniones </a:t>
                      </a:r>
                      <a:r>
                        <a:rPr lang="es-MX" sz="1400" dirty="0">
                          <a:effectLst/>
                        </a:rPr>
                        <a:t>temáticas</a:t>
                      </a:r>
                      <a:endParaRPr lang="es-CO"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870" marR="35870" marT="0" marB="0"/>
                </a:tc>
                <a:tc>
                  <a:txBody>
                    <a:bodyPr/>
                    <a:lstStyle/>
                    <a:p>
                      <a:pPr algn="just">
                        <a:lnSpc>
                          <a:spcPct val="115000"/>
                        </a:lnSpc>
                        <a:spcAft>
                          <a:spcPts val="0"/>
                        </a:spcAft>
                      </a:pPr>
                      <a:r>
                        <a:rPr lang="es-MX" sz="1400" dirty="0">
                          <a:effectLst/>
                        </a:rPr>
                        <a:t>Se realizan con el fin de que las partes presenten sus argumentos soportados técnicamente. Los temas discutidos en estas reuniones, los acuerdos y desacuerdos, deben ser consignados en actas que incluyen los correspondientes soportes técnicos.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870" marR="35870" marT="0" marB="0"/>
                </a:tc>
              </a:tr>
              <a:tr h="2696344">
                <a:tc>
                  <a:txBody>
                    <a:bodyPr/>
                    <a:lstStyle/>
                    <a:p>
                      <a:pPr marL="0" lvl="0" indent="0" algn="just">
                        <a:lnSpc>
                          <a:spcPct val="107000"/>
                        </a:lnSpc>
                        <a:spcAft>
                          <a:spcPts val="0"/>
                        </a:spcAft>
                        <a:buFont typeface="+mj-lt"/>
                        <a:buNone/>
                      </a:pPr>
                      <a:r>
                        <a:rPr lang="es-MX" sz="1400" dirty="0" smtClean="0">
                          <a:effectLst/>
                        </a:rPr>
                        <a:t>7 Acta </a:t>
                      </a:r>
                      <a:r>
                        <a:rPr lang="es-MX" sz="1400" dirty="0">
                          <a:effectLst/>
                        </a:rPr>
                        <a:t>de concertación  y/o acto que recoge los resultados del proceso </a:t>
                      </a:r>
                      <a:endParaRPr lang="es-CO"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870" marR="35870" marT="0" marB="0"/>
                </a:tc>
                <a:tc>
                  <a:txBody>
                    <a:bodyPr/>
                    <a:lstStyle/>
                    <a:p>
                      <a:pPr algn="just">
                        <a:lnSpc>
                          <a:spcPct val="115000"/>
                        </a:lnSpc>
                        <a:spcAft>
                          <a:spcPts val="0"/>
                        </a:spcAft>
                      </a:pPr>
                      <a:r>
                        <a:rPr lang="es-MX" sz="1400" dirty="0">
                          <a:effectLst/>
                        </a:rPr>
                        <a:t>Este documento debe ser suscrito por los funcionarios competentes del municipio o distrito y de la autoridad ambiental. En él debe constar la finalización del proceso de concertación de los asuntos ambientales; además debe incluir:</a:t>
                      </a:r>
                      <a:endParaRPr lang="es-CO" sz="1400" dirty="0">
                        <a:effectLst/>
                      </a:endParaRPr>
                    </a:p>
                    <a:p>
                      <a:pPr marL="342900" lvl="0" indent="-342900" algn="just">
                        <a:lnSpc>
                          <a:spcPct val="107000"/>
                        </a:lnSpc>
                        <a:spcAft>
                          <a:spcPts val="0"/>
                        </a:spcAft>
                        <a:buFont typeface="Calibri" panose="020F0502020204030204" pitchFamily="34" charset="0"/>
                        <a:buChar char="-"/>
                      </a:pPr>
                      <a:r>
                        <a:rPr lang="es-MX" sz="1400" dirty="0">
                          <a:effectLst/>
                        </a:rPr>
                        <a:t>Recuento de acuerdos y desacuerdos, motivaciones de las partes (Justificación, sustento técnico).</a:t>
                      </a:r>
                      <a:endParaRPr lang="es-CO" sz="1400" dirty="0">
                        <a:effectLst/>
                      </a:endParaRPr>
                    </a:p>
                    <a:p>
                      <a:pPr marL="342900" lvl="0" indent="-342900" algn="just">
                        <a:lnSpc>
                          <a:spcPct val="107000"/>
                        </a:lnSpc>
                        <a:spcAft>
                          <a:spcPts val="0"/>
                        </a:spcAft>
                        <a:buFont typeface="Calibri" panose="020F0502020204030204" pitchFamily="34" charset="0"/>
                        <a:buChar char="-"/>
                      </a:pPr>
                      <a:r>
                        <a:rPr lang="es-MX" sz="1400" dirty="0">
                          <a:effectLst/>
                        </a:rPr>
                        <a:t>Obligatoriedad para las partes de acoger, incorporar y armonizar en el POT lo concertado en el proceso. </a:t>
                      </a:r>
                      <a:endParaRPr lang="es-CO" sz="1400" dirty="0">
                        <a:effectLst/>
                      </a:endParaRPr>
                    </a:p>
                    <a:p>
                      <a:pPr marL="342900" lvl="0" indent="-342900" algn="just">
                        <a:lnSpc>
                          <a:spcPct val="107000"/>
                        </a:lnSpc>
                        <a:spcAft>
                          <a:spcPts val="0"/>
                        </a:spcAft>
                        <a:buFont typeface="Calibri" panose="020F0502020204030204" pitchFamily="34" charset="0"/>
                        <a:buChar char="-"/>
                      </a:pPr>
                      <a:r>
                        <a:rPr lang="es-MX" sz="1400" dirty="0">
                          <a:effectLst/>
                        </a:rPr>
                        <a:t>Conclusiones del proceso de concertación. </a:t>
                      </a:r>
                      <a:endParaRPr lang="es-CO" sz="1400" dirty="0">
                        <a:effectLst/>
                      </a:endParaRPr>
                    </a:p>
                    <a:p>
                      <a:pPr algn="just">
                        <a:lnSpc>
                          <a:spcPct val="115000"/>
                        </a:lnSpc>
                        <a:spcAft>
                          <a:spcPts val="0"/>
                        </a:spcAft>
                      </a:pPr>
                      <a:r>
                        <a:rPr lang="es-MX" sz="1400" dirty="0">
                          <a:effectLst/>
                        </a:rPr>
                        <a:t>Todos los acuerdos y las decisiones tomadas por las partes en el marco de este proceso deben ser incorporados en el articulado, cartografía y demás documentos que formen parte del respectivo Plan de Ordenamiento Territorial.</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870" marR="35870" marT="0" marB="0"/>
                </a:tc>
              </a:tr>
              <a:tr h="1491793">
                <a:tc>
                  <a:txBody>
                    <a:bodyPr/>
                    <a:lstStyle/>
                    <a:p>
                      <a:pPr marL="0" lvl="0" indent="0" algn="just">
                        <a:lnSpc>
                          <a:spcPct val="107000"/>
                        </a:lnSpc>
                        <a:spcAft>
                          <a:spcPts val="0"/>
                        </a:spcAft>
                        <a:buFont typeface="+mj-lt"/>
                        <a:buNone/>
                      </a:pPr>
                      <a:r>
                        <a:rPr lang="es-MX" sz="1400" dirty="0" smtClean="0">
                          <a:effectLst/>
                        </a:rPr>
                        <a:t>8 Acta </a:t>
                      </a:r>
                      <a:r>
                        <a:rPr lang="es-MX" sz="1400" dirty="0">
                          <a:effectLst/>
                        </a:rPr>
                        <a:t>de no concertación</a:t>
                      </a:r>
                      <a:endParaRPr lang="es-CO"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870" marR="35870" marT="0" marB="0"/>
                </a:tc>
                <a:tc>
                  <a:txBody>
                    <a:bodyPr/>
                    <a:lstStyle/>
                    <a:p>
                      <a:pPr algn="just">
                        <a:lnSpc>
                          <a:spcPct val="115000"/>
                        </a:lnSpc>
                        <a:spcAft>
                          <a:spcPts val="0"/>
                        </a:spcAft>
                      </a:pPr>
                      <a:r>
                        <a:rPr lang="es-MX" sz="1400" dirty="0">
                          <a:effectLst/>
                        </a:rPr>
                        <a:t>En caso de que no se haya logrado concertación de todos o algunos de los asuntos ambientales, la CAR deberá remitir al Ministerio de Ambiente y Desarrollo Sostenible las  actas junto con los documentos que soportan el POT y el acta final de no concertación con la sustentación técnica de cada uno de ellos.</a:t>
                      </a:r>
                      <a:endParaRPr lang="es-CO" sz="1400" dirty="0">
                        <a:effectLst/>
                      </a:endParaRPr>
                    </a:p>
                    <a:p>
                      <a:pPr algn="just">
                        <a:lnSpc>
                          <a:spcPct val="115000"/>
                        </a:lnSpc>
                        <a:spcAft>
                          <a:spcPts val="0"/>
                        </a:spcAft>
                      </a:pPr>
                      <a:r>
                        <a:rPr lang="es-MX" sz="1400" dirty="0">
                          <a:effectLst/>
                        </a:rPr>
                        <a:t>Una vez el Ministerio decida, expedirá el acto administrativo correspondiente.</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870" marR="35870" marT="0" marB="0"/>
                </a:tc>
              </a:tr>
            </a:tbl>
          </a:graphicData>
        </a:graphic>
      </p:graphicFrame>
      <p:sp>
        <p:nvSpPr>
          <p:cNvPr id="4" name="CuadroTexto 3"/>
          <p:cNvSpPr txBox="1"/>
          <p:nvPr/>
        </p:nvSpPr>
        <p:spPr>
          <a:xfrm>
            <a:off x="323528" y="188640"/>
            <a:ext cx="8568952" cy="1323439"/>
          </a:xfrm>
          <a:prstGeom prst="rect">
            <a:avLst/>
          </a:prstGeom>
          <a:noFill/>
        </p:spPr>
        <p:txBody>
          <a:bodyPr wrap="square" rtlCol="0">
            <a:spAutoFit/>
          </a:bodyPr>
          <a:lstStyle/>
          <a:p>
            <a:pPr algn="ctr"/>
            <a:endParaRPr lang="es-CO" sz="20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s-CO" sz="20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Etapas del proceso de concertación de los POT entre municipios y autoridades ambientales</a:t>
            </a:r>
          </a:p>
          <a:p>
            <a:pPr algn="ctr"/>
            <a:endParaRPr lang="es-CO" sz="20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470761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3"/>
          </p:nvPr>
        </p:nvSpPr>
        <p:spPr/>
        <p:txBody>
          <a:bodyPr/>
          <a:lstStyle/>
          <a:p>
            <a:endParaRPr lang="es-CO"/>
          </a:p>
        </p:txBody>
      </p:sp>
      <p:grpSp>
        <p:nvGrpSpPr>
          <p:cNvPr id="3" name="Grupo 5"/>
          <p:cNvGrpSpPr>
            <a:grpSpLocks/>
          </p:cNvGrpSpPr>
          <p:nvPr/>
        </p:nvGrpSpPr>
        <p:grpSpPr bwMode="auto">
          <a:xfrm>
            <a:off x="1907704" y="0"/>
            <a:ext cx="5472608" cy="6858000"/>
            <a:chOff x="0" y="0"/>
            <a:chExt cx="50174" cy="64135"/>
          </a:xfrm>
        </p:grpSpPr>
        <p:pic>
          <p:nvPicPr>
            <p:cNvPr id="4"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174" cy="6413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a:spLocks noChangeArrowheads="1"/>
            </p:cNvSpPr>
            <p:nvPr/>
          </p:nvSpPr>
          <p:spPr bwMode="auto">
            <a:xfrm>
              <a:off x="33801" y="53156"/>
              <a:ext cx="3993" cy="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1" i="0" u="none" strike="noStrike" cap="none" normalizeH="0" baseline="0" smtClean="0">
                  <a:ln>
                    <a:noFill/>
                  </a:ln>
                  <a:solidFill>
                    <a:srgbClr val="000000"/>
                  </a:solidFill>
                  <a:effectLst/>
                  <a:latin typeface="Calibri" panose="020F0502020204030204" pitchFamily="34" charset="0"/>
                </a:rPr>
                <a:t>NO</a:t>
              </a:r>
              <a:endParaRPr kumimoji="0" lang="es-CO" altLang="es-CO"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302604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p:nvPr/>
        </p:nvSpPr>
        <p:spPr>
          <a:xfrm>
            <a:off x="200025" y="190952"/>
            <a:ext cx="8819882" cy="1323439"/>
          </a:xfrm>
          <a:prstGeom prst="rect">
            <a:avLst/>
          </a:prstGeom>
          <a:noFill/>
        </p:spPr>
        <p:txBody>
          <a:bodyPr wrap="square">
            <a:spAutoFit/>
          </a:bodyPr>
          <a:lstStyle/>
          <a:p>
            <a:pPr algn="just">
              <a:defRPr/>
            </a:pPr>
            <a:r>
              <a:rPr lang="es-ES" sz="20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5. El seguimiento al cumplimiento de los asuntos ambientales concertados con las autoridades ambientales, contribuye a la ejecución del modelo de ocupación de los municipios bajo el principio de desarrollo sostenible</a:t>
            </a:r>
            <a:endParaRPr lang="es-ES" sz="20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 name="8 Grupo"/>
          <p:cNvGrpSpPr>
            <a:grpSpLocks/>
          </p:cNvGrpSpPr>
          <p:nvPr/>
        </p:nvGrpSpPr>
        <p:grpSpPr bwMode="auto">
          <a:xfrm>
            <a:off x="3707904" y="4460912"/>
            <a:ext cx="2874498" cy="2430787"/>
            <a:chOff x="1879273" y="1656270"/>
            <a:chExt cx="2766427" cy="4035679"/>
          </a:xfrm>
        </p:grpSpPr>
        <p:pic>
          <p:nvPicPr>
            <p:cNvPr id="4" name="Picture 8" descr="http://yellower.se/wp-content/uploads/2011/12/note_post_it_desktop_2115x1871_wallpaper-80493.jpg"/>
            <p:cNvPicPr>
              <a:picLocks noChangeAspect="1" noChangeArrowheads="1"/>
            </p:cNvPicPr>
            <p:nvPr/>
          </p:nvPicPr>
          <p:blipFill>
            <a:blip r:embed="rId2" cstate="print">
              <a:extLst>
                <a:ext uri="{28A0092B-C50C-407E-A947-70E740481C1C}">
                  <a14:useLocalDpi xmlns:a14="http://schemas.microsoft.com/office/drawing/2010/main" val="0"/>
                </a:ext>
              </a:extLst>
            </a:blip>
            <a:srcRect l="18576" t="9770" r="17422" b="15430"/>
            <a:stretch>
              <a:fillRect/>
            </a:stretch>
          </p:blipFill>
          <p:spPr bwMode="auto">
            <a:xfrm>
              <a:off x="1879273" y="1656270"/>
              <a:ext cx="2766427" cy="397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10"/>
            <p:cNvSpPr>
              <a:spLocks noChangeArrowheads="1"/>
            </p:cNvSpPr>
            <p:nvPr/>
          </p:nvSpPr>
          <p:spPr bwMode="auto">
            <a:xfrm rot="21412074">
              <a:off x="2075580" y="1933481"/>
              <a:ext cx="2373810" cy="375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MX" altLang="es-CO" sz="1600" dirty="0" smtClean="0">
                  <a:latin typeface="Arial" panose="020B0604020202020204" pitchFamily="34" charset="0"/>
                </a:rPr>
                <a:t>Tener en cuenta los Reportes de información consignada  en el expediente municipal y el documento de Seguimiento y Evaluación delos POT.</a:t>
              </a:r>
              <a:endParaRPr lang="es-CO" altLang="es-CO" sz="1600" dirty="0">
                <a:latin typeface="Arial" panose="020B0604020202020204" pitchFamily="34" charset="0"/>
              </a:endParaRPr>
            </a:p>
          </p:txBody>
        </p:sp>
      </p:grpSp>
      <p:pic>
        <p:nvPicPr>
          <p:cNvPr id="6" name="Picture 6" descr="http://www.blogtrw.com/wp-content/uploads/transferencia-de-conocimien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622" y="4697239"/>
            <a:ext cx="2116138"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8 Grupo"/>
          <p:cNvGrpSpPr>
            <a:grpSpLocks/>
          </p:cNvGrpSpPr>
          <p:nvPr/>
        </p:nvGrpSpPr>
        <p:grpSpPr bwMode="auto">
          <a:xfrm>
            <a:off x="6357950" y="1571612"/>
            <a:ext cx="2540470" cy="2025455"/>
            <a:chOff x="8304242" y="3460552"/>
            <a:chExt cx="4352613" cy="4502807"/>
          </a:xfrm>
        </p:grpSpPr>
        <p:pic>
          <p:nvPicPr>
            <p:cNvPr id="9" name="Picture 8" descr="http://yellower.se/wp-content/uploads/2011/12/note_post_it_desktop_2115x1871_wallpaper-80493.jpg"/>
            <p:cNvPicPr>
              <a:picLocks noChangeAspect="1" noChangeArrowheads="1"/>
            </p:cNvPicPr>
            <p:nvPr/>
          </p:nvPicPr>
          <p:blipFill>
            <a:blip r:embed="rId4" cstate="print">
              <a:extLst>
                <a:ext uri="{28A0092B-C50C-407E-A947-70E740481C1C}">
                  <a14:useLocalDpi xmlns:a14="http://schemas.microsoft.com/office/drawing/2010/main" val="0"/>
                </a:ext>
              </a:extLst>
            </a:blip>
            <a:srcRect l="18576" t="9770" r="17422" b="15430"/>
            <a:stretch>
              <a:fillRect/>
            </a:stretch>
          </p:blipFill>
          <p:spPr bwMode="auto">
            <a:xfrm>
              <a:off x="8304242" y="3460552"/>
              <a:ext cx="4352613" cy="450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10"/>
            <p:cNvSpPr>
              <a:spLocks noChangeArrowheads="1"/>
            </p:cNvSpPr>
            <p:nvPr/>
          </p:nvSpPr>
          <p:spPr bwMode="auto">
            <a:xfrm rot="21412074">
              <a:off x="8905288" y="3519845"/>
              <a:ext cx="3150524" cy="405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S" altLang="es-CO" sz="1600" dirty="0" smtClean="0">
                  <a:latin typeface="Arial" panose="020B0604020202020204" pitchFamily="34" charset="0"/>
                </a:rPr>
                <a:t>Si el municipio no cumple, la Autoridad Ambiental hará llamados de atención</a:t>
              </a:r>
              <a:endParaRPr lang="es-ES" altLang="es-CO" sz="1600" dirty="0">
                <a:latin typeface="Arial" panose="020B0604020202020204" pitchFamily="34" charset="0"/>
              </a:endParaRPr>
            </a:p>
          </p:txBody>
        </p:sp>
      </p:grpSp>
      <p:grpSp>
        <p:nvGrpSpPr>
          <p:cNvPr id="11" name="8 Grupo"/>
          <p:cNvGrpSpPr>
            <a:grpSpLocks/>
          </p:cNvGrpSpPr>
          <p:nvPr/>
        </p:nvGrpSpPr>
        <p:grpSpPr bwMode="auto">
          <a:xfrm>
            <a:off x="200025" y="1801123"/>
            <a:ext cx="3651851" cy="2432135"/>
            <a:chOff x="2052050" y="3517022"/>
            <a:chExt cx="2766427" cy="2861886"/>
          </a:xfrm>
        </p:grpSpPr>
        <p:pic>
          <p:nvPicPr>
            <p:cNvPr id="12" name="Picture 8" descr="http://yellower.se/wp-content/uploads/2011/12/note_post_it_desktop_2115x1871_wallpaper-80493.jpg"/>
            <p:cNvPicPr>
              <a:picLocks noChangeAspect="1" noChangeArrowheads="1"/>
            </p:cNvPicPr>
            <p:nvPr/>
          </p:nvPicPr>
          <p:blipFill>
            <a:blip r:embed="rId5" cstate="print">
              <a:extLst>
                <a:ext uri="{28A0092B-C50C-407E-A947-70E740481C1C}">
                  <a14:useLocalDpi xmlns:a14="http://schemas.microsoft.com/office/drawing/2010/main" val="0"/>
                </a:ext>
              </a:extLst>
            </a:blip>
            <a:srcRect l="18576" t="9770" r="17422" b="15430"/>
            <a:stretch>
              <a:fillRect/>
            </a:stretch>
          </p:blipFill>
          <p:spPr bwMode="auto">
            <a:xfrm>
              <a:off x="2052050" y="3517022"/>
              <a:ext cx="2766427" cy="286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ángulo 10"/>
            <p:cNvSpPr>
              <a:spLocks noChangeArrowheads="1"/>
            </p:cNvSpPr>
            <p:nvPr/>
          </p:nvSpPr>
          <p:spPr bwMode="auto">
            <a:xfrm rot="21412074">
              <a:off x="2383368" y="3870472"/>
              <a:ext cx="2056065" cy="184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MX" altLang="es-CO" sz="1600" dirty="0" smtClean="0">
                  <a:latin typeface="Arial" panose="020B0604020202020204" pitchFamily="34" charset="0"/>
                </a:rPr>
                <a:t>El municipio debe hacer seguimiento a la incorporación de acuerdos de la concertación y a su cumplimiento durante la ejecución del POT</a:t>
              </a:r>
              <a:endParaRPr lang="es-CO" altLang="es-CO" sz="1600" dirty="0">
                <a:latin typeface="Arial" panose="020B0604020202020204" pitchFamily="34" charset="0"/>
              </a:endParaRPr>
            </a:p>
          </p:txBody>
        </p:sp>
      </p:grpSp>
      <p:grpSp>
        <p:nvGrpSpPr>
          <p:cNvPr id="14" name="8 Grupo"/>
          <p:cNvGrpSpPr>
            <a:grpSpLocks/>
          </p:cNvGrpSpPr>
          <p:nvPr/>
        </p:nvGrpSpPr>
        <p:grpSpPr bwMode="auto">
          <a:xfrm>
            <a:off x="3552229" y="2276872"/>
            <a:ext cx="2747963" cy="2211387"/>
            <a:chOff x="2650057" y="2194112"/>
            <a:chExt cx="2766427" cy="2861886"/>
          </a:xfrm>
        </p:grpSpPr>
        <p:pic>
          <p:nvPicPr>
            <p:cNvPr id="15" name="Picture 8" descr="http://yellower.se/wp-content/uploads/2011/12/note_post_it_desktop_2115x1871_wallpaper-80493.jpg"/>
            <p:cNvPicPr>
              <a:picLocks noChangeAspect="1" noChangeArrowheads="1"/>
            </p:cNvPicPr>
            <p:nvPr/>
          </p:nvPicPr>
          <p:blipFill>
            <a:blip r:embed="rId5" cstate="print">
              <a:extLst>
                <a:ext uri="{28A0092B-C50C-407E-A947-70E740481C1C}">
                  <a14:useLocalDpi xmlns:a14="http://schemas.microsoft.com/office/drawing/2010/main" val="0"/>
                </a:ext>
              </a:extLst>
            </a:blip>
            <a:srcRect l="18576" t="9770" r="17422" b="15430"/>
            <a:stretch>
              <a:fillRect/>
            </a:stretch>
          </p:blipFill>
          <p:spPr bwMode="auto">
            <a:xfrm>
              <a:off x="2650057" y="2194112"/>
              <a:ext cx="2766427" cy="286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ángulo 10"/>
            <p:cNvSpPr>
              <a:spLocks noChangeArrowheads="1"/>
            </p:cNvSpPr>
            <p:nvPr/>
          </p:nvSpPr>
          <p:spPr bwMode="auto">
            <a:xfrm rot="21412074">
              <a:off x="2833803" y="2612746"/>
              <a:ext cx="2373810" cy="203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MX" altLang="es-CO" sz="1600" dirty="0" smtClean="0">
                  <a:latin typeface="Arial" panose="020B0604020202020204" pitchFamily="34" charset="0"/>
                </a:rPr>
                <a:t>Debe establecerse un mecanismo de seguimiento y captura de información entre el municipio y la AA para facilitar el seguimiento.</a:t>
              </a:r>
              <a:endParaRPr lang="es-CO" altLang="es-CO" sz="1600" dirty="0">
                <a:latin typeface="Arial" panose="020B0604020202020204" pitchFamily="34" charset="0"/>
              </a:endParaRPr>
            </a:p>
          </p:txBody>
        </p:sp>
      </p:grpSp>
      <p:grpSp>
        <p:nvGrpSpPr>
          <p:cNvPr id="17" name="8 Grupo"/>
          <p:cNvGrpSpPr>
            <a:grpSpLocks/>
          </p:cNvGrpSpPr>
          <p:nvPr/>
        </p:nvGrpSpPr>
        <p:grpSpPr bwMode="auto">
          <a:xfrm>
            <a:off x="6396037" y="3643314"/>
            <a:ext cx="2747963" cy="2211387"/>
            <a:chOff x="1879273" y="2419606"/>
            <a:chExt cx="2766427" cy="2861886"/>
          </a:xfrm>
        </p:grpSpPr>
        <p:pic>
          <p:nvPicPr>
            <p:cNvPr id="18" name="Picture 8" descr="http://yellower.se/wp-content/uploads/2011/12/note_post_it_desktop_2115x1871_wallpaper-80493.jpg"/>
            <p:cNvPicPr>
              <a:picLocks noChangeAspect="1" noChangeArrowheads="1"/>
            </p:cNvPicPr>
            <p:nvPr/>
          </p:nvPicPr>
          <p:blipFill>
            <a:blip r:embed="rId5" cstate="print">
              <a:extLst>
                <a:ext uri="{28A0092B-C50C-407E-A947-70E740481C1C}">
                  <a14:useLocalDpi xmlns:a14="http://schemas.microsoft.com/office/drawing/2010/main" val="0"/>
                </a:ext>
              </a:extLst>
            </a:blip>
            <a:srcRect l="18576" t="9770" r="17422" b="15430"/>
            <a:stretch>
              <a:fillRect/>
            </a:stretch>
          </p:blipFill>
          <p:spPr bwMode="auto">
            <a:xfrm>
              <a:off x="1879273" y="2419606"/>
              <a:ext cx="2766427" cy="286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ángulo 10"/>
            <p:cNvSpPr>
              <a:spLocks noChangeArrowheads="1"/>
            </p:cNvSpPr>
            <p:nvPr/>
          </p:nvSpPr>
          <p:spPr bwMode="auto">
            <a:xfrm rot="21412074">
              <a:off x="2075580" y="2840859"/>
              <a:ext cx="2373810" cy="203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MX" altLang="es-CO" sz="1600" dirty="0" smtClean="0">
                  <a:latin typeface="Arial" panose="020B0604020202020204" pitchFamily="34" charset="0"/>
                </a:rPr>
                <a:t>Se deberá recurrir a los mecanismos de control, cuando el municipio haga caso omiso a los llamados de atención que realicen las AA</a:t>
              </a:r>
              <a:endParaRPr lang="es-CO" altLang="es-CO" sz="1600" dirty="0">
                <a:latin typeface="Arial" panose="020B0604020202020204" pitchFamily="34" charset="0"/>
              </a:endParaRPr>
            </a:p>
          </p:txBody>
        </p:sp>
      </p:grpSp>
    </p:spTree>
    <p:extLst>
      <p:ext uri="{BB962C8B-B14F-4D97-AF65-F5344CB8AC3E}">
        <p14:creationId xmlns:p14="http://schemas.microsoft.com/office/powerpoint/2010/main" val="2449676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CuadroTexto"/>
          <p:cNvSpPr txBox="1"/>
          <p:nvPr/>
        </p:nvSpPr>
        <p:spPr>
          <a:xfrm>
            <a:off x="611560" y="779236"/>
            <a:ext cx="8292002" cy="4493538"/>
          </a:xfrm>
          <a:prstGeom prst="rect">
            <a:avLst/>
          </a:prstGeom>
          <a:noFill/>
        </p:spPr>
        <p:txBody>
          <a:bodyPr wrap="square">
            <a:spAutoFit/>
          </a:bodyPr>
          <a:lstStyle/>
          <a:p>
            <a:pPr marL="285750" lvl="0" indent="-285750">
              <a:buFont typeface="Arial" pitchFamily="34" charset="0"/>
              <a:buChar char="•"/>
            </a:pPr>
            <a:endParaRPr lang="es-CO" sz="2200" dirty="0" smtClean="0"/>
          </a:p>
          <a:p>
            <a:endParaRPr lang="es-MX" sz="2400" dirty="0" smtClean="0"/>
          </a:p>
          <a:p>
            <a:endParaRPr lang="es-MX" sz="2400" dirty="0" smtClean="0"/>
          </a:p>
          <a:p>
            <a:endParaRPr lang="es-MX" sz="2400" dirty="0"/>
          </a:p>
          <a:p>
            <a:endParaRPr lang="es-MX" sz="2800" dirty="0" smtClean="0"/>
          </a:p>
          <a:p>
            <a:pPr algn="just"/>
            <a:r>
              <a:rPr lang="es-MX" sz="2400" dirty="0" smtClean="0">
                <a:latin typeface="Verdana" panose="020B0604030504040204" pitchFamily="34" charset="0"/>
                <a:ea typeface="Verdana" panose="020B0604030504040204" pitchFamily="34" charset="0"/>
                <a:cs typeface="Verdana" panose="020B0604030504040204" pitchFamily="34" charset="0"/>
              </a:rPr>
              <a:t>S</a:t>
            </a:r>
            <a:r>
              <a:rPr lang="es-CO" sz="2400" dirty="0">
                <a:latin typeface="Verdana" panose="020B0604030504040204" pitchFamily="34" charset="0"/>
                <a:ea typeface="Verdana" panose="020B0604030504040204" pitchFamily="34" charset="0"/>
                <a:cs typeface="Verdana" panose="020B0604030504040204" pitchFamily="34" charset="0"/>
              </a:rPr>
              <a:t>e entiende por determinantes ambientales los términos y condiciones fijados por las autoridades ambientales para garantizar la sostenibilidad ambiental de los procesos ordenamiento </a:t>
            </a:r>
            <a:r>
              <a:rPr lang="es-CO" sz="2400" dirty="0" smtClean="0">
                <a:latin typeface="Verdana" panose="020B0604030504040204" pitchFamily="34" charset="0"/>
                <a:ea typeface="Verdana" panose="020B0604030504040204" pitchFamily="34" charset="0"/>
                <a:cs typeface="Verdana" panose="020B0604030504040204" pitchFamily="34" charset="0"/>
              </a:rPr>
              <a:t>territorial (MADS, GOAT).</a:t>
            </a:r>
            <a:endParaRPr lang="es-CO" sz="24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itchFamily="34" charset="0"/>
              <a:buChar char="•"/>
            </a:pPr>
            <a:endParaRPr lang="es-CO" sz="2200" dirty="0"/>
          </a:p>
          <a:p>
            <a:pPr lvl="0"/>
            <a:endParaRPr lang="es-CO" sz="2200" dirty="0"/>
          </a:p>
        </p:txBody>
      </p:sp>
      <p:sp>
        <p:nvSpPr>
          <p:cNvPr id="7" name="3 Rectángulo"/>
          <p:cNvSpPr/>
          <p:nvPr/>
        </p:nvSpPr>
        <p:spPr>
          <a:xfrm>
            <a:off x="683568" y="188640"/>
            <a:ext cx="7416823" cy="1938992"/>
          </a:xfrm>
          <a:prstGeom prst="rect">
            <a:avLst/>
          </a:prstGeom>
          <a:noFill/>
        </p:spPr>
        <p:txBody>
          <a:bodyPr wrap="square">
            <a:spAutoFit/>
          </a:bodyPr>
          <a:lstStyle/>
          <a:p>
            <a:pPr>
              <a:defRPr/>
            </a:pPr>
            <a:endParaRPr lang="es-ES" sz="32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defRPr/>
            </a:pPr>
            <a:endParaRPr lang="es-ES" sz="32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defRPr/>
            </a:pPr>
            <a:endParaRPr lang="es-ES" sz="28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defRPr/>
            </a:pPr>
            <a:r>
              <a:rPr lang="es-ES" sz="28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Definición</a:t>
            </a:r>
            <a:endParaRPr lang="es-ES" sz="28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510757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627784" y="2204864"/>
            <a:ext cx="3744416" cy="1323439"/>
          </a:xfrm>
          <a:prstGeom prst="rect">
            <a:avLst/>
          </a:prstGeom>
          <a:noFill/>
        </p:spPr>
        <p:txBody>
          <a:bodyPr wrap="square" rtlCol="0">
            <a:spAutoFit/>
          </a:bodyPr>
          <a:lstStyle/>
          <a:p>
            <a:pPr algn="ctr"/>
            <a:r>
              <a:rPr lang="es-CO" sz="50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Gracias!</a:t>
            </a:r>
            <a:r>
              <a:rPr lang="es-CO" sz="80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a:t>
            </a:r>
            <a:endParaRPr lang="es-CO" sz="80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CuadroTexto 3"/>
          <p:cNvSpPr txBox="1"/>
          <p:nvPr/>
        </p:nvSpPr>
        <p:spPr>
          <a:xfrm>
            <a:off x="179512" y="697962"/>
            <a:ext cx="2880320" cy="923330"/>
          </a:xfrm>
          <a:prstGeom prst="rect">
            <a:avLst/>
          </a:prstGeom>
          <a:noFill/>
        </p:spPr>
        <p:txBody>
          <a:bodyPr wrap="square" rtlCol="0">
            <a:spAutoFit/>
          </a:bodyPr>
          <a:lstStyle/>
          <a:p>
            <a:r>
              <a:rPr lang="es-CO" sz="5400" dirty="0" smtClean="0">
                <a:solidFill>
                  <a:schemeClr val="bg1"/>
                </a:solidFill>
              </a:rPr>
              <a:t>GRACIAS</a:t>
            </a:r>
            <a:endParaRPr lang="es-CO" sz="5400" dirty="0">
              <a:solidFill>
                <a:schemeClr val="bg1"/>
              </a:solidFill>
            </a:endParaRPr>
          </a:p>
        </p:txBody>
      </p:sp>
      <p:sp>
        <p:nvSpPr>
          <p:cNvPr id="5" name="Marcador de contenido 4"/>
          <p:cNvSpPr>
            <a:spLocks noGrp="1"/>
          </p:cNvSpPr>
          <p:nvPr>
            <p:ph sz="quarter" idx="13"/>
          </p:nvPr>
        </p:nvSpPr>
        <p:spPr/>
        <p:txBody>
          <a:bodyPr/>
          <a:lstStyle/>
          <a:p>
            <a:endParaRPr lang="es-CO"/>
          </a:p>
        </p:txBody>
      </p:sp>
    </p:spTree>
    <p:extLst>
      <p:ext uri="{BB962C8B-B14F-4D97-AF65-F5344CB8AC3E}">
        <p14:creationId xmlns:p14="http://schemas.microsoft.com/office/powerpoint/2010/main" val="3491819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559058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48" t="44368" r="9224" b="48114"/>
          <a:stretch/>
        </p:blipFill>
        <p:spPr bwMode="auto">
          <a:xfrm>
            <a:off x="0" y="4908503"/>
            <a:ext cx="9144000"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3 CuadroTexto"/>
          <p:cNvSpPr txBox="1">
            <a:spLocks noChangeArrowheads="1"/>
          </p:cNvSpPr>
          <p:nvPr/>
        </p:nvSpPr>
        <p:spPr bwMode="auto">
          <a:xfrm>
            <a:off x="179512" y="1988840"/>
            <a:ext cx="7056784" cy="3170099"/>
          </a:xfrm>
          <a:prstGeom prst="rect">
            <a:avLst/>
          </a:prstGeom>
          <a:noFill/>
          <a:ln w="9525">
            <a:noFill/>
            <a:miter lim="800000"/>
            <a:headEnd/>
            <a:tailEnd/>
          </a:ln>
        </p:spPr>
        <p:txBody>
          <a:bodyPr wrap="square">
            <a:spAutoFit/>
          </a:bodyPr>
          <a:lstStyle/>
          <a:p>
            <a:pPr algn="ctr">
              <a:defRPr/>
            </a:pPr>
            <a:endParaRPr lang="es-CO" sz="2800" dirty="0"/>
          </a:p>
          <a:p>
            <a:pPr>
              <a:defRPr/>
            </a:pPr>
            <a:endParaRPr lang="es-CO" sz="2800" dirty="0">
              <a:latin typeface="Verdana" panose="020B0604030504040204" pitchFamily="34" charset="0"/>
              <a:ea typeface="Verdana" panose="020B0604030504040204" pitchFamily="34" charset="0"/>
              <a:cs typeface="Verdana" panose="020B0604030504040204" pitchFamily="34" charset="0"/>
            </a:endParaRPr>
          </a:p>
          <a:p>
            <a:pPr>
              <a:defRPr/>
            </a:pPr>
            <a:r>
              <a:rPr lang="es-MX"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DETERMINANTES AMBIENTALES Marco normativo, competencias y obligatoriedad de su incorporación en los POT</a:t>
            </a:r>
            <a:endParaRPr lang="es-MX"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es-CO" sz="3200" b="1" dirty="0">
              <a:solidFill>
                <a:schemeClr val="bg1"/>
              </a:solidFill>
            </a:endParaRPr>
          </a:p>
        </p:txBody>
      </p:sp>
    </p:spTree>
    <p:extLst>
      <p:ext uri="{BB962C8B-B14F-4D97-AF65-F5344CB8AC3E}">
        <p14:creationId xmlns:p14="http://schemas.microsoft.com/office/powerpoint/2010/main" val="1366981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0" y="548680"/>
          <a:ext cx="9062715" cy="6559940"/>
        </p:xfrm>
        <a:graphic>
          <a:graphicData uri="http://schemas.openxmlformats.org/drawingml/2006/table">
            <a:tbl>
              <a:tblPr firstRow="1" bandRow="1">
                <a:tableStyleId>{5C22544A-7EE6-4342-B048-85BDC9FD1C3A}</a:tableStyleId>
              </a:tblPr>
              <a:tblGrid>
                <a:gridCol w="2165539"/>
                <a:gridCol w="6897176"/>
              </a:tblGrid>
              <a:tr h="411900">
                <a:tc>
                  <a:txBody>
                    <a:bodyPr/>
                    <a:lstStyle/>
                    <a:p>
                      <a:pPr algn="ctr"/>
                      <a:r>
                        <a:rPr lang="es-CO" sz="1800" dirty="0" smtClean="0">
                          <a:latin typeface="Arial" pitchFamily="34" charset="0"/>
                          <a:cs typeface="Arial" pitchFamily="34" charset="0"/>
                        </a:rPr>
                        <a:t>NORMA</a:t>
                      </a:r>
                      <a:endParaRPr lang="es-CO" sz="1800" dirty="0">
                        <a:latin typeface="Arial" pitchFamily="34" charset="0"/>
                        <a:cs typeface="Arial" pitchFamily="34" charset="0"/>
                      </a:endParaRPr>
                    </a:p>
                  </a:txBody>
                  <a:tcPr marL="91449" marR="91449" marT="45714" marB="45714"/>
                </a:tc>
                <a:tc>
                  <a:txBody>
                    <a:bodyPr/>
                    <a:lstStyle/>
                    <a:p>
                      <a:pPr algn="ctr"/>
                      <a:r>
                        <a:rPr lang="es-CO" sz="1800" dirty="0" smtClean="0">
                          <a:latin typeface="Arial" pitchFamily="34" charset="0"/>
                          <a:cs typeface="Arial" pitchFamily="34" charset="0"/>
                        </a:rPr>
                        <a:t>CONTENIDO  RESPECTO A DETERMINANTES</a:t>
                      </a:r>
                      <a:endParaRPr lang="es-CO" sz="1800" dirty="0">
                        <a:latin typeface="Arial" pitchFamily="34" charset="0"/>
                        <a:cs typeface="Arial" pitchFamily="34" charset="0"/>
                      </a:endParaRPr>
                    </a:p>
                  </a:txBody>
                  <a:tcPr marL="91449" marR="91449" marT="45714" marB="45714"/>
                </a:tc>
              </a:tr>
              <a:tr h="575618">
                <a:tc>
                  <a:txBody>
                    <a:bodyPr/>
                    <a:lstStyle/>
                    <a:p>
                      <a:r>
                        <a:rPr lang="es-CO" sz="1400" dirty="0" smtClean="0">
                          <a:latin typeface="Arial" pitchFamily="34" charset="0"/>
                          <a:cs typeface="Arial" pitchFamily="34" charset="0"/>
                        </a:rPr>
                        <a:t>Ley 388 de 1997 (art.10)</a:t>
                      </a:r>
                      <a:endParaRPr lang="es-CO" sz="1400" dirty="0">
                        <a:latin typeface="Arial" pitchFamily="34" charset="0"/>
                        <a:cs typeface="Arial" pitchFamily="34" charset="0"/>
                      </a:endParaRPr>
                    </a:p>
                  </a:txBody>
                  <a:tcPr marL="91449" marR="91449" marT="45714" marB="45714" anchor="ctr"/>
                </a:tc>
                <a:tc>
                  <a:txBody>
                    <a:bodyPr/>
                    <a:lstStyle/>
                    <a:p>
                      <a:pPr algn="just"/>
                      <a:r>
                        <a:rPr lang="es-MX" sz="1300" kern="1200" dirty="0" smtClean="0">
                          <a:solidFill>
                            <a:schemeClr val="dk1"/>
                          </a:solidFill>
                          <a:effectLst/>
                          <a:latin typeface="Arial" pitchFamily="34" charset="0"/>
                          <a:ea typeface="+mn-ea"/>
                          <a:cs typeface="Arial" pitchFamily="34" charset="0"/>
                        </a:rPr>
                        <a:t>Ley de </a:t>
                      </a:r>
                      <a:r>
                        <a:rPr lang="es-MX" sz="1300" b="1" kern="1200" dirty="0" smtClean="0">
                          <a:solidFill>
                            <a:schemeClr val="dk1"/>
                          </a:solidFill>
                          <a:effectLst>
                            <a:outerShdw blurRad="38100" dist="38100" dir="2700000" algn="tl">
                              <a:srgbClr val="000000">
                                <a:alpha val="43137"/>
                              </a:srgbClr>
                            </a:outerShdw>
                          </a:effectLst>
                          <a:latin typeface="Arial" pitchFamily="34" charset="0"/>
                          <a:ea typeface="+mn-ea"/>
                          <a:cs typeface="Arial" pitchFamily="34" charset="0"/>
                        </a:rPr>
                        <a:t>Ordenamiento</a:t>
                      </a:r>
                      <a:r>
                        <a:rPr lang="es-MX" sz="1300" b="1" kern="1200" baseline="0" dirty="0" smtClean="0">
                          <a:solidFill>
                            <a:schemeClr val="dk1"/>
                          </a:solidFill>
                          <a:effectLst>
                            <a:outerShdw blurRad="38100" dist="38100" dir="2700000" algn="tl">
                              <a:srgbClr val="000000">
                                <a:alpha val="43137"/>
                              </a:srgbClr>
                            </a:outerShdw>
                          </a:effectLst>
                          <a:latin typeface="Arial" pitchFamily="34" charset="0"/>
                          <a:ea typeface="+mn-ea"/>
                          <a:cs typeface="Arial" pitchFamily="34" charset="0"/>
                        </a:rPr>
                        <a:t> territorial. </a:t>
                      </a:r>
                      <a:r>
                        <a:rPr lang="es-MX" sz="1300" kern="1200" dirty="0" smtClean="0">
                          <a:solidFill>
                            <a:schemeClr val="dk1"/>
                          </a:solidFill>
                          <a:effectLst/>
                          <a:latin typeface="Arial" pitchFamily="34" charset="0"/>
                          <a:ea typeface="+mn-ea"/>
                          <a:cs typeface="Arial" pitchFamily="34" charset="0"/>
                        </a:rPr>
                        <a:t>En su artículo 10 establece </a:t>
                      </a:r>
                      <a:r>
                        <a:rPr lang="es-CO" sz="1300" b="1" kern="1200"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Determinantes </a:t>
                      </a:r>
                      <a:r>
                        <a:rPr lang="es-CO" sz="1300" kern="1200" dirty="0" smtClean="0">
                          <a:solidFill>
                            <a:schemeClr val="dk1"/>
                          </a:solidFill>
                          <a:effectLst/>
                          <a:latin typeface="Arial" pitchFamily="34" charset="0"/>
                          <a:ea typeface="+mn-ea"/>
                          <a:cs typeface="Arial" pitchFamily="34" charset="0"/>
                        </a:rPr>
                        <a:t>de los planes de ordenamiento territorial.</a:t>
                      </a:r>
                      <a:endParaRPr lang="es-CO" sz="1300" kern="1200" dirty="0">
                        <a:solidFill>
                          <a:schemeClr val="dk1"/>
                        </a:solidFill>
                        <a:effectLst/>
                        <a:latin typeface="Arial" pitchFamily="34" charset="0"/>
                        <a:ea typeface="+mn-ea"/>
                        <a:cs typeface="Arial" pitchFamily="34" charset="0"/>
                      </a:endParaRPr>
                    </a:p>
                  </a:txBody>
                  <a:tcPr marL="91449" marR="91449" marT="45714" marB="45714" anchor="ctr"/>
                </a:tc>
              </a:tr>
              <a:tr h="578792">
                <a:tc rowSpan="3">
                  <a:txBody>
                    <a:bodyPr/>
                    <a:lstStyle/>
                    <a:p>
                      <a:pPr marL="0" algn="l" defTabSz="457200" rtl="0" eaLnBrk="1" latinLnBrk="0" hangingPunct="1"/>
                      <a:r>
                        <a:rPr lang="es-CO" sz="1400" kern="1200" dirty="0" smtClean="0">
                          <a:solidFill>
                            <a:schemeClr val="dk1"/>
                          </a:solidFill>
                          <a:latin typeface="Arial" pitchFamily="34" charset="0"/>
                          <a:ea typeface="+mn-ea"/>
                          <a:cs typeface="Arial" pitchFamily="34" charset="0"/>
                        </a:rPr>
                        <a:t>Decreto 1076 de 2015. Decreto</a:t>
                      </a:r>
                      <a:r>
                        <a:rPr lang="es-CO" sz="1400" kern="1200" baseline="0" dirty="0" smtClean="0">
                          <a:solidFill>
                            <a:schemeClr val="dk1"/>
                          </a:solidFill>
                          <a:latin typeface="Arial" pitchFamily="34" charset="0"/>
                          <a:ea typeface="+mn-ea"/>
                          <a:cs typeface="Arial" pitchFamily="34" charset="0"/>
                        </a:rPr>
                        <a:t> Único Ministerio de Ambiente y Desarrollo Sostenible</a:t>
                      </a:r>
                      <a:endParaRPr lang="es-CO" sz="1400" kern="1200" dirty="0">
                        <a:solidFill>
                          <a:schemeClr val="dk1"/>
                        </a:solidFill>
                        <a:latin typeface="Arial" pitchFamily="34" charset="0"/>
                        <a:ea typeface="+mn-ea"/>
                        <a:cs typeface="Arial" pitchFamily="34" charset="0"/>
                      </a:endParaRPr>
                    </a:p>
                  </a:txBody>
                  <a:tcPr marL="91449" marR="91449" marT="45714" marB="45714" anchor="ct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MX" sz="1300" kern="1200" dirty="0" smtClean="0">
                          <a:solidFill>
                            <a:schemeClr val="dk1"/>
                          </a:solidFill>
                          <a:latin typeface="Arial" pitchFamily="34" charset="0"/>
                          <a:ea typeface="+mn-ea"/>
                          <a:cs typeface="Arial" pitchFamily="34" charset="0"/>
                        </a:rPr>
                        <a:t>(Decreto 2372 de 2010) </a:t>
                      </a:r>
                      <a:r>
                        <a:rPr lang="es-MX" sz="1300" kern="1200" dirty="0" smtClean="0">
                          <a:solidFill>
                            <a:schemeClr val="dk1"/>
                          </a:solidFill>
                          <a:effectLst/>
                          <a:latin typeface="Arial" pitchFamily="34" charset="0"/>
                          <a:ea typeface="+mn-ea"/>
                          <a:cs typeface="Arial" pitchFamily="34" charset="0"/>
                        </a:rPr>
                        <a:t>Reglamenta el Decreto Ley 2811 de 1974, la Ley 99 de 1993, la Ley 165 de 1994 y el Decreto Ley 216 de 2003, en relación con el </a:t>
                      </a:r>
                      <a:r>
                        <a:rPr lang="es-MX" sz="1300" b="1" kern="1200"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Sistema Nacional de Áreas Protegidas </a:t>
                      </a:r>
                      <a:r>
                        <a:rPr lang="es-MX" sz="1300" kern="1200" dirty="0" smtClean="0">
                          <a:solidFill>
                            <a:schemeClr val="dk1"/>
                          </a:solidFill>
                          <a:effectLst/>
                          <a:latin typeface="Arial" pitchFamily="34" charset="0"/>
                          <a:ea typeface="+mn-ea"/>
                          <a:cs typeface="Arial" pitchFamily="34" charset="0"/>
                        </a:rPr>
                        <a:t>y las categorías de manejo que lo conforman además de otras disposiciones.</a:t>
                      </a:r>
                      <a:endParaRPr lang="es-CO" sz="1300" dirty="0">
                        <a:latin typeface="Arial" pitchFamily="34" charset="0"/>
                        <a:cs typeface="Arial" pitchFamily="34" charset="0"/>
                      </a:endParaRPr>
                    </a:p>
                  </a:txBody>
                  <a:tcPr marL="91449" marR="91449" marT="45714" marB="45714" anchor="ctr"/>
                </a:tc>
              </a:tr>
              <a:tr h="929550">
                <a:tc vMerge="1">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s-CO" sz="1400" kern="1200" dirty="0" smtClean="0">
                        <a:solidFill>
                          <a:schemeClr val="dk1"/>
                        </a:solidFill>
                        <a:latin typeface="Arial" pitchFamily="34" charset="0"/>
                        <a:ea typeface="+mn-ea"/>
                        <a:cs typeface="Arial" pitchFamily="34" charset="0"/>
                      </a:endParaRPr>
                    </a:p>
                  </a:txBody>
                  <a:tcPr marL="91449" marR="91449" marT="45714" marB="45714" anchor="ctr"/>
                </a:tc>
                <a:tc>
                  <a:txBody>
                    <a:bodyPr/>
                    <a:lstStyle/>
                    <a:p>
                      <a:pPr marL="0" marR="0" lvl="1" indent="0" algn="just" defTabSz="457200" rtl="0" eaLnBrk="1" fontAlgn="auto" latinLnBrk="0" hangingPunct="1">
                        <a:lnSpc>
                          <a:spcPct val="100000"/>
                        </a:lnSpc>
                        <a:spcBef>
                          <a:spcPts val="0"/>
                        </a:spcBef>
                        <a:spcAft>
                          <a:spcPts val="0"/>
                        </a:spcAft>
                        <a:buClrTx/>
                        <a:buSzTx/>
                        <a:buFontTx/>
                        <a:buNone/>
                        <a:tabLst/>
                        <a:defRPr/>
                      </a:pPr>
                      <a:r>
                        <a:rPr lang="es-MX" sz="1300" b="0" kern="1200" dirty="0" smtClean="0">
                          <a:solidFill>
                            <a:schemeClr val="dk1"/>
                          </a:solidFill>
                          <a:effectLst/>
                          <a:latin typeface="Arial" pitchFamily="34" charset="0"/>
                          <a:ea typeface="+mn-ea"/>
                          <a:cs typeface="Arial" pitchFamily="34" charset="0"/>
                        </a:rPr>
                        <a:t>(Decreto 1640 de 2012) </a:t>
                      </a:r>
                      <a:r>
                        <a:rPr lang="es-ES" sz="1300" kern="1200" dirty="0" smtClean="0">
                          <a:solidFill>
                            <a:schemeClr val="dk1"/>
                          </a:solidFill>
                          <a:effectLst/>
                          <a:latin typeface="Arial" pitchFamily="34" charset="0"/>
                          <a:ea typeface="+mn-ea"/>
                          <a:cs typeface="Arial" pitchFamily="34" charset="0"/>
                        </a:rPr>
                        <a:t>Reglamenta los instrumentos para la </a:t>
                      </a:r>
                      <a:r>
                        <a:rPr lang="es-ES" sz="1300" b="1" kern="1200"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planificación, ordenación y manejo de las cuencas </a:t>
                      </a:r>
                      <a:r>
                        <a:rPr lang="es-ES" sz="1300" kern="1200" dirty="0" smtClean="0">
                          <a:solidFill>
                            <a:schemeClr val="dk1"/>
                          </a:solidFill>
                          <a:effectLst/>
                          <a:latin typeface="Arial" pitchFamily="34" charset="0"/>
                          <a:ea typeface="+mn-ea"/>
                          <a:cs typeface="Arial" pitchFamily="34" charset="0"/>
                        </a:rPr>
                        <a:t>hidrográficas y acuíferos, y dicta otras disposiciones.</a:t>
                      </a:r>
                      <a:endParaRPr lang="es-CO" sz="1300" kern="1200" dirty="0">
                        <a:solidFill>
                          <a:schemeClr val="dk1"/>
                        </a:solidFill>
                        <a:effectLst/>
                        <a:latin typeface="Arial" pitchFamily="34" charset="0"/>
                        <a:ea typeface="+mn-ea"/>
                        <a:cs typeface="Arial" pitchFamily="34" charset="0"/>
                      </a:endParaRPr>
                    </a:p>
                  </a:txBody>
                  <a:tcPr marL="91449" marR="91449" marT="45714" marB="45714" anchor="ctr"/>
                </a:tc>
              </a:tr>
              <a:tr h="638453">
                <a:tc vMerge="1">
                  <a:txBody>
                    <a:bodyPr/>
                    <a:lstStyle/>
                    <a:p>
                      <a:endParaRPr lang="es-CO" sz="1400" dirty="0">
                        <a:latin typeface="Arial" pitchFamily="34" charset="0"/>
                        <a:cs typeface="Arial" pitchFamily="34" charset="0"/>
                      </a:endParaRPr>
                    </a:p>
                  </a:txBody>
                  <a:tcPr marL="91449" marR="91449" marT="45714" marB="45714" anchor="ct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O" sz="1300" b="0" i="0" u="none" strike="noStrike" kern="1200" baseline="0" dirty="0" smtClean="0">
                          <a:solidFill>
                            <a:schemeClr val="dk1"/>
                          </a:solidFill>
                          <a:latin typeface="Arial" pitchFamily="34" charset="0"/>
                          <a:ea typeface="+mn-ea"/>
                          <a:cs typeface="Arial" pitchFamily="34" charset="0"/>
                        </a:rPr>
                        <a:t>(Decreto 1120 de 2013) Reglamenta las </a:t>
                      </a:r>
                      <a:r>
                        <a:rPr lang="es-CO" sz="1300" b="1" i="0" u="none" strike="noStrike" kern="1200" baseline="0"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Unidades Ambientales Costeras – UAC – </a:t>
                      </a:r>
                      <a:r>
                        <a:rPr lang="es-CO" sz="1300" b="0" i="0" u="none" strike="noStrike" kern="1200" baseline="0" dirty="0" smtClean="0">
                          <a:solidFill>
                            <a:schemeClr val="dk1"/>
                          </a:solidFill>
                          <a:latin typeface="Arial" pitchFamily="34" charset="0"/>
                          <a:ea typeface="+mn-ea"/>
                          <a:cs typeface="Arial" pitchFamily="34" charset="0"/>
                        </a:rPr>
                        <a:t>y establece las reglas de procedimiento y criterios para la restricción de ciertas actividades en pastos marinos.</a:t>
                      </a:r>
                      <a:endParaRPr lang="es-CO" sz="1300" kern="1200" dirty="0">
                        <a:solidFill>
                          <a:schemeClr val="dk1"/>
                        </a:solidFill>
                        <a:effectLst/>
                        <a:latin typeface="Arial" pitchFamily="34" charset="0"/>
                        <a:ea typeface="+mn-ea"/>
                        <a:cs typeface="Arial" pitchFamily="34" charset="0"/>
                      </a:endParaRPr>
                    </a:p>
                  </a:txBody>
                  <a:tcPr marL="91449" marR="91449" marT="45714" marB="45714" anchor="ctr"/>
                </a:tc>
              </a:tr>
              <a:tr h="638453">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latin typeface="Arial" pitchFamily="34" charset="0"/>
                          <a:ea typeface="+mn-ea"/>
                          <a:cs typeface="Arial" pitchFamily="34" charset="0"/>
                        </a:rPr>
                        <a:t>Decreto 1077 de 2015. Decreto</a:t>
                      </a:r>
                      <a:r>
                        <a:rPr lang="es-CO" sz="1400" kern="1200" baseline="0" dirty="0" smtClean="0">
                          <a:solidFill>
                            <a:schemeClr val="dk1"/>
                          </a:solidFill>
                          <a:latin typeface="Arial" pitchFamily="34" charset="0"/>
                          <a:ea typeface="+mn-ea"/>
                          <a:cs typeface="Arial" pitchFamily="34" charset="0"/>
                        </a:rPr>
                        <a:t> Único Ministerio de Vivienda, Ciudad y Territorio</a:t>
                      </a:r>
                      <a:endParaRPr lang="es-CO" sz="1400" dirty="0">
                        <a:latin typeface="Arial" pitchFamily="34" charset="0"/>
                        <a:cs typeface="Arial" pitchFamily="34" charset="0"/>
                      </a:endParaRPr>
                    </a:p>
                  </a:txBody>
                  <a:tcPr marL="91449" marR="91449"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300" kern="1200" dirty="0" smtClean="0">
                          <a:solidFill>
                            <a:schemeClr val="dk1"/>
                          </a:solidFill>
                          <a:effectLst/>
                          <a:latin typeface="Arial" pitchFamily="34" charset="0"/>
                          <a:ea typeface="+mn-ea"/>
                          <a:cs typeface="Arial" pitchFamily="34" charset="0"/>
                        </a:rPr>
                        <a:t>(Decreto 3600</a:t>
                      </a:r>
                      <a:r>
                        <a:rPr lang="es-MX" sz="1300" kern="1200" baseline="0" dirty="0" smtClean="0">
                          <a:solidFill>
                            <a:schemeClr val="dk1"/>
                          </a:solidFill>
                          <a:effectLst/>
                          <a:latin typeface="Arial" pitchFamily="34" charset="0"/>
                          <a:ea typeface="+mn-ea"/>
                          <a:cs typeface="Arial" pitchFamily="34" charset="0"/>
                        </a:rPr>
                        <a:t> de 2007) </a:t>
                      </a:r>
                      <a:r>
                        <a:rPr lang="es-MX" sz="1300" kern="1200" dirty="0" smtClean="0">
                          <a:solidFill>
                            <a:schemeClr val="dk1"/>
                          </a:solidFill>
                          <a:effectLst/>
                          <a:latin typeface="Arial" pitchFamily="34" charset="0"/>
                          <a:ea typeface="+mn-ea"/>
                          <a:cs typeface="Arial" pitchFamily="34" charset="0"/>
                        </a:rPr>
                        <a:t>Reglamenta  las</a:t>
                      </a:r>
                      <a:r>
                        <a:rPr lang="es-MX" sz="1300" kern="1200" baseline="0" dirty="0" smtClean="0">
                          <a:solidFill>
                            <a:schemeClr val="dk1"/>
                          </a:solidFill>
                          <a:effectLst/>
                          <a:latin typeface="Arial" pitchFamily="34" charset="0"/>
                          <a:ea typeface="+mn-ea"/>
                          <a:cs typeface="Arial" pitchFamily="34" charset="0"/>
                        </a:rPr>
                        <a:t> </a:t>
                      </a:r>
                      <a:r>
                        <a:rPr lang="es-MX" sz="1300" kern="1200" dirty="0" smtClean="0">
                          <a:solidFill>
                            <a:schemeClr val="dk1"/>
                          </a:solidFill>
                          <a:effectLst/>
                          <a:latin typeface="Arial" pitchFamily="34" charset="0"/>
                          <a:ea typeface="+mn-ea"/>
                          <a:cs typeface="Arial" pitchFamily="34" charset="0"/>
                        </a:rPr>
                        <a:t>Leyes </a:t>
                      </a:r>
                      <a:r>
                        <a:rPr lang="es-MX" sz="1300" u="none" strike="noStrike" kern="1200" dirty="0" smtClean="0">
                          <a:solidFill>
                            <a:schemeClr val="dk1"/>
                          </a:solidFill>
                          <a:effectLst/>
                          <a:latin typeface="Arial" pitchFamily="34" charset="0"/>
                          <a:ea typeface="+mn-ea"/>
                          <a:cs typeface="Arial" pitchFamily="34" charset="0"/>
                          <a:hlinkClick r:id="rId2"/>
                        </a:rPr>
                        <a:t>99</a:t>
                      </a:r>
                      <a:r>
                        <a:rPr lang="es-MX" sz="1300" kern="1200" dirty="0" smtClean="0">
                          <a:solidFill>
                            <a:schemeClr val="dk1"/>
                          </a:solidFill>
                          <a:effectLst/>
                          <a:latin typeface="Arial" pitchFamily="34" charset="0"/>
                          <a:ea typeface="+mn-ea"/>
                          <a:cs typeface="Arial" pitchFamily="34" charset="0"/>
                        </a:rPr>
                        <a:t> de 1993 y </a:t>
                      </a:r>
                      <a:r>
                        <a:rPr lang="es-MX" sz="1300" u="none" strike="noStrike" kern="1200" dirty="0" smtClean="0">
                          <a:solidFill>
                            <a:schemeClr val="dk1"/>
                          </a:solidFill>
                          <a:effectLst/>
                          <a:latin typeface="Arial" pitchFamily="34" charset="0"/>
                          <a:ea typeface="+mn-ea"/>
                          <a:cs typeface="Arial" pitchFamily="34" charset="0"/>
                          <a:hlinkClick r:id="rId3"/>
                        </a:rPr>
                        <a:t>388</a:t>
                      </a:r>
                      <a:r>
                        <a:rPr lang="es-MX" sz="1300" kern="1200" dirty="0" smtClean="0">
                          <a:solidFill>
                            <a:schemeClr val="dk1"/>
                          </a:solidFill>
                          <a:effectLst/>
                          <a:latin typeface="Arial" pitchFamily="34" charset="0"/>
                          <a:ea typeface="+mn-ea"/>
                          <a:cs typeface="Arial" pitchFamily="34" charset="0"/>
                        </a:rPr>
                        <a:t> de 1997 </a:t>
                      </a:r>
                      <a:r>
                        <a:rPr lang="es-ES" sz="1300" kern="1200" dirty="0" smtClean="0">
                          <a:solidFill>
                            <a:schemeClr val="dk1"/>
                          </a:solidFill>
                          <a:effectLst/>
                          <a:latin typeface="Arial" pitchFamily="34" charset="0"/>
                          <a:ea typeface="+mn-ea"/>
                          <a:cs typeface="Arial" pitchFamily="34" charset="0"/>
                        </a:rPr>
                        <a:t>relativas a las determinantes de ordenamiento del </a:t>
                      </a:r>
                      <a:r>
                        <a:rPr lang="es-ES" sz="1300" b="1" kern="1200"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suelo rural</a:t>
                      </a:r>
                      <a:endParaRPr lang="es-CO" sz="1300" dirty="0"/>
                    </a:p>
                  </a:txBody>
                  <a:tcPr marL="91449" marR="91449" marT="45714" marB="45714" anchor="ctr"/>
                </a:tc>
              </a:tr>
              <a:tr h="638453">
                <a:tc vMerge="1">
                  <a:txBody>
                    <a:bodyPr/>
                    <a:lstStyle/>
                    <a:p>
                      <a:endParaRPr lang="es-CO" sz="1400" dirty="0">
                        <a:latin typeface="Arial" pitchFamily="34" charset="0"/>
                        <a:cs typeface="Arial" pitchFamily="34" charset="0"/>
                      </a:endParaRPr>
                    </a:p>
                  </a:txBody>
                  <a:tcPr marL="91449" marR="91449" marT="45714" marB="45714"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300" dirty="0" smtClean="0">
                          <a:latin typeface="Arial" pitchFamily="34" charset="0"/>
                          <a:cs typeface="Arial" pitchFamily="34" charset="0"/>
                        </a:rPr>
                        <a:t>(Decreto/Ley</a:t>
                      </a:r>
                      <a:r>
                        <a:rPr lang="es-CO" sz="1300" baseline="0" dirty="0" smtClean="0">
                          <a:latin typeface="Arial" pitchFamily="34" charset="0"/>
                          <a:cs typeface="Arial" pitchFamily="34" charset="0"/>
                        </a:rPr>
                        <a:t> 019 de 2012) </a:t>
                      </a:r>
                      <a:r>
                        <a:rPr lang="es-CO" sz="1300" kern="1200" dirty="0" smtClean="0">
                          <a:solidFill>
                            <a:schemeClr val="dk1"/>
                          </a:solidFill>
                          <a:effectLst/>
                          <a:latin typeface="Arial" pitchFamily="34" charset="0"/>
                          <a:ea typeface="+mn-ea"/>
                          <a:cs typeface="Arial" pitchFamily="34" charset="0"/>
                        </a:rPr>
                        <a:t>Incorporación de la </a:t>
                      </a:r>
                      <a:r>
                        <a:rPr lang="es-CO" sz="1300" b="1" kern="1200"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gestión del riesgo en la  revisión de los  planes de ordenamiento territorial</a:t>
                      </a:r>
                      <a:endParaRPr lang="es-CO" sz="1300" b="1" kern="1200" dirty="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endParaRPr>
                    </a:p>
                  </a:txBody>
                  <a:tcPr marL="91449" marR="91449" marT="45714" marB="45714" anchor="ctr"/>
                </a:tc>
              </a:tr>
              <a:tr h="898135">
                <a:tc vMerge="1">
                  <a:txBody>
                    <a:bodyPr/>
                    <a:lstStyle/>
                    <a:p>
                      <a:endParaRPr lang="es-CO" sz="1400" dirty="0">
                        <a:latin typeface="Arial" pitchFamily="34" charset="0"/>
                        <a:cs typeface="Arial" pitchFamily="34" charset="0"/>
                      </a:endParaRPr>
                    </a:p>
                  </a:txBody>
                  <a:tcPr marL="91449" marR="91449" marT="45714" marB="45714" anchor="ct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O" sz="1300" dirty="0" smtClean="0">
                          <a:latin typeface="Arial" pitchFamily="34" charset="0"/>
                          <a:cs typeface="Arial" pitchFamily="34" charset="0"/>
                        </a:rPr>
                        <a:t>(Decreto 1807 de 2014) </a:t>
                      </a:r>
                      <a:r>
                        <a:rPr lang="es-CO" sz="1300" kern="1200" dirty="0" smtClean="0">
                          <a:solidFill>
                            <a:schemeClr val="dk1"/>
                          </a:solidFill>
                          <a:effectLst/>
                          <a:latin typeface="Arial" pitchFamily="34" charset="0"/>
                          <a:ea typeface="+mn-ea"/>
                          <a:cs typeface="Arial" pitchFamily="34" charset="0"/>
                        </a:rPr>
                        <a:t>Reglamenta el artículo 189 del Decreto Ley 019 de 2012 en lo relativo a la </a:t>
                      </a:r>
                      <a:r>
                        <a:rPr lang="es-CO" sz="1300" b="1" kern="1200"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incorporación de la gestión del riesgo en los planes de ordenamiento territorial </a:t>
                      </a:r>
                      <a:r>
                        <a:rPr lang="es-CO" sz="1300" kern="1200" dirty="0" smtClean="0">
                          <a:solidFill>
                            <a:schemeClr val="dk1"/>
                          </a:solidFill>
                          <a:effectLst/>
                          <a:latin typeface="Arial" pitchFamily="34" charset="0"/>
                          <a:ea typeface="+mn-ea"/>
                          <a:cs typeface="Arial" pitchFamily="34" charset="0"/>
                        </a:rPr>
                        <a:t>y se dictan otras disposiciones.</a:t>
                      </a:r>
                      <a:endParaRPr lang="es-CO" sz="1300" b="1"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endParaRPr>
                    </a:p>
                  </a:txBody>
                  <a:tcPr marL="91449" marR="91449" marT="45714" marB="45714" anchor="ctr"/>
                </a:tc>
              </a:tr>
              <a:tr h="898135">
                <a:tc>
                  <a:txBody>
                    <a:bodyPr/>
                    <a:lstStyle/>
                    <a:p>
                      <a:r>
                        <a:rPr lang="es-CO" sz="1400" dirty="0" smtClean="0">
                          <a:latin typeface="Arial" pitchFamily="34" charset="0"/>
                          <a:cs typeface="Arial" pitchFamily="34" charset="0"/>
                        </a:rPr>
                        <a:t>Ley 1523 de 2012 (Art. 39)</a:t>
                      </a:r>
                      <a:endParaRPr lang="es-CO" sz="1400" dirty="0">
                        <a:latin typeface="Arial" pitchFamily="34" charset="0"/>
                        <a:cs typeface="Arial" pitchFamily="34" charset="0"/>
                      </a:endParaRPr>
                    </a:p>
                  </a:txBody>
                  <a:tcPr marL="91449" marR="91449" marT="45714" marB="45714" anchor="ctr"/>
                </a:tc>
                <a:tc>
                  <a:txBody>
                    <a:bodyPr/>
                    <a:lstStyle/>
                    <a:p>
                      <a:pPr marL="0" algn="just" defTabSz="457200" rtl="0" eaLnBrk="1" latinLnBrk="0" hangingPunct="1"/>
                      <a:r>
                        <a:rPr lang="es-ES" sz="1300" kern="1200" dirty="0" smtClean="0">
                          <a:solidFill>
                            <a:schemeClr val="dk1"/>
                          </a:solidFill>
                          <a:effectLst/>
                          <a:latin typeface="Arial" pitchFamily="34" charset="0"/>
                          <a:ea typeface="+mn-ea"/>
                          <a:cs typeface="Arial" pitchFamily="34" charset="0"/>
                        </a:rPr>
                        <a:t>Adopta la </a:t>
                      </a:r>
                      <a:r>
                        <a:rPr lang="es-ES" sz="1300" b="1" kern="1200"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política nacional de gestión del riesgo de desastres</a:t>
                      </a:r>
                      <a:r>
                        <a:rPr lang="es-ES" sz="1300" kern="1200" dirty="0" smtClean="0">
                          <a:solidFill>
                            <a:schemeClr val="accent6">
                              <a:lumMod val="50000"/>
                            </a:schemeClr>
                          </a:solidFill>
                          <a:effectLst/>
                          <a:latin typeface="Arial" pitchFamily="34" charset="0"/>
                          <a:ea typeface="+mn-ea"/>
                          <a:cs typeface="Arial" pitchFamily="34" charset="0"/>
                        </a:rPr>
                        <a:t> </a:t>
                      </a:r>
                      <a:r>
                        <a:rPr lang="es-ES" sz="1300" kern="1200" dirty="0" smtClean="0">
                          <a:solidFill>
                            <a:schemeClr val="dk1"/>
                          </a:solidFill>
                          <a:effectLst/>
                          <a:latin typeface="Arial" pitchFamily="34" charset="0"/>
                          <a:ea typeface="+mn-ea"/>
                          <a:cs typeface="Arial" pitchFamily="34" charset="0"/>
                        </a:rPr>
                        <a:t>y se establece el Sistema Nacional de Gestión del Riesgo de Desastres – </a:t>
                      </a:r>
                      <a:r>
                        <a:rPr lang="es-ES" sz="1300" b="1" kern="1200" dirty="0" smtClean="0">
                          <a:solidFill>
                            <a:schemeClr val="dk1"/>
                          </a:solidFill>
                          <a:effectLst>
                            <a:outerShdw blurRad="38100" dist="38100" dir="2700000" algn="tl">
                              <a:srgbClr val="000000">
                                <a:alpha val="43137"/>
                              </a:srgbClr>
                            </a:outerShdw>
                          </a:effectLst>
                          <a:latin typeface="Arial" pitchFamily="34" charset="0"/>
                          <a:ea typeface="+mn-ea"/>
                          <a:cs typeface="Arial" pitchFamily="34" charset="0"/>
                        </a:rPr>
                        <a:t>SNGRD</a:t>
                      </a:r>
                      <a:endParaRPr lang="es-CO" sz="1300" b="1" kern="1200" dirty="0">
                        <a:solidFill>
                          <a:schemeClr val="dk1"/>
                        </a:solidFill>
                        <a:effectLst>
                          <a:outerShdw blurRad="38100" dist="38100" dir="2700000" algn="tl">
                            <a:srgbClr val="000000">
                              <a:alpha val="43137"/>
                            </a:srgbClr>
                          </a:outerShdw>
                        </a:effectLst>
                        <a:latin typeface="Arial" pitchFamily="34" charset="0"/>
                        <a:ea typeface="+mn-ea"/>
                        <a:cs typeface="Arial" pitchFamily="34" charset="0"/>
                      </a:endParaRPr>
                    </a:p>
                  </a:txBody>
                  <a:tcPr marL="91449" marR="91449" marT="45714" marB="45714" anchor="ctr"/>
                </a:tc>
              </a:tr>
            </a:tbl>
          </a:graphicData>
        </a:graphic>
      </p:graphicFrame>
      <p:sp>
        <p:nvSpPr>
          <p:cNvPr id="5" name="4 Rectángulo"/>
          <p:cNvSpPr/>
          <p:nvPr/>
        </p:nvSpPr>
        <p:spPr>
          <a:xfrm>
            <a:off x="4211960" y="0"/>
            <a:ext cx="4594528" cy="584775"/>
          </a:xfrm>
          <a:prstGeom prst="rect">
            <a:avLst/>
          </a:prstGeom>
          <a:noFill/>
        </p:spPr>
        <p:txBody>
          <a:bodyPr wrap="none">
            <a:spAutoFit/>
          </a:bodyPr>
          <a:lstStyle/>
          <a:p>
            <a:pPr>
              <a:defRPr/>
            </a:pPr>
            <a:r>
              <a:rPr lang="es-ES" sz="32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Principales normas</a:t>
            </a:r>
            <a:endParaRPr lang="es-ES" sz="32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04742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954648" y="44624"/>
            <a:ext cx="4092515" cy="892552"/>
          </a:xfrm>
          <a:prstGeom prst="rect">
            <a:avLst/>
          </a:prstGeom>
          <a:noFill/>
        </p:spPr>
        <p:txBody>
          <a:bodyPr>
            <a:spAutoFit/>
          </a:bodyPr>
          <a:lstStyle/>
          <a:p>
            <a:pPr algn="ctr">
              <a:defRPr/>
            </a:pPr>
            <a:r>
              <a:rPr lang="es-ES" sz="32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COMPETENCIAS</a:t>
            </a:r>
          </a:p>
          <a:p>
            <a:pPr algn="ctr">
              <a:defRPr/>
            </a:pPr>
            <a:r>
              <a:rPr lang="es-ES" sz="20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Ley 388 de 1997</a:t>
            </a:r>
          </a:p>
        </p:txBody>
      </p:sp>
      <p:sp>
        <p:nvSpPr>
          <p:cNvPr id="18436" name="CuadroTexto 1"/>
          <p:cNvSpPr txBox="1">
            <a:spLocks noChangeArrowheads="1"/>
          </p:cNvSpPr>
          <p:nvPr/>
        </p:nvSpPr>
        <p:spPr bwMode="auto">
          <a:xfrm>
            <a:off x="282575" y="980728"/>
            <a:ext cx="8764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CO" sz="1800" b="1" dirty="0">
                <a:latin typeface="Arial" panose="020B0604020202020204" pitchFamily="34" charset="0"/>
              </a:rPr>
              <a:t>Competencias en relación con el marco legal referido al  artículo 10 de la Ley 388 de 1997: </a:t>
            </a:r>
            <a:endParaRPr lang="es-CO" altLang="es-CO" sz="1800" dirty="0">
              <a:latin typeface="Arial" panose="020B0604020202020204" pitchFamily="34" charset="0"/>
            </a:endParaRPr>
          </a:p>
        </p:txBody>
      </p:sp>
      <p:grpSp>
        <p:nvGrpSpPr>
          <p:cNvPr id="18451" name="22 Grupo"/>
          <p:cNvGrpSpPr>
            <a:grpSpLocks/>
          </p:cNvGrpSpPr>
          <p:nvPr/>
        </p:nvGrpSpPr>
        <p:grpSpPr bwMode="auto">
          <a:xfrm>
            <a:off x="282575" y="1646263"/>
            <a:ext cx="2366963" cy="4405312"/>
            <a:chOff x="283360" y="1935767"/>
            <a:chExt cx="2366601" cy="4404946"/>
          </a:xfrm>
          <a:noFill/>
        </p:grpSpPr>
        <p:sp>
          <p:nvSpPr>
            <p:cNvPr id="21" name="20 Rectángulo redondeado"/>
            <p:cNvSpPr/>
            <p:nvPr/>
          </p:nvSpPr>
          <p:spPr>
            <a:xfrm>
              <a:off x="283360" y="1935767"/>
              <a:ext cx="2366601" cy="4404946"/>
            </a:xfrm>
            <a:prstGeom prst="round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22" name="21 Rectángulo"/>
            <p:cNvSpPr/>
            <p:nvPr/>
          </p:nvSpPr>
          <p:spPr>
            <a:xfrm>
              <a:off x="676596" y="2060197"/>
              <a:ext cx="1580319" cy="461627"/>
            </a:xfrm>
            <a:prstGeom prst="rect">
              <a:avLst/>
            </a:prstGeom>
            <a:grp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S" sz="2400" b="1" dirty="0">
                  <a:ln w="11430"/>
                  <a:solidFill>
                    <a:srgbClr val="003399"/>
                  </a:solidFill>
                  <a:effectLst>
                    <a:outerShdw blurRad="80000" dist="40000" dir="5040000" algn="tl">
                      <a:srgbClr val="000000">
                        <a:alpha val="30000"/>
                      </a:srgbClr>
                    </a:outerShdw>
                  </a:effectLst>
                </a:rPr>
                <a:t>Numeral  1</a:t>
              </a:r>
            </a:p>
          </p:txBody>
        </p:sp>
      </p:grpSp>
      <p:sp>
        <p:nvSpPr>
          <p:cNvPr id="18439" name="Rectángulo 1"/>
          <p:cNvSpPr>
            <a:spLocks noChangeArrowheads="1"/>
          </p:cNvSpPr>
          <p:nvPr/>
        </p:nvSpPr>
        <p:spPr bwMode="auto">
          <a:xfrm>
            <a:off x="511175" y="2232050"/>
            <a:ext cx="213836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O" altLang="es-CO" sz="1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En la elaboración y adopción de sus POT los municipios y distritos deberán tener en cuenta las siguientes determinantes, que constituyen normas de superior jerarquía</a:t>
            </a:r>
            <a:r>
              <a:rPr lang="es-CO" altLang="es-CO"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en sus propios ámbitos de competencia, de acuerdo con la Constitución y las leyes.</a:t>
            </a:r>
          </a:p>
        </p:txBody>
      </p:sp>
      <p:grpSp>
        <p:nvGrpSpPr>
          <p:cNvPr id="2" name="Grupo 1"/>
          <p:cNvGrpSpPr/>
          <p:nvPr/>
        </p:nvGrpSpPr>
        <p:grpSpPr>
          <a:xfrm>
            <a:off x="3221413" y="1484784"/>
            <a:ext cx="5551343" cy="4497228"/>
            <a:chOff x="3221413" y="1626841"/>
            <a:chExt cx="5551343" cy="4497228"/>
          </a:xfrm>
        </p:grpSpPr>
        <p:grpSp>
          <p:nvGrpSpPr>
            <p:cNvPr id="18435" name="12 Grupo"/>
            <p:cNvGrpSpPr>
              <a:grpSpLocks/>
            </p:cNvGrpSpPr>
            <p:nvPr/>
          </p:nvGrpSpPr>
          <p:grpSpPr bwMode="auto">
            <a:xfrm rot="5400000">
              <a:off x="7484359" y="3212059"/>
              <a:ext cx="1112342" cy="1464452"/>
              <a:chOff x="3005708" y="3750590"/>
              <a:chExt cx="4091554" cy="1047180"/>
            </a:xfrm>
            <a:noFill/>
          </p:grpSpPr>
          <p:sp>
            <p:nvSpPr>
              <p:cNvPr id="9" name="8 Rectángulo redondeado"/>
              <p:cNvSpPr/>
              <p:nvPr/>
            </p:nvSpPr>
            <p:spPr>
              <a:xfrm>
                <a:off x="3005708" y="3750590"/>
                <a:ext cx="4091554" cy="1047180"/>
              </a:xfrm>
              <a:prstGeom prst="round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11" name="10 Rectángulo"/>
              <p:cNvSpPr/>
              <p:nvPr/>
            </p:nvSpPr>
            <p:spPr>
              <a:xfrm rot="16200000">
                <a:off x="4894072" y="2381844"/>
                <a:ext cx="314370" cy="3735938"/>
              </a:xfrm>
              <a:prstGeom prst="rect">
                <a:avLst/>
              </a:prstGeom>
              <a:grpFill/>
            </p:spPr>
            <p:txBody>
              <a:bodyPr wrap="none">
                <a:spAutoFit/>
              </a:bodyPr>
              <a:lstStyle/>
              <a:p>
                <a:pPr algn="ctr">
                  <a:defRPr/>
                </a:pPr>
                <a:r>
                  <a:rPr lang="es-ES" sz="2000" b="1" dirty="0" smtClean="0">
                    <a:ln w="19050">
                      <a:solidFill>
                        <a:schemeClr val="tx2">
                          <a:tint val="1000"/>
                        </a:schemeClr>
                      </a:solidFill>
                      <a:prstDash val="solid"/>
                    </a:ln>
                    <a:effectLst>
                      <a:outerShdw blurRad="50000" dist="50800" dir="7500000" algn="tl">
                        <a:srgbClr val="000000">
                          <a:shade val="5000"/>
                          <a:alpha val="35000"/>
                        </a:srgbClr>
                      </a:outerShdw>
                    </a:effectLst>
                  </a:rPr>
                  <a:t>MADS</a:t>
                </a:r>
              </a:p>
              <a:p>
                <a:pPr algn="ctr">
                  <a:defRPr/>
                </a:pPr>
                <a:r>
                  <a:rPr lang="es-ES" sz="2000" b="1" dirty="0" smtClean="0">
                    <a:ln w="19050">
                      <a:solidFill>
                        <a:schemeClr val="tx2">
                          <a:tint val="1000"/>
                        </a:schemeClr>
                      </a:solidFill>
                      <a:prstDash val="solid"/>
                    </a:ln>
                    <a:effectLst>
                      <a:outerShdw blurRad="50000" dist="50800" dir="7500000" algn="tl">
                        <a:srgbClr val="000000">
                          <a:shade val="5000"/>
                          <a:alpha val="35000"/>
                        </a:srgbClr>
                      </a:outerShdw>
                    </a:effectLst>
                  </a:rPr>
                  <a:t>PNN </a:t>
                </a:r>
              </a:p>
              <a:p>
                <a:pPr algn="ctr">
                  <a:defRPr/>
                </a:pPr>
                <a:r>
                  <a:rPr lang="es-ES" sz="2000" b="1" dirty="0" smtClean="0">
                    <a:ln w="19050">
                      <a:solidFill>
                        <a:schemeClr val="tx2">
                          <a:tint val="1000"/>
                        </a:schemeClr>
                      </a:solidFill>
                      <a:prstDash val="solid"/>
                    </a:ln>
                    <a:effectLst>
                      <a:outerShdw blurRad="50000" dist="50800" dir="7500000" algn="tl">
                        <a:srgbClr val="000000">
                          <a:shade val="5000"/>
                          <a:alpha val="35000"/>
                        </a:srgbClr>
                      </a:outerShdw>
                    </a:effectLst>
                  </a:rPr>
                  <a:t>CAR</a:t>
                </a:r>
                <a:endParaRPr lang="es-ES" sz="2000"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grpSp>
        <p:sp>
          <p:nvSpPr>
            <p:cNvPr id="18" name="17 Llamada de flecha a la derecha"/>
            <p:cNvSpPr/>
            <p:nvPr/>
          </p:nvSpPr>
          <p:spPr bwMode="auto">
            <a:xfrm>
              <a:off x="3221413" y="1626841"/>
              <a:ext cx="3982662" cy="4424734"/>
            </a:xfrm>
            <a:prstGeom prst="rightArrowCallout">
              <a:avLst>
                <a:gd name="adj1" fmla="val 27833"/>
                <a:gd name="adj2" fmla="val 28822"/>
                <a:gd name="adj3" fmla="val 15315"/>
                <a:gd name="adj4" fmla="val 82183"/>
              </a:avLst>
            </a:prstGeom>
            <a:noFill/>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7" name="6 Rectángulo"/>
            <p:cNvSpPr/>
            <p:nvPr/>
          </p:nvSpPr>
          <p:spPr bwMode="auto">
            <a:xfrm>
              <a:off x="3239742" y="1829548"/>
              <a:ext cx="577401" cy="4093428"/>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a:t>
              </a:r>
            </a:p>
            <a:p>
              <a:pPr algn="ctr">
                <a:defRPr/>
              </a:pPr>
              <a:endParaRPr lang="es-E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defRPr/>
              </a:pPr>
              <a:endParaRPr lang="es-E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defRPr/>
              </a:pPr>
              <a:r>
                <a:rPr lang="es-E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t>
              </a:r>
            </a:p>
            <a:p>
              <a:pPr algn="ctr">
                <a:defRPr/>
              </a:pPr>
              <a:endParaRPr lang="es-E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defRPr/>
              </a:pPr>
              <a:endParaRPr lang="es-E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defRPr/>
              </a:pPr>
              <a:r>
                <a:rPr lang="es-E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t>
              </a:r>
            </a:p>
          </p:txBody>
        </p:sp>
        <p:sp>
          <p:nvSpPr>
            <p:cNvPr id="18440" name="Rectángulo 1"/>
            <p:cNvSpPr>
              <a:spLocks noChangeArrowheads="1"/>
            </p:cNvSpPr>
            <p:nvPr/>
          </p:nvSpPr>
          <p:spPr bwMode="auto">
            <a:xfrm>
              <a:off x="3887788" y="1772816"/>
              <a:ext cx="2465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CO" altLang="es-CO" sz="1600" dirty="0">
                  <a:latin typeface="Verdana" panose="020B0604030504040204" pitchFamily="34" charset="0"/>
                  <a:ea typeface="Verdana" panose="020B0604030504040204" pitchFamily="34" charset="0"/>
                  <a:cs typeface="Verdana" panose="020B0604030504040204" pitchFamily="34" charset="0"/>
                </a:rPr>
                <a:t>Directrices, normas y reglamentos de las entidades SINA</a:t>
              </a:r>
            </a:p>
          </p:txBody>
        </p:sp>
        <p:sp>
          <p:nvSpPr>
            <p:cNvPr id="18441" name="Rectángulo 1"/>
            <p:cNvSpPr>
              <a:spLocks noChangeArrowheads="1"/>
            </p:cNvSpPr>
            <p:nvPr/>
          </p:nvSpPr>
          <p:spPr bwMode="auto">
            <a:xfrm>
              <a:off x="3843338" y="3571106"/>
              <a:ext cx="24653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O" altLang="es-CO" sz="1600" dirty="0">
                  <a:latin typeface="Verdana" panose="020B0604030504040204" pitchFamily="34" charset="0"/>
                  <a:ea typeface="Verdana" panose="020B0604030504040204" pitchFamily="34" charset="0"/>
                  <a:cs typeface="Verdana" panose="020B0604030504040204" pitchFamily="34" charset="0"/>
                </a:rPr>
                <a:t>Zonas Marino Costeras, DMI, DCS, RF, PNR, manejo de cuencas, conservación AEIE</a:t>
              </a:r>
            </a:p>
          </p:txBody>
        </p:sp>
        <p:sp>
          <p:nvSpPr>
            <p:cNvPr id="18442" name="Rectángulo 1"/>
            <p:cNvSpPr>
              <a:spLocks noChangeArrowheads="1"/>
            </p:cNvSpPr>
            <p:nvPr/>
          </p:nvSpPr>
          <p:spPr bwMode="auto">
            <a:xfrm>
              <a:off x="3833813" y="5293072"/>
              <a:ext cx="2466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CO" altLang="es-CO" sz="1600" dirty="0">
                  <a:latin typeface="Verdana" panose="020B0604030504040204" pitchFamily="34" charset="0"/>
                  <a:ea typeface="Verdana" panose="020B0604030504040204" pitchFamily="34" charset="0"/>
                  <a:cs typeface="Verdana" panose="020B0604030504040204" pitchFamily="34" charset="0"/>
                </a:rPr>
                <a:t>Uso y funcionamiento de áreas del SPNN y RFN</a:t>
              </a:r>
            </a:p>
          </p:txBody>
        </p:sp>
      </p:grpSp>
    </p:spTree>
    <p:extLst>
      <p:ext uri="{BB962C8B-B14F-4D97-AF65-F5344CB8AC3E}">
        <p14:creationId xmlns:p14="http://schemas.microsoft.com/office/powerpoint/2010/main" val="150952167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954648" y="44624"/>
            <a:ext cx="4092515" cy="892552"/>
          </a:xfrm>
          <a:prstGeom prst="rect">
            <a:avLst/>
          </a:prstGeom>
          <a:noFill/>
        </p:spPr>
        <p:txBody>
          <a:bodyPr>
            <a:spAutoFit/>
          </a:bodyPr>
          <a:lstStyle/>
          <a:p>
            <a:pPr algn="ctr">
              <a:defRPr/>
            </a:pPr>
            <a:r>
              <a:rPr lang="es-ES" sz="32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COMPETENCIAS</a:t>
            </a:r>
          </a:p>
          <a:p>
            <a:pPr algn="ctr">
              <a:defRPr/>
            </a:pPr>
            <a:r>
              <a:rPr lang="es-ES" sz="20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Ley 388 de 1997</a:t>
            </a:r>
          </a:p>
        </p:txBody>
      </p:sp>
      <p:sp>
        <p:nvSpPr>
          <p:cNvPr id="18436" name="CuadroTexto 1"/>
          <p:cNvSpPr txBox="1">
            <a:spLocks noChangeArrowheads="1"/>
          </p:cNvSpPr>
          <p:nvPr/>
        </p:nvSpPr>
        <p:spPr bwMode="auto">
          <a:xfrm>
            <a:off x="282575" y="980728"/>
            <a:ext cx="8764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CO" sz="1800" b="1" dirty="0">
                <a:latin typeface="Arial" panose="020B0604020202020204" pitchFamily="34" charset="0"/>
              </a:rPr>
              <a:t>Competencias en relación con el marco legal referido al  artículo 10 de la Ley 388 de 1997: </a:t>
            </a:r>
            <a:endParaRPr lang="es-CO" altLang="es-CO" sz="1800" dirty="0">
              <a:latin typeface="Arial" panose="020B0604020202020204" pitchFamily="34" charset="0"/>
            </a:endParaRPr>
          </a:p>
        </p:txBody>
      </p:sp>
      <p:grpSp>
        <p:nvGrpSpPr>
          <p:cNvPr id="15" name="Grupo 14"/>
          <p:cNvGrpSpPr/>
          <p:nvPr/>
        </p:nvGrpSpPr>
        <p:grpSpPr>
          <a:xfrm>
            <a:off x="282575" y="1646251"/>
            <a:ext cx="2366963" cy="4231020"/>
            <a:chOff x="282575" y="1646251"/>
            <a:chExt cx="2366963" cy="4231020"/>
          </a:xfrm>
        </p:grpSpPr>
        <p:sp>
          <p:nvSpPr>
            <p:cNvPr id="21" name="20 Rectángulo redondeado"/>
            <p:cNvSpPr/>
            <p:nvPr/>
          </p:nvSpPr>
          <p:spPr bwMode="auto">
            <a:xfrm>
              <a:off x="282575" y="1646251"/>
              <a:ext cx="2366963" cy="4231020"/>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22" name="21 Rectángulo"/>
            <p:cNvSpPr/>
            <p:nvPr/>
          </p:nvSpPr>
          <p:spPr bwMode="auto">
            <a:xfrm>
              <a:off x="675871" y="1765768"/>
              <a:ext cx="1580561" cy="46166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S" sz="2400" b="1" dirty="0">
                  <a:ln w="11430"/>
                  <a:solidFill>
                    <a:srgbClr val="003399"/>
                  </a:solidFill>
                  <a:effectLst>
                    <a:outerShdw blurRad="80000" dist="40000" dir="5040000" algn="tl">
                      <a:srgbClr val="000000">
                        <a:alpha val="30000"/>
                      </a:srgbClr>
                    </a:outerShdw>
                  </a:effectLst>
                </a:rPr>
                <a:t>Numeral  1</a:t>
              </a:r>
            </a:p>
          </p:txBody>
        </p:sp>
        <p:sp>
          <p:nvSpPr>
            <p:cNvPr id="18439" name="Rectángulo 1"/>
            <p:cNvSpPr>
              <a:spLocks noChangeArrowheads="1"/>
            </p:cNvSpPr>
            <p:nvPr/>
          </p:nvSpPr>
          <p:spPr bwMode="auto">
            <a:xfrm>
              <a:off x="511175" y="2232050"/>
              <a:ext cx="213836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O" altLang="es-CO" sz="1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En la elaboración y adopción de sus POT los municipios y distritos deberán tener en cuenta las siguientes determinantes, que constituyen normas de superior jerarquía</a:t>
              </a:r>
              <a:r>
                <a:rPr lang="es-CO" altLang="es-CO"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en sus propios ámbitos de competencia, de acuerdo con la Constitución y las leyes.</a:t>
              </a:r>
            </a:p>
          </p:txBody>
        </p:sp>
      </p:grpSp>
      <p:grpSp>
        <p:nvGrpSpPr>
          <p:cNvPr id="23" name="12 Grupo"/>
          <p:cNvGrpSpPr>
            <a:grpSpLocks/>
          </p:cNvGrpSpPr>
          <p:nvPr/>
        </p:nvGrpSpPr>
        <p:grpSpPr bwMode="auto">
          <a:xfrm rot="5400000">
            <a:off x="7615880" y="1573461"/>
            <a:ext cx="423254" cy="1464452"/>
            <a:chOff x="3005708" y="3750590"/>
            <a:chExt cx="4091554" cy="1047180"/>
          </a:xfrm>
          <a:noFill/>
        </p:grpSpPr>
        <p:sp>
          <p:nvSpPr>
            <p:cNvPr id="24" name="8 Rectángulo redondeado"/>
            <p:cNvSpPr/>
            <p:nvPr/>
          </p:nvSpPr>
          <p:spPr>
            <a:xfrm>
              <a:off x="3005708" y="3750590"/>
              <a:ext cx="4091554" cy="1047180"/>
            </a:xfrm>
            <a:prstGeom prst="round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25" name="10 Rectángulo"/>
            <p:cNvSpPr/>
            <p:nvPr/>
          </p:nvSpPr>
          <p:spPr>
            <a:xfrm rot="16200000">
              <a:off x="3581467" y="3513945"/>
              <a:ext cx="675372" cy="1471734"/>
            </a:xfrm>
            <a:prstGeom prst="rect">
              <a:avLst/>
            </a:prstGeom>
            <a:grpFill/>
          </p:spPr>
          <p:txBody>
            <a:bodyPr wrap="none">
              <a:spAutoFit/>
            </a:bodyPr>
            <a:lstStyle/>
            <a:p>
              <a:pPr algn="ctr">
                <a:defRPr/>
              </a:pPr>
              <a:r>
                <a:rPr lang="es-ES" sz="2000" b="1" dirty="0" smtClean="0">
                  <a:ln w="19050">
                    <a:solidFill>
                      <a:schemeClr val="tx2">
                        <a:tint val="1000"/>
                      </a:schemeClr>
                    </a:solidFill>
                    <a:prstDash val="solid"/>
                  </a:ln>
                  <a:effectLst>
                    <a:outerShdw blurRad="50000" dist="50800" dir="7500000" algn="tl">
                      <a:srgbClr val="000000">
                        <a:shade val="5000"/>
                        <a:alpha val="35000"/>
                      </a:srgbClr>
                    </a:outerShdw>
                  </a:effectLst>
                </a:rPr>
                <a:t>SNGRD</a:t>
              </a:r>
              <a:endParaRPr lang="es-ES" sz="2000"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grpSp>
      <p:grpSp>
        <p:nvGrpSpPr>
          <p:cNvPr id="13" name="Grupo 12"/>
          <p:cNvGrpSpPr/>
          <p:nvPr/>
        </p:nvGrpSpPr>
        <p:grpSpPr>
          <a:xfrm>
            <a:off x="3749260" y="1670392"/>
            <a:ext cx="3054988" cy="1221965"/>
            <a:chOff x="3749260" y="1670392"/>
            <a:chExt cx="3054988" cy="1221965"/>
          </a:xfrm>
        </p:grpSpPr>
        <p:sp>
          <p:nvSpPr>
            <p:cNvPr id="19" name="18 Llamada de flecha a la derecha"/>
            <p:cNvSpPr/>
            <p:nvPr/>
          </p:nvSpPr>
          <p:spPr bwMode="auto">
            <a:xfrm>
              <a:off x="3749260" y="1670392"/>
              <a:ext cx="3054988" cy="1221965"/>
            </a:xfrm>
            <a:prstGeom prst="rightArrowCallout">
              <a:avLst>
                <a:gd name="adj1" fmla="val 34333"/>
                <a:gd name="adj2" fmla="val 39281"/>
                <a:gd name="adj3" fmla="val 29152"/>
                <a:gd name="adj4" fmla="val 80212"/>
              </a:avLst>
            </a:prstGeom>
            <a:solidFill>
              <a:schemeClr val="bg1"/>
            </a:solidFill>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26" name="Rectángulo 1"/>
            <p:cNvSpPr>
              <a:spLocks noChangeArrowheads="1"/>
            </p:cNvSpPr>
            <p:nvPr/>
          </p:nvSpPr>
          <p:spPr bwMode="auto">
            <a:xfrm>
              <a:off x="3749260" y="1815139"/>
              <a:ext cx="24669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CO" altLang="es-CO" sz="1400" dirty="0" smtClean="0">
                  <a:latin typeface="Verdana" panose="020B0604030504040204" pitchFamily="34" charset="0"/>
                  <a:ea typeface="Verdana" panose="020B0604030504040204" pitchFamily="34" charset="0"/>
                  <a:cs typeface="Verdana" panose="020B0604030504040204" pitchFamily="34" charset="0"/>
                </a:rPr>
                <a:t>Políticas, directrices, regulaciones sobre prevención de amenazas y riesgo.</a:t>
              </a:r>
              <a:endParaRPr lang="es-CO" altLang="es-CO" sz="14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 name="Grupo 2"/>
          <p:cNvGrpSpPr/>
          <p:nvPr/>
        </p:nvGrpSpPr>
        <p:grpSpPr>
          <a:xfrm>
            <a:off x="7138098" y="3269710"/>
            <a:ext cx="1378820" cy="777921"/>
            <a:chOff x="7216690" y="3372798"/>
            <a:chExt cx="1378820" cy="777921"/>
          </a:xfrm>
        </p:grpSpPr>
        <p:sp>
          <p:nvSpPr>
            <p:cNvPr id="29" name="8 Rectángulo redondeado"/>
            <p:cNvSpPr/>
            <p:nvPr/>
          </p:nvSpPr>
          <p:spPr bwMode="auto">
            <a:xfrm rot="5400000">
              <a:off x="7517139" y="3072349"/>
              <a:ext cx="777921" cy="1378819"/>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30" name="10 Rectángulo"/>
            <p:cNvSpPr/>
            <p:nvPr/>
          </p:nvSpPr>
          <p:spPr bwMode="auto">
            <a:xfrm>
              <a:off x="7216691" y="3394067"/>
              <a:ext cx="1378819" cy="735383"/>
            </a:xfrm>
            <a:prstGeom prst="rect">
              <a:avLst/>
            </a:prstGeom>
            <a:solidFill>
              <a:schemeClr val="accent1">
                <a:lumMod val="40000"/>
                <a:lumOff val="60000"/>
              </a:schemeClr>
            </a:solidFill>
          </p:spPr>
          <p:txBody>
            <a:bodyPr wrap="square">
              <a:spAutoFit/>
            </a:bodyPr>
            <a:lstStyle/>
            <a:p>
              <a:pPr algn="ctr">
                <a:defRPr/>
              </a:pPr>
              <a:r>
                <a:rPr lang="es-ES" sz="2000" b="1" dirty="0" smtClean="0">
                  <a:ln w="19050">
                    <a:solidFill>
                      <a:schemeClr val="tx2">
                        <a:tint val="1000"/>
                      </a:schemeClr>
                    </a:solidFill>
                    <a:prstDash val="solid"/>
                  </a:ln>
                  <a:effectLst>
                    <a:outerShdw blurRad="50000" dist="50800" dir="7500000" algn="tl">
                      <a:srgbClr val="000000">
                        <a:shade val="5000"/>
                        <a:alpha val="35000"/>
                      </a:srgbClr>
                    </a:outerShdw>
                  </a:effectLst>
                </a:rPr>
                <a:t>Municipios y distritos</a:t>
              </a:r>
              <a:endParaRPr lang="es-ES" sz="2000"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grpSp>
      <p:grpSp>
        <p:nvGrpSpPr>
          <p:cNvPr id="8" name="Grupo 7"/>
          <p:cNvGrpSpPr/>
          <p:nvPr/>
        </p:nvGrpSpPr>
        <p:grpSpPr>
          <a:xfrm>
            <a:off x="3729110" y="2996952"/>
            <a:ext cx="3054988" cy="1364743"/>
            <a:chOff x="3729110" y="3165533"/>
            <a:chExt cx="3054988" cy="1364743"/>
          </a:xfrm>
        </p:grpSpPr>
        <p:sp>
          <p:nvSpPr>
            <p:cNvPr id="35" name="18 Llamada de flecha a la derecha"/>
            <p:cNvSpPr/>
            <p:nvPr/>
          </p:nvSpPr>
          <p:spPr bwMode="auto">
            <a:xfrm>
              <a:off x="3729110" y="3192081"/>
              <a:ext cx="3054988" cy="1338195"/>
            </a:xfrm>
            <a:prstGeom prst="rightArrowCallout">
              <a:avLst>
                <a:gd name="adj1" fmla="val 34333"/>
                <a:gd name="adj2" fmla="val 39281"/>
                <a:gd name="adj3" fmla="val 29152"/>
                <a:gd name="adj4" fmla="val 80212"/>
              </a:avLst>
            </a:prstGeom>
            <a:solidFill>
              <a:schemeClr val="bg1"/>
            </a:solidFill>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31" name="Rectángulo 1"/>
            <p:cNvSpPr>
              <a:spLocks noChangeArrowheads="1"/>
            </p:cNvSpPr>
            <p:nvPr/>
          </p:nvSpPr>
          <p:spPr bwMode="auto">
            <a:xfrm>
              <a:off x="3851920" y="3165533"/>
              <a:ext cx="214909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CO" altLang="es-CO" sz="1400" dirty="0">
                  <a:latin typeface="Verdana" panose="020B0604030504040204" pitchFamily="34" charset="0"/>
                  <a:ea typeface="Verdana" panose="020B0604030504040204" pitchFamily="34" charset="0"/>
                  <a:cs typeface="Verdana" panose="020B0604030504040204" pitchFamily="34" charset="0"/>
                </a:rPr>
                <a:t>Señalamiento y localización </a:t>
              </a:r>
              <a:r>
                <a:rPr lang="es-ES_tradnl" altLang="es-CO" sz="1400" dirty="0">
                  <a:latin typeface="Verdana" panose="020B0604030504040204" pitchFamily="34" charset="0"/>
                  <a:ea typeface="Verdana" panose="020B0604030504040204" pitchFamily="34" charset="0"/>
                  <a:cs typeface="Verdana" panose="020B0604030504040204" pitchFamily="34" charset="0"/>
                </a:rPr>
                <a:t>d</a:t>
              </a:r>
              <a:r>
                <a:rPr lang="es-ES_tradnl" sz="1400" dirty="0" smtClean="0">
                  <a:latin typeface="Verdana" panose="020B0604030504040204" pitchFamily="34" charset="0"/>
                  <a:ea typeface="Verdana" panose="020B0604030504040204" pitchFamily="34" charset="0"/>
                  <a:cs typeface="Verdana" panose="020B0604030504040204" pitchFamily="34" charset="0"/>
                </a:rPr>
                <a:t>e </a:t>
              </a:r>
              <a:r>
                <a:rPr lang="es-ES_tradnl" sz="1400" dirty="0">
                  <a:latin typeface="Verdana" panose="020B0604030504040204" pitchFamily="34" charset="0"/>
                  <a:ea typeface="Verdana" panose="020B0604030504040204" pitchFamily="34" charset="0"/>
                  <a:cs typeface="Verdana" panose="020B0604030504040204" pitchFamily="34" charset="0"/>
                </a:rPr>
                <a:t>áreas de riesgo para asentamientos </a:t>
              </a:r>
              <a:r>
                <a:rPr lang="es-ES_tradnl" sz="1400" dirty="0" smtClean="0">
                  <a:latin typeface="Verdana" panose="020B0604030504040204" pitchFamily="34" charset="0"/>
                  <a:ea typeface="Verdana" panose="020B0604030504040204" pitchFamily="34" charset="0"/>
                  <a:cs typeface="Verdana" panose="020B0604030504040204" pitchFamily="34" charset="0"/>
                </a:rPr>
                <a:t>humanos.</a:t>
              </a:r>
              <a:endParaRPr lang="es-CO" altLang="es-CO" sz="14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0" name="Grupo 9"/>
          <p:cNvGrpSpPr/>
          <p:nvPr/>
        </p:nvGrpSpPr>
        <p:grpSpPr>
          <a:xfrm>
            <a:off x="3729110" y="4509120"/>
            <a:ext cx="3054988" cy="1221965"/>
            <a:chOff x="3729110" y="4700424"/>
            <a:chExt cx="3054988" cy="1221965"/>
          </a:xfrm>
        </p:grpSpPr>
        <p:sp>
          <p:nvSpPr>
            <p:cNvPr id="36" name="18 Llamada de flecha a la derecha"/>
            <p:cNvSpPr/>
            <p:nvPr/>
          </p:nvSpPr>
          <p:spPr bwMode="auto">
            <a:xfrm>
              <a:off x="3729110" y="4700424"/>
              <a:ext cx="3054988" cy="1221965"/>
            </a:xfrm>
            <a:prstGeom prst="rightArrowCallout">
              <a:avLst>
                <a:gd name="adj1" fmla="val 34333"/>
                <a:gd name="adj2" fmla="val 39281"/>
                <a:gd name="adj3" fmla="val 29152"/>
                <a:gd name="adj4" fmla="val 80212"/>
              </a:avLst>
            </a:prstGeom>
            <a:solidFill>
              <a:schemeClr val="bg1"/>
            </a:solidFill>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34" name="Rectángulo 1"/>
            <p:cNvSpPr>
              <a:spLocks noChangeArrowheads="1"/>
            </p:cNvSpPr>
            <p:nvPr/>
          </p:nvSpPr>
          <p:spPr bwMode="auto">
            <a:xfrm>
              <a:off x="3863633" y="4789651"/>
              <a:ext cx="2032867" cy="99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CO" altLang="es-CO" sz="1400" dirty="0" smtClean="0">
                  <a:latin typeface="Arial" panose="020B0604020202020204" pitchFamily="34" charset="0"/>
                </a:rPr>
                <a:t>Estrategias </a:t>
              </a:r>
              <a:r>
                <a:rPr lang="es-ES_tradnl" altLang="es-CO" sz="1400" dirty="0"/>
                <a:t>p</a:t>
              </a:r>
              <a:r>
                <a:rPr lang="es-ES_tradnl" sz="1400" dirty="0" smtClean="0"/>
                <a:t>ara </a:t>
              </a:r>
              <a:r>
                <a:rPr lang="es-ES_tradnl" sz="1400" dirty="0"/>
                <a:t>el manejo de zonas expuestas a amenazas y riesgos </a:t>
              </a:r>
              <a:r>
                <a:rPr lang="es-ES_tradnl" sz="1400" dirty="0" smtClean="0"/>
                <a:t>naturales</a:t>
              </a:r>
              <a:r>
                <a:rPr lang="es-CO" sz="1400" dirty="0">
                  <a:latin typeface="Arial" panose="020B0604020202020204" pitchFamily="34" charset="0"/>
                </a:rPr>
                <a:t>.</a:t>
              </a:r>
              <a:endParaRPr lang="es-CO" altLang="es-CO" sz="1400" dirty="0">
                <a:latin typeface="Arial" panose="020B0604020202020204" pitchFamily="34" charset="0"/>
              </a:endParaRPr>
            </a:p>
          </p:txBody>
        </p:sp>
      </p:grpSp>
      <p:grpSp>
        <p:nvGrpSpPr>
          <p:cNvPr id="12" name="Grupo 11"/>
          <p:cNvGrpSpPr/>
          <p:nvPr/>
        </p:nvGrpSpPr>
        <p:grpSpPr>
          <a:xfrm>
            <a:off x="6955956" y="4568256"/>
            <a:ext cx="1900290" cy="1051802"/>
            <a:chOff x="7146872" y="4551816"/>
            <a:chExt cx="1900290" cy="1051802"/>
          </a:xfrm>
        </p:grpSpPr>
        <p:sp>
          <p:nvSpPr>
            <p:cNvPr id="39" name="8 Rectángulo redondeado"/>
            <p:cNvSpPr/>
            <p:nvPr/>
          </p:nvSpPr>
          <p:spPr bwMode="auto">
            <a:xfrm rot="5400000">
              <a:off x="7557422" y="4141266"/>
              <a:ext cx="1051802" cy="1872902"/>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40" name="10 Rectángulo"/>
            <p:cNvSpPr/>
            <p:nvPr/>
          </p:nvSpPr>
          <p:spPr bwMode="auto">
            <a:xfrm>
              <a:off x="7174260" y="4559436"/>
              <a:ext cx="1872902" cy="1015663"/>
            </a:xfrm>
            <a:prstGeom prst="rect">
              <a:avLst/>
            </a:prstGeom>
            <a:solidFill>
              <a:schemeClr val="accent1">
                <a:lumMod val="40000"/>
                <a:lumOff val="60000"/>
              </a:schemeClr>
            </a:solidFill>
          </p:spPr>
          <p:txBody>
            <a:bodyPr wrap="square">
              <a:spAutoFit/>
            </a:bodyPr>
            <a:lstStyle/>
            <a:p>
              <a:pPr algn="ctr">
                <a:defRPr/>
              </a:pPr>
              <a:r>
                <a:rPr lang="es-ES" sz="2000" b="1" dirty="0" smtClean="0">
                  <a:ln w="19050">
                    <a:solidFill>
                      <a:schemeClr val="tx2">
                        <a:tint val="1000"/>
                      </a:schemeClr>
                    </a:solidFill>
                    <a:prstDash val="solid"/>
                  </a:ln>
                  <a:effectLst>
                    <a:outerShdw blurRad="50000" dist="50800" dir="7500000" algn="tl">
                      <a:srgbClr val="000000">
                        <a:shade val="5000"/>
                        <a:alpha val="35000"/>
                      </a:srgbClr>
                    </a:outerShdw>
                  </a:effectLst>
                </a:rPr>
                <a:t>Municipios </a:t>
              </a:r>
              <a:r>
                <a:rPr lang="es-ES" sz="2000" b="1" dirty="0">
                  <a:ln w="19050">
                    <a:solidFill>
                      <a:schemeClr val="tx2">
                        <a:tint val="1000"/>
                      </a:schemeClr>
                    </a:solidFill>
                    <a:prstDash val="solid"/>
                  </a:ln>
                  <a:effectLst>
                    <a:outerShdw blurRad="50000" dist="50800" dir="7500000" algn="tl">
                      <a:srgbClr val="000000">
                        <a:shade val="5000"/>
                        <a:alpha val="35000"/>
                      </a:srgbClr>
                    </a:outerShdw>
                  </a:effectLst>
                </a:rPr>
                <a:t>y distritos </a:t>
              </a:r>
              <a:r>
                <a:rPr lang="es-ES_tradnl" sz="2000" b="1" dirty="0">
                  <a:ln w="19050">
                    <a:solidFill>
                      <a:schemeClr val="tx2">
                        <a:tint val="1000"/>
                      </a:schemeClr>
                    </a:solidFill>
                    <a:prstDash val="solid"/>
                  </a:ln>
                  <a:effectLst>
                    <a:outerShdw blurRad="50000" dist="50800" dir="7500000" algn="tl">
                      <a:srgbClr val="000000">
                        <a:shade val="5000"/>
                        <a:alpha val="35000"/>
                      </a:srgbClr>
                    </a:outerShdw>
                  </a:effectLst>
                </a:rPr>
                <a:t>con el apoyo de </a:t>
              </a:r>
              <a:r>
                <a:rPr lang="es-ES_tradnl" sz="2000" b="1" dirty="0" smtClean="0">
                  <a:ln w="19050">
                    <a:solidFill>
                      <a:schemeClr val="tx2">
                        <a:tint val="1000"/>
                      </a:schemeClr>
                    </a:solidFill>
                    <a:prstDash val="solid"/>
                  </a:ln>
                  <a:effectLst>
                    <a:outerShdw blurRad="50000" dist="50800" dir="7500000" algn="tl">
                      <a:srgbClr val="000000">
                        <a:shade val="5000"/>
                        <a:alpha val="35000"/>
                      </a:srgbClr>
                    </a:outerShdw>
                  </a:effectLst>
                </a:rPr>
                <a:t>las AA </a:t>
              </a:r>
              <a:endParaRPr lang="es-ES" sz="2000"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grpSp>
      <p:grpSp>
        <p:nvGrpSpPr>
          <p:cNvPr id="14" name="Grupo 13"/>
          <p:cNvGrpSpPr/>
          <p:nvPr/>
        </p:nvGrpSpPr>
        <p:grpSpPr>
          <a:xfrm>
            <a:off x="2793920" y="1626840"/>
            <a:ext cx="668875" cy="4231020"/>
            <a:chOff x="2793920" y="1626840"/>
            <a:chExt cx="668875" cy="4231020"/>
          </a:xfrm>
        </p:grpSpPr>
        <p:sp>
          <p:nvSpPr>
            <p:cNvPr id="20" name="19 Rectángulo"/>
            <p:cNvSpPr/>
            <p:nvPr/>
          </p:nvSpPr>
          <p:spPr bwMode="auto">
            <a:xfrm>
              <a:off x="2793920" y="3407788"/>
              <a:ext cx="668875" cy="70794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a:t>
              </a:r>
            </a:p>
          </p:txBody>
        </p:sp>
        <p:sp>
          <p:nvSpPr>
            <p:cNvPr id="43" name="20 Rectángulo redondeado"/>
            <p:cNvSpPr/>
            <p:nvPr/>
          </p:nvSpPr>
          <p:spPr bwMode="auto">
            <a:xfrm>
              <a:off x="2809051" y="1626840"/>
              <a:ext cx="648072" cy="4231020"/>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grpSp>
      <p:sp>
        <p:nvSpPr>
          <p:cNvPr id="2" name="Rectángulo 1"/>
          <p:cNvSpPr/>
          <p:nvPr/>
        </p:nvSpPr>
        <p:spPr>
          <a:xfrm>
            <a:off x="-2844824" y="490900"/>
            <a:ext cx="2539386" cy="3139321"/>
          </a:xfrm>
          <a:prstGeom prst="rect">
            <a:avLst/>
          </a:prstGeom>
        </p:spPr>
        <p:txBody>
          <a:bodyPr wrap="square">
            <a:spAutoFit/>
          </a:bodyPr>
          <a:lstStyle/>
          <a:p>
            <a:r>
              <a:rPr lang="es-MX" i="1" dirty="0">
                <a:latin typeface="Calibri" panose="020F0502020204030204" pitchFamily="34" charset="0"/>
                <a:ea typeface="Calibri" panose="020F0502020204030204" pitchFamily="34" charset="0"/>
                <a:cs typeface="Arial" panose="020B0604020202020204" pitchFamily="34" charset="0"/>
              </a:rPr>
              <a:t>(…)”. </a:t>
            </a:r>
            <a:r>
              <a:rPr lang="es-MX" dirty="0">
                <a:latin typeface="Calibri" panose="020F0502020204030204" pitchFamily="34" charset="0"/>
                <a:ea typeface="Calibri" panose="020F0502020204030204" pitchFamily="34" charset="0"/>
                <a:cs typeface="Arial" panose="020B0604020202020204" pitchFamily="34" charset="0"/>
              </a:rPr>
              <a:t>En ese sentido, </a:t>
            </a:r>
            <a:r>
              <a:rPr lang="es-MX" i="1" dirty="0">
                <a:latin typeface="Calibri" panose="020F0502020204030204" pitchFamily="34" charset="0"/>
                <a:ea typeface="Calibri" panose="020F0502020204030204" pitchFamily="34" charset="0"/>
                <a:cs typeface="Arial" panose="020B0604020202020204" pitchFamily="34" charset="0"/>
              </a:rPr>
              <a:t>“resulta ser una determinante tan amplia, técnica y omnicomprensiva</a:t>
            </a:r>
            <a:r>
              <a:rPr lang="es-MX" i="1" dirty="0" smtClean="0">
                <a:latin typeface="Calibri" panose="020F0502020204030204" pitchFamily="34" charset="0"/>
                <a:ea typeface="Calibri" panose="020F0502020204030204" pitchFamily="34" charset="0"/>
                <a:cs typeface="Arial" panose="020B0604020202020204" pitchFamily="34" charset="0"/>
              </a:rPr>
              <a:t>…</a:t>
            </a:r>
            <a:r>
              <a:rPr lang="es-MX" dirty="0" smtClean="0">
                <a:latin typeface="Calibri" panose="020F0502020204030204" pitchFamily="34" charset="0"/>
                <a:ea typeface="Calibri" panose="020F0502020204030204" pitchFamily="34" charset="0"/>
                <a:cs typeface="Arial" panose="020B0604020202020204" pitchFamily="34" charset="0"/>
              </a:rPr>
              <a:t>”,</a:t>
            </a:r>
          </a:p>
          <a:p>
            <a:endParaRPr lang="es-MX" dirty="0">
              <a:latin typeface="Calibri" panose="020F0502020204030204" pitchFamily="34" charset="0"/>
              <a:cs typeface="Arial" panose="020B0604020202020204" pitchFamily="34" charset="0"/>
            </a:endParaRPr>
          </a:p>
          <a:p>
            <a:r>
              <a:rPr lang="es-MX" dirty="0" smtClean="0">
                <a:latin typeface="Calibri" panose="020F0502020204030204" pitchFamily="34" charset="0"/>
                <a:cs typeface="Arial" panose="020B0604020202020204" pitchFamily="34" charset="0"/>
              </a:rPr>
              <a:t>Concepto UNGRD</a:t>
            </a:r>
            <a:r>
              <a:rPr lang="es-ES_tradnl" dirty="0" smtClean="0"/>
              <a:t>0188 </a:t>
            </a:r>
            <a:r>
              <a:rPr lang="es-ES_tradnl" dirty="0"/>
              <a:t>del 27 de marzo de 2014 dirigido a la Corporación Autónoma Regional de Nariño- CORPONARIÑO</a:t>
            </a:r>
            <a:endParaRPr lang="es-CO" dirty="0"/>
          </a:p>
        </p:txBody>
      </p:sp>
    </p:spTree>
    <p:extLst>
      <p:ext uri="{BB962C8B-B14F-4D97-AF65-F5344CB8AC3E}">
        <p14:creationId xmlns:p14="http://schemas.microsoft.com/office/powerpoint/2010/main" val="80138711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559058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48" t="44368" r="9224" b="48114"/>
          <a:stretch/>
        </p:blipFill>
        <p:spPr bwMode="auto">
          <a:xfrm>
            <a:off x="0" y="4908503"/>
            <a:ext cx="9144000"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3 CuadroTexto"/>
          <p:cNvSpPr txBox="1">
            <a:spLocks noChangeArrowheads="1"/>
          </p:cNvSpPr>
          <p:nvPr/>
        </p:nvSpPr>
        <p:spPr bwMode="auto">
          <a:xfrm>
            <a:off x="179512" y="1988840"/>
            <a:ext cx="7056784" cy="2308324"/>
          </a:xfrm>
          <a:prstGeom prst="rect">
            <a:avLst/>
          </a:prstGeom>
          <a:noFill/>
          <a:ln w="9525">
            <a:noFill/>
            <a:miter lim="800000"/>
            <a:headEnd/>
            <a:tailEnd/>
          </a:ln>
        </p:spPr>
        <p:txBody>
          <a:bodyPr wrap="square">
            <a:spAutoFit/>
          </a:bodyPr>
          <a:lstStyle/>
          <a:p>
            <a:pPr algn="ctr">
              <a:defRPr/>
            </a:pPr>
            <a:endParaRPr lang="es-CO" sz="2800" dirty="0"/>
          </a:p>
          <a:p>
            <a:pPr>
              <a:defRPr/>
            </a:pPr>
            <a:endParaRPr lang="es-CO" sz="2800" dirty="0"/>
          </a:p>
          <a:p>
            <a:pPr>
              <a:defRPr/>
            </a:pPr>
            <a:r>
              <a:rPr lang="es-MX"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DETERMINANTES AMBIENTALES Algunas características</a:t>
            </a:r>
            <a:endParaRPr lang="es-MX"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defRPr/>
            </a:pPr>
            <a:endParaRPr lang="es-CO" sz="3200" b="1" dirty="0">
              <a:solidFill>
                <a:schemeClr val="bg1"/>
              </a:solidFill>
            </a:endParaRPr>
          </a:p>
        </p:txBody>
      </p:sp>
    </p:spTree>
    <p:extLst>
      <p:ext uri="{BB962C8B-B14F-4D97-AF65-F5344CB8AC3E}">
        <p14:creationId xmlns:p14="http://schemas.microsoft.com/office/powerpoint/2010/main" val="2531971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5466</TotalTime>
  <Words>3214</Words>
  <Application>Microsoft Office PowerPoint</Application>
  <PresentationFormat>Presentación en pantalla (4:3)</PresentationFormat>
  <Paragraphs>338</Paragraphs>
  <Slides>40</Slides>
  <Notes>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40</vt:i4>
      </vt:variant>
    </vt:vector>
  </HeadingPairs>
  <TitlesOfParts>
    <vt:vector size="48" baseType="lpstr">
      <vt:lpstr>Arial</vt:lpstr>
      <vt:lpstr>Arial Narrow</vt:lpstr>
      <vt:lpstr>Calibri</vt:lpstr>
      <vt:lpstr>Cambria</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Acosta Gutierrez</dc:creator>
  <cp:lastModifiedBy>Diego Gonzalez</cp:lastModifiedBy>
  <cp:revision>272</cp:revision>
  <cp:lastPrinted>2015-04-28T20:26:41Z</cp:lastPrinted>
  <dcterms:created xsi:type="dcterms:W3CDTF">2014-10-09T14:27:44Z</dcterms:created>
  <dcterms:modified xsi:type="dcterms:W3CDTF">2017-04-21T13:50:34Z</dcterms:modified>
</cp:coreProperties>
</file>