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0" r:id="rId2"/>
    <p:sldId id="499" r:id="rId3"/>
    <p:sldId id="517" r:id="rId4"/>
    <p:sldId id="539" r:id="rId5"/>
    <p:sldId id="555" r:id="rId6"/>
    <p:sldId id="556" r:id="rId7"/>
    <p:sldId id="557" r:id="rId8"/>
    <p:sldId id="558" r:id="rId9"/>
    <p:sldId id="559" r:id="rId10"/>
    <p:sldId id="560" r:id="rId11"/>
    <p:sldId id="527" r:id="rId12"/>
    <p:sldId id="561" r:id="rId13"/>
    <p:sldId id="562" r:id="rId14"/>
    <p:sldId id="563" r:id="rId15"/>
    <p:sldId id="497" r:id="rId16"/>
  </p:sldIdLst>
  <p:sldSz cx="9144000" cy="6858000" type="screen4x3"/>
  <p:notesSz cx="7099300" cy="10234613"/>
  <p:custDataLst>
    <p:tags r:id="rId19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>
          <p15:clr>
            <a:srgbClr val="A4A3A4"/>
          </p15:clr>
        </p15:guide>
        <p15:guide id="2" orient="horz" pos="2251">
          <p15:clr>
            <a:srgbClr val="A4A3A4"/>
          </p15:clr>
        </p15:guide>
        <p15:guide id="3" orient="horz" pos="2387">
          <p15:clr>
            <a:srgbClr val="A4A3A4"/>
          </p15:clr>
        </p15:guide>
        <p15:guide id="4" pos="2880">
          <p15:clr>
            <a:srgbClr val="A4A3A4"/>
          </p15:clr>
        </p15:guide>
        <p15:guide id="5" pos="2290">
          <p15:clr>
            <a:srgbClr val="A4A3A4"/>
          </p15:clr>
        </p15:guide>
        <p15:guide id="6" pos="2336">
          <p15:clr>
            <a:srgbClr val="A4A3A4"/>
          </p15:clr>
        </p15:guide>
        <p15:guide id="7" pos="2653">
          <p15:clr>
            <a:srgbClr val="A4A3A4"/>
          </p15:clr>
        </p15:guide>
        <p15:guide id="8" pos="3152">
          <p15:clr>
            <a:srgbClr val="A4A3A4"/>
          </p15:clr>
        </p15:guide>
        <p15:guide id="9" pos="3787">
          <p15:clr>
            <a:srgbClr val="A4A3A4"/>
          </p15:clr>
        </p15:guide>
        <p15:guide id="10" pos="2971">
          <p15:clr>
            <a:srgbClr val="A4A3A4"/>
          </p15:clr>
        </p15:guide>
        <p15:guide id="11" pos="3334">
          <p15:clr>
            <a:srgbClr val="A4A3A4"/>
          </p15:clr>
        </p15:guide>
        <p15:guide id="12" pos="3696">
          <p15:clr>
            <a:srgbClr val="A4A3A4"/>
          </p15:clr>
        </p15:guide>
        <p15:guide id="13" pos="3923">
          <p15:clr>
            <a:srgbClr val="A4A3A4"/>
          </p15:clr>
        </p15:guide>
        <p15:guide id="14" pos="4830">
          <p15:clr>
            <a:srgbClr val="A4A3A4"/>
          </p15:clr>
        </p15:guide>
        <p15:guide id="15" pos="51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CEE"/>
    <a:srgbClr val="EFF4F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5" autoAdjust="0"/>
    <p:restoredTop sz="94434" autoAdjust="0"/>
  </p:normalViewPr>
  <p:slideViewPr>
    <p:cSldViewPr showGuides="1">
      <p:cViewPr varScale="1">
        <p:scale>
          <a:sx n="70" d="100"/>
          <a:sy n="70" d="100"/>
        </p:scale>
        <p:origin x="-1284" y="-96"/>
      </p:cViewPr>
      <p:guideLst>
        <p:guide orient="horz" pos="981"/>
        <p:guide orient="horz" pos="2251"/>
        <p:guide orient="horz" pos="2387"/>
        <p:guide pos="2880"/>
        <p:guide pos="2290"/>
        <p:guide pos="2336"/>
        <p:guide pos="2653"/>
        <p:guide pos="3152"/>
        <p:guide pos="3787"/>
        <p:guide pos="2971"/>
        <p:guide pos="3334"/>
        <p:guide pos="3696"/>
        <p:guide pos="3923"/>
        <p:guide pos="4830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124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1813"/>
          </a:xfrm>
          <a:prstGeom prst="rect">
            <a:avLst/>
          </a:prstGeom>
        </p:spPr>
        <p:txBody>
          <a:bodyPr vert="horz" lIns="95071" tIns="47537" rIns="95071" bIns="4753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0507" y="1"/>
            <a:ext cx="3077137" cy="511813"/>
          </a:xfrm>
          <a:prstGeom prst="rect">
            <a:avLst/>
          </a:prstGeom>
        </p:spPr>
        <p:txBody>
          <a:bodyPr vert="horz" lIns="95071" tIns="47537" rIns="95071" bIns="47537" rtlCol="0"/>
          <a:lstStyle>
            <a:lvl1pPr algn="r">
              <a:defRPr sz="1200"/>
            </a:lvl1pPr>
          </a:lstStyle>
          <a:p>
            <a:fld id="{F2B71A8F-22DA-499D-BE6F-8EAE8697B2F5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56"/>
            <a:ext cx="3077137" cy="511812"/>
          </a:xfrm>
          <a:prstGeom prst="rect">
            <a:avLst/>
          </a:prstGeom>
        </p:spPr>
        <p:txBody>
          <a:bodyPr vert="horz" lIns="95071" tIns="47537" rIns="95071" bIns="4753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0507" y="9721156"/>
            <a:ext cx="3077137" cy="511812"/>
          </a:xfrm>
          <a:prstGeom prst="rect">
            <a:avLst/>
          </a:prstGeom>
        </p:spPr>
        <p:txBody>
          <a:bodyPr vert="horz" lIns="95071" tIns="47537" rIns="95071" bIns="47537" rtlCol="0" anchor="b"/>
          <a:lstStyle>
            <a:lvl1pPr algn="r">
              <a:defRPr sz="1200"/>
            </a:lvl1pPr>
          </a:lstStyle>
          <a:p>
            <a:fld id="{6C1FDF81-EBEB-4BD7-859C-EB7886AFA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5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0"/>
          </a:xfrm>
          <a:prstGeom prst="rect">
            <a:avLst/>
          </a:prstGeom>
        </p:spPr>
        <p:txBody>
          <a:bodyPr vert="horz" lIns="95071" tIns="47537" rIns="95071" bIns="4753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5071" tIns="47537" rIns="95071" bIns="47537" rtlCol="0"/>
          <a:lstStyle>
            <a:lvl1pPr algn="r">
              <a:defRPr sz="1200"/>
            </a:lvl1pPr>
          </a:lstStyle>
          <a:p>
            <a:fld id="{256A204E-85FE-4697-85AB-37EFE5205AD4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1" tIns="47537" rIns="95071" bIns="475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5"/>
          </a:xfrm>
          <a:prstGeom prst="rect">
            <a:avLst/>
          </a:prstGeom>
        </p:spPr>
        <p:txBody>
          <a:bodyPr vert="horz" lIns="95071" tIns="47537" rIns="95071" bIns="4753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0"/>
          </a:xfrm>
          <a:prstGeom prst="rect">
            <a:avLst/>
          </a:prstGeom>
        </p:spPr>
        <p:txBody>
          <a:bodyPr vert="horz" lIns="95071" tIns="47537" rIns="95071" bIns="4753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0"/>
          </a:xfrm>
          <a:prstGeom prst="rect">
            <a:avLst/>
          </a:prstGeom>
        </p:spPr>
        <p:txBody>
          <a:bodyPr vert="horz" lIns="95071" tIns="47537" rIns="95071" bIns="47537" rtlCol="0" anchor="b"/>
          <a:lstStyle>
            <a:lvl1pPr algn="r">
              <a:defRPr sz="1200"/>
            </a:lvl1pPr>
          </a:lstStyle>
          <a:p>
            <a:fld id="{4063BCBB-BBB0-4356-9B7B-94086C6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66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3BCBB-BBB0-4356-9B7B-94086C685E2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11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3BCBB-BBB0-4356-9B7B-94086C685E2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73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3BCBB-BBB0-4356-9B7B-94086C685E2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34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84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2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74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12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17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86789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Diapositiva de think-cell" r:id="rId4" imgW="360" imgH="360" progId="TCLayout.ActiveDocument.1">
                  <p:embed/>
                </p:oleObj>
              </mc:Choice>
              <mc:Fallback>
                <p:oleObj name="Diapositiva de think-cell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34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61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32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19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44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28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83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89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EB74E5-F3A4-419D-BCB2-BD3107E808E9}" type="datetimeFigureOut">
              <a:rPr lang="es-ES" smtClean="0"/>
              <a:t>30/05/2017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DAEAD-F856-4D34-8203-8F594B3D8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5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38597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Diapositiva de think-cell" r:id="rId18" imgW="270" imgH="270" progId="TCLayout.ActiveDocument.1">
                  <p:embed/>
                </p:oleObj>
              </mc:Choice>
              <mc:Fallback>
                <p:oleObj name="Diapositiva de think-cell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Descripción: IDOM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510201"/>
            <a:ext cx="864096" cy="21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 userDrawn="1"/>
        </p:nvCxnSpPr>
        <p:spPr>
          <a:xfrm>
            <a:off x="-108520" y="908720"/>
            <a:ext cx="9361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530653" y="0"/>
            <a:ext cx="150584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72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9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image" Target="../media/image6.png"/><Relationship Id="rId5" Type="http://schemas.openxmlformats.org/officeDocument/2006/relationships/image" Target="../media/image4.e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5.png"/><Relationship Id="rId12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44087" y="98072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chemeClr val="tx2"/>
                </a:solidFill>
                <a:ea typeface="Calibri"/>
                <a:cs typeface="Times New Roman"/>
              </a:rPr>
              <a:t>ESTUDIOS DE </a:t>
            </a:r>
            <a:r>
              <a:rPr lang="es-ES_tradnl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GEI, VULNERABILIDAD AL CAMBIO CLIMÁTICO Y DESARROLLO URBANO PARA EL DISTRITO DE RIOHACHA</a:t>
            </a:r>
            <a:endParaRPr lang="es-ES" sz="2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884368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MAYO 2017</a:t>
            </a:r>
            <a:endParaRPr lang="es-ES" dirty="0"/>
          </a:p>
        </p:txBody>
      </p:sp>
      <p:sp>
        <p:nvSpPr>
          <p:cNvPr id="3" name="AutoShape 4" descr="http://upload.wikimedia.org/wikipedia/commons/c/c1/Escudo_de_Ciudad_de_Panam%C3%A1.svg"/>
          <p:cNvSpPr>
            <a:spLocks noChangeAspect="1" noChangeArrowheads="1"/>
          </p:cNvSpPr>
          <p:nvPr/>
        </p:nvSpPr>
        <p:spPr bwMode="auto">
          <a:xfrm>
            <a:off x="307975" y="-1935163"/>
            <a:ext cx="3438525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http://upload.wikimedia.org/wikipedia/commons/c/c1/Escudo_de_Ciudad_de_Panam%C3%A1.svg"/>
          <p:cNvSpPr>
            <a:spLocks noChangeAspect="1" noChangeArrowheads="1"/>
          </p:cNvSpPr>
          <p:nvPr/>
        </p:nvSpPr>
        <p:spPr bwMode="auto">
          <a:xfrm>
            <a:off x="460375" y="-1782763"/>
            <a:ext cx="3438525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835696" y="1897787"/>
            <a:ext cx="568863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Unit-Regular" pitchFamily="2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t-Regular" pitchFamily="2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t-Regular" pitchFamily="2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t-Regular" pitchFamily="2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t-Regular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t-Regular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t-Regular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t-Regular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t-Regular" pitchFamily="2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s-ES" sz="2000" b="1" i="1" dirty="0" smtClean="0">
                <a:solidFill>
                  <a:schemeClr val="tx2"/>
                </a:solidFill>
                <a:latin typeface="Calibri" pitchFamily="34" charset="0"/>
              </a:rPr>
              <a:t>Presentación de resultados del estudio de GEI</a:t>
            </a:r>
          </a:p>
          <a:p>
            <a:pPr algn="ctr" eaLnBrk="1" hangingPunct="1"/>
            <a:r>
              <a:rPr lang="es-ES" altLang="es-ES" sz="1400" b="1" i="1" dirty="0">
                <a:solidFill>
                  <a:schemeClr val="tx2"/>
                </a:solidFill>
                <a:latin typeface="Calibri" pitchFamily="34" charset="0"/>
              </a:rPr>
              <a:t>Jair Quintero </a:t>
            </a:r>
            <a:r>
              <a:rPr lang="es-ES" altLang="es-ES" sz="1400" b="1" i="1" dirty="0" smtClean="0">
                <a:solidFill>
                  <a:schemeClr val="tx2"/>
                </a:solidFill>
                <a:latin typeface="Calibri" pitchFamily="34" charset="0"/>
              </a:rPr>
              <a:t>Camargo - </a:t>
            </a:r>
            <a:r>
              <a:rPr lang="es-CO" altLang="es-ES" sz="1400" b="1" i="1" dirty="0">
                <a:solidFill>
                  <a:schemeClr val="tx2"/>
                </a:solidFill>
                <a:latin typeface="Calibri" pitchFamily="34" charset="0"/>
              </a:rPr>
              <a:t>Director de Medio Ambiente y Vivienda Social</a:t>
            </a:r>
            <a:endParaRPr lang="es-ES" altLang="es-ES" sz="14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9458" name="Picture 2" descr="Resultado de imagen para riohac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18420"/>
            <a:ext cx="6352257" cy="42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n para riohach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" y="7849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3059833" y="4561376"/>
            <a:ext cx="5935093" cy="1531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Significativa actividad ganadera bovina, ovina y caprina extensiva.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23,89</a:t>
            </a:r>
            <a:r>
              <a:rPr lang="es-ES" sz="1400" dirty="0" smtClean="0">
                <a:solidFill>
                  <a:schemeClr val="tx1"/>
                </a:solidFill>
              </a:rPr>
              <a:t>% es arbustiva- maderable.</a:t>
            </a:r>
            <a:endParaRPr lang="es-E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0,16</a:t>
            </a:r>
            <a:r>
              <a:rPr lang="es-ES" sz="1400" dirty="0" smtClean="0">
                <a:solidFill>
                  <a:schemeClr val="tx1"/>
                </a:solidFill>
              </a:rPr>
              <a:t>% es manglar.</a:t>
            </a:r>
            <a:endParaRPr lang="es-E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25,96% </a:t>
            </a:r>
            <a:r>
              <a:rPr lang="es-ES" sz="1400" dirty="0">
                <a:solidFill>
                  <a:schemeClr val="tx1"/>
                </a:solidFill>
              </a:rPr>
              <a:t>de la superficie del municipio cubierta de </a:t>
            </a:r>
            <a:r>
              <a:rPr lang="es-ES" sz="1400" dirty="0" smtClean="0">
                <a:solidFill>
                  <a:schemeClr val="tx1"/>
                </a:solidFill>
              </a:rPr>
              <a:t>pasto.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30,89</a:t>
            </a:r>
            <a:r>
              <a:rPr lang="es-ES" sz="1400" dirty="0" smtClean="0">
                <a:solidFill>
                  <a:schemeClr val="tx1"/>
                </a:solidFill>
              </a:rPr>
              <a:t>% de la superficie es boscosa.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80310" y="105854"/>
            <a:ext cx="601872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s-ES_tradnl" dirty="0"/>
              <a:t>PRINCIPALES CARACTERÍSTICAS DE LAS FUENTES Y SUMIDEROS DE GEI</a:t>
            </a:r>
            <a:endParaRPr lang="es-ES" dirty="0"/>
          </a:p>
        </p:txBody>
      </p:sp>
      <p:sp>
        <p:nvSpPr>
          <p:cNvPr id="11" name="16 Rectángulo"/>
          <p:cNvSpPr/>
          <p:nvPr/>
        </p:nvSpPr>
        <p:spPr>
          <a:xfrm>
            <a:off x="3059833" y="3077857"/>
            <a:ext cx="5935093" cy="1312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Lubricantes.</a:t>
            </a:r>
            <a:endParaRPr lang="es-E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Gases fluorados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smtClean="0">
                <a:solidFill>
                  <a:schemeClr val="tx1"/>
                </a:solidFill>
              </a:rPr>
              <a:t>en neveras, congeladores y aires acondicionados.</a:t>
            </a:r>
          </a:p>
        </p:txBody>
      </p:sp>
      <p:sp>
        <p:nvSpPr>
          <p:cNvPr id="19" name="10 Rectángulo"/>
          <p:cNvSpPr/>
          <p:nvPr/>
        </p:nvSpPr>
        <p:spPr>
          <a:xfrm>
            <a:off x="180311" y="4561376"/>
            <a:ext cx="2815888" cy="15319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AFOLU</a:t>
            </a:r>
            <a:endParaRPr lang="es-ES" sz="1400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2" y="4788255"/>
            <a:ext cx="1305041" cy="1305041"/>
          </a:xfrm>
          <a:prstGeom prst="rect">
            <a:avLst/>
          </a:prstGeom>
        </p:spPr>
      </p:pic>
      <p:sp>
        <p:nvSpPr>
          <p:cNvPr id="20" name="10 Rectángulo"/>
          <p:cNvSpPr/>
          <p:nvPr/>
        </p:nvSpPr>
        <p:spPr>
          <a:xfrm>
            <a:off x="180310" y="3077857"/>
            <a:ext cx="2815888" cy="134081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IPPU</a:t>
            </a:r>
            <a:endParaRPr lang="es-ES" sz="1400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9" y="3458130"/>
            <a:ext cx="932669" cy="932669"/>
          </a:xfrm>
          <a:prstGeom prst="rect">
            <a:avLst/>
          </a:prstGeom>
        </p:spPr>
      </p:pic>
      <p:sp>
        <p:nvSpPr>
          <p:cNvPr id="21" name="16 Rectángulo"/>
          <p:cNvSpPr/>
          <p:nvPr/>
        </p:nvSpPr>
        <p:spPr>
          <a:xfrm>
            <a:off x="3059833" y="1628800"/>
            <a:ext cx="5935093" cy="1312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Sin sistemas de tratamiento de aguas residuales (PTAR); vertimientos directos al mar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Media-Alta cobertura de saneamiento en zonas urbanas (73,5%)</a:t>
            </a:r>
          </a:p>
        </p:txBody>
      </p:sp>
      <p:sp>
        <p:nvSpPr>
          <p:cNvPr id="22" name="10 Rectángulo"/>
          <p:cNvSpPr/>
          <p:nvPr/>
        </p:nvSpPr>
        <p:spPr>
          <a:xfrm>
            <a:off x="180310" y="1628800"/>
            <a:ext cx="2815888" cy="134081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Aguas residuales</a:t>
            </a:r>
            <a:endParaRPr lang="es-ES" sz="1400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54" y="2003458"/>
            <a:ext cx="909134" cy="909134"/>
          </a:xfrm>
          <a:prstGeom prst="rect">
            <a:avLst/>
          </a:prstGeom>
        </p:spPr>
      </p:pic>
      <p:pic>
        <p:nvPicPr>
          <p:cNvPr id="12" name="Picture 4" descr="Resultado de imagen para riohach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Rectángulo"/>
          <p:cNvSpPr/>
          <p:nvPr/>
        </p:nvSpPr>
        <p:spPr>
          <a:xfrm>
            <a:off x="395536" y="5229200"/>
            <a:ext cx="852685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s-ES" sz="1400" b="1" dirty="0" smtClean="0">
                <a:solidFill>
                  <a:schemeClr val="tx1"/>
                </a:solidFill>
              </a:rPr>
              <a:t>HOJA DE RUTA</a:t>
            </a:r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9077"/>
            <a:ext cx="3975100" cy="3980815"/>
          </a:xfrm>
          <a:prstGeom prst="rect">
            <a:avLst/>
          </a:prstGeom>
          <a:noFill/>
        </p:spPr>
      </p:pic>
      <p:pic>
        <p:nvPicPr>
          <p:cNvPr id="4" name="Picture 4" descr="Resultado de imagen para riohach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59162"/>
              </p:ext>
            </p:extLst>
          </p:nvPr>
        </p:nvGraphicFramePr>
        <p:xfrm>
          <a:off x="251520" y="764704"/>
          <a:ext cx="8568952" cy="5857443"/>
        </p:xfrm>
        <a:graphic>
          <a:graphicData uri="http://schemas.openxmlformats.org/drawingml/2006/table">
            <a:tbl>
              <a:tblPr firstRow="1" firstCol="1" bandRow="1"/>
              <a:tblGrid>
                <a:gridCol w="1685584"/>
                <a:gridCol w="6883368"/>
              </a:tblGrid>
              <a:tr h="121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s-ES_tradnl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Acciones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466589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Energía Fuentes Estacionarias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una normativa municipal para la obligación de criterios mínimos de eficiencia energética en los nuevos edificios residenciales que cumplan ciertas características (mayor de x pisos, ubicación, etc.)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fomento a la instalación de energía solar fotovoltaica en edificios nuevos (mediante subsidios o desgravaciones de impuestos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Incorporación de criterios de eficiencia energética para la edificación y operación de la nueva sede de la Administración Municipal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fomento de medidas de eficiencia energética (aislamiento térmico, bombillas de bajo consumo, etc.) en edificaciones existentes mediante subsidios o desgravaciones de impuestos.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55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Energía Fuentes Móviles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nuevas centralidades para Reducir las necesidades de movilidad, a través de la incorporación de criterios ambientales y de movilidad a la planificación urbana: barrios compactos y diversos.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para la incorporación de una red de ciclovías,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ampliándola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conectando la periferia de la ciudad con el centro, incorporando parqueaderos seguros.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para la implantación de un sistema estratégico de transporte público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intermodal.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para promover la conducción eco-eficiente: capacitaciones a gentes clave del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Acciones para controlar/desincentivar el contrabando de combustible proveniente de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Venezuela.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5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Residuos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Compostaje de residuos orgánicos a gran escala local (por fases y en zonas detectadas como críticas), con separación en origen de materia orgánica compostable.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Análisis de alternativas para la implantación de sistemas de aprovechamiento del biogás y de los lixiviados generados en la Celda  de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Transición.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Aguas residuales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para ampliar la cobertura del sistema de saneamiento y la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una Planta de Tratamiento de Aguas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Residuales.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4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AFOLU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a los agricultores y productores ganaderos sobre buenas prácticas: uso de fertilizantes y gestión del estiércol de caprinos y ovinos.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de restauración y conservación de sumideros existentes en riberas de los ríos Tapias, Tomarrazón y Ranchería, con especies de ecosistema Bosque Seco tropical.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para la revalorización del biogás: Desarrollo de biodigestores para ganadería vacuna, ovina y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caprina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Transversal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ambiental y sensibilización 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ciudadana.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45" marR="4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Objeto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Diapositiva de think-cell" r:id="rId4" imgW="360" imgH="360" progId="TCLayout.ActiveDocument.1">
                  <p:embed/>
                </p:oleObj>
              </mc:Choice>
              <mc:Fallback>
                <p:oleObj name="Diapositiva de think-cell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80310" y="424843"/>
            <a:ext cx="60187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s-ES_tradnl" dirty="0"/>
              <a:t>SELECCIÓN DE ACCIONES DE MITIGACIÓN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24" y="1786692"/>
            <a:ext cx="473540" cy="4735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63" y="3314033"/>
            <a:ext cx="574398" cy="5743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70" y="4239475"/>
            <a:ext cx="360097" cy="3600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88" y="4895390"/>
            <a:ext cx="276060" cy="2760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74" y="5522494"/>
            <a:ext cx="477087" cy="477087"/>
          </a:xfrm>
          <a:prstGeom prst="rect">
            <a:avLst/>
          </a:prstGeom>
        </p:spPr>
      </p:pic>
      <p:pic>
        <p:nvPicPr>
          <p:cNvPr id="10" name="Picture 4" descr="Resultado de imagen para riohacha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60600" y="404664"/>
            <a:ext cx="60187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s-ES_tradnl" dirty="0"/>
              <a:t>ESCENARIO INTELIGENTE VS ESCENARIO TENDENCIAL</a:t>
            </a:r>
            <a:endParaRPr lang="es-ES" dirty="0"/>
          </a:p>
        </p:txBody>
      </p:sp>
      <p:sp>
        <p:nvSpPr>
          <p:cNvPr id="17" name="Content Placeholder 6"/>
          <p:cNvSpPr>
            <a:spLocks noGrp="1"/>
          </p:cNvSpPr>
          <p:nvPr/>
        </p:nvSpPr>
        <p:spPr>
          <a:xfrm>
            <a:off x="143507" y="972001"/>
            <a:ext cx="8856983" cy="8008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" sz="1700" kern="0" dirty="0" smtClean="0">
                <a:solidFill>
                  <a:sysClr val="windowText" lastClr="000000"/>
                </a:solidFill>
              </a:rPr>
              <a:t>Estas 15 acciones permiten reducir las emisiones en 2050 en un 33% respecto al escenario tendencial</a:t>
            </a: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/>
          </p:nvPr>
        </p:nvGraphicFramePr>
        <p:xfrm>
          <a:off x="395536" y="1784284"/>
          <a:ext cx="7886701" cy="1513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6105"/>
                <a:gridCol w="989853"/>
                <a:gridCol w="1433581"/>
                <a:gridCol w="1433581"/>
                <a:gridCol w="1433581"/>
              </a:tblGrid>
              <a:tr h="40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Concepto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2015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2050 (esc. </a:t>
                      </a:r>
                      <a:r>
                        <a:rPr lang="es-ES" sz="1200" dirty="0" err="1" smtClean="0">
                          <a:effectLst/>
                        </a:rPr>
                        <a:t>tend</a:t>
                      </a:r>
                      <a:r>
                        <a:rPr lang="es-ES" sz="1200" dirty="0" smtClean="0">
                          <a:effectLst/>
                        </a:rPr>
                        <a:t>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effectLst/>
                        </a:rPr>
                        <a:t>2050 (esc. </a:t>
                      </a:r>
                      <a:r>
                        <a:rPr lang="es-ES" sz="1200" dirty="0" err="1" smtClean="0">
                          <a:effectLst/>
                        </a:rPr>
                        <a:t>intlg</a:t>
                      </a:r>
                      <a:r>
                        <a:rPr lang="es-ES" sz="1200" dirty="0" smtClean="0">
                          <a:effectLst/>
                        </a:rPr>
                        <a:t>)</a:t>
                      </a:r>
                      <a:endParaRPr lang="es-E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Diferencia 2050 (esc. </a:t>
                      </a:r>
                      <a:r>
                        <a:rPr lang="es-E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esc. </a:t>
                      </a:r>
                      <a:r>
                        <a:rPr lang="es-E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intlg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61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Balance de emisiones per</a:t>
                      </a:r>
                      <a:r>
                        <a:rPr lang="es-ES" sz="1200" baseline="0" dirty="0" smtClean="0">
                          <a:effectLst/>
                        </a:rPr>
                        <a:t> cápita</a:t>
                      </a:r>
                      <a:r>
                        <a:rPr lang="es-ES" sz="1200" dirty="0" smtClean="0">
                          <a:effectLst/>
                        </a:rPr>
                        <a:t> (t CO</a:t>
                      </a:r>
                      <a:r>
                        <a:rPr lang="es-ES" sz="1200" baseline="-25000" dirty="0" smtClean="0">
                          <a:effectLst/>
                        </a:rPr>
                        <a:t>2</a:t>
                      </a:r>
                      <a:r>
                        <a:rPr lang="es-ES" sz="1200" dirty="0" smtClean="0">
                          <a:effectLst/>
                        </a:rPr>
                        <a:t>e/</a:t>
                      </a:r>
                      <a:r>
                        <a:rPr lang="es-ES" sz="1200" dirty="0" err="1" smtClean="0">
                          <a:effectLst/>
                        </a:rPr>
                        <a:t>hab</a:t>
                      </a:r>
                      <a:r>
                        <a:rPr lang="es-ES" sz="1200" dirty="0" smtClean="0">
                          <a:effectLst/>
                        </a:rPr>
                        <a:t>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-0,83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1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per cápita </a:t>
                      </a:r>
                      <a:r>
                        <a:rPr lang="es-ES" sz="1200" dirty="0" smtClean="0">
                          <a:effectLst/>
                        </a:rPr>
                        <a:t>(t CO</a:t>
                      </a:r>
                      <a:r>
                        <a:rPr lang="es-ES" sz="1200" baseline="-25000" dirty="0" smtClean="0">
                          <a:effectLst/>
                        </a:rPr>
                        <a:t>2</a:t>
                      </a:r>
                      <a:r>
                        <a:rPr lang="es-ES" sz="1200" dirty="0" smtClean="0">
                          <a:effectLst/>
                        </a:rPr>
                        <a:t>e/</a:t>
                      </a:r>
                      <a:r>
                        <a:rPr lang="es-ES" sz="1200" dirty="0" err="1" smtClean="0">
                          <a:effectLst/>
                        </a:rPr>
                        <a:t>hab</a:t>
                      </a:r>
                      <a:r>
                        <a:rPr lang="es-ES" sz="1200" dirty="0" smtClean="0">
                          <a:effectLst/>
                        </a:rPr>
                        <a:t>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1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Absorciones per</a:t>
                      </a:r>
                      <a:r>
                        <a:rPr lang="es-E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cápita</a:t>
                      </a: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effectLst/>
                        </a:rPr>
                        <a:t>(t CO</a:t>
                      </a:r>
                      <a:r>
                        <a:rPr lang="es-ES" sz="1200" baseline="-25000" dirty="0" smtClean="0">
                          <a:effectLst/>
                        </a:rPr>
                        <a:t>2</a:t>
                      </a:r>
                      <a:r>
                        <a:rPr lang="es-ES" sz="1200" dirty="0" smtClean="0">
                          <a:effectLst/>
                        </a:rPr>
                        <a:t>e/</a:t>
                      </a:r>
                      <a:r>
                        <a:rPr lang="es-ES" sz="1200" dirty="0" err="1" smtClean="0">
                          <a:effectLst/>
                        </a:rPr>
                        <a:t>hab</a:t>
                      </a:r>
                      <a:r>
                        <a:rPr lang="es-ES" sz="1200" dirty="0" smtClean="0">
                          <a:effectLst/>
                        </a:rPr>
                        <a:t>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-2,60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-2,72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+5%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429000"/>
            <a:ext cx="5969017" cy="2873397"/>
          </a:xfrm>
          <a:prstGeom prst="rect">
            <a:avLst/>
          </a:prstGeom>
        </p:spPr>
      </p:pic>
      <p:pic>
        <p:nvPicPr>
          <p:cNvPr id="6" name="Picture 4" descr="Resultado de imagen para riohach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04435"/>
            <a:ext cx="8369873" cy="3782022"/>
          </a:xfrm>
          <a:prstGeom prst="rect">
            <a:avLst/>
          </a:prstGeom>
        </p:spPr>
      </p:pic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43506" y="431226"/>
            <a:ext cx="60187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s-ES_tradnl" dirty="0"/>
              <a:t>CONCLUSIONES</a:t>
            </a:r>
            <a:endParaRPr lang="es-ES" dirty="0"/>
          </a:p>
        </p:txBody>
      </p:sp>
      <p:sp>
        <p:nvSpPr>
          <p:cNvPr id="8" name="Content Placeholder 6"/>
          <p:cNvSpPr>
            <a:spLocks noGrp="1"/>
          </p:cNvSpPr>
          <p:nvPr/>
        </p:nvSpPr>
        <p:spPr>
          <a:xfrm>
            <a:off x="124900" y="823564"/>
            <a:ext cx="8856983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" sz="1800" kern="0" dirty="0" smtClean="0"/>
              <a:t>En acumulado, si se aplicara la Hoja de Ruta íntegramente, se podrían reducir 8,4 M de t CO</a:t>
            </a:r>
            <a:r>
              <a:rPr lang="es-ES" sz="1800" kern="0" baseline="-25000" dirty="0" smtClean="0"/>
              <a:t>2</a:t>
            </a:r>
            <a:r>
              <a:rPr lang="es-ES" sz="1800" kern="0" dirty="0" smtClean="0"/>
              <a:t>e. </a:t>
            </a:r>
            <a:endParaRPr lang="es-ES" sz="1700" kern="0" dirty="0"/>
          </a:p>
          <a:p>
            <a:pPr marL="0" indent="0" algn="just">
              <a:spcBef>
                <a:spcPts val="0"/>
              </a:spcBef>
              <a:buNone/>
            </a:pPr>
            <a:endParaRPr lang="es-ES" sz="1700" kern="0" dirty="0" smtClean="0"/>
          </a:p>
        </p:txBody>
      </p:sp>
      <p:sp>
        <p:nvSpPr>
          <p:cNvPr id="9" name="Content Placeholder 6"/>
          <p:cNvSpPr>
            <a:spLocks noGrp="1"/>
          </p:cNvSpPr>
          <p:nvPr/>
        </p:nvSpPr>
        <p:spPr>
          <a:xfrm>
            <a:off x="124898" y="5521487"/>
            <a:ext cx="8856983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" sz="1800" kern="0" dirty="0" smtClean="0"/>
              <a:t>Considerando un precio social del carbono de 19 USD / t CO</a:t>
            </a:r>
            <a:r>
              <a:rPr lang="es-ES" sz="1800" kern="0" baseline="-25000" dirty="0" smtClean="0"/>
              <a:t>2</a:t>
            </a:r>
            <a:r>
              <a:rPr lang="es-ES" sz="1800" kern="0" dirty="0" smtClean="0"/>
              <a:t>e, se alcanzaría un beneficio social de </a:t>
            </a:r>
            <a:r>
              <a:rPr lang="es-ES" sz="1800" b="1" kern="0" dirty="0" smtClean="0"/>
              <a:t>160,46 M USD</a:t>
            </a:r>
            <a:r>
              <a:rPr lang="es-ES" sz="1800" kern="0" dirty="0" smtClean="0"/>
              <a:t>. Este beneficio sería para el mundo entero, no sólo para Riohacha.</a:t>
            </a:r>
            <a:endParaRPr lang="es-ES" sz="1700" kern="0" dirty="0"/>
          </a:p>
          <a:p>
            <a:pPr marL="0" indent="0" algn="just">
              <a:spcBef>
                <a:spcPts val="0"/>
              </a:spcBef>
              <a:buNone/>
            </a:pPr>
            <a:endParaRPr lang="es-ES" sz="1700" kern="0" dirty="0" smtClean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503210" cy="5032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05" y="1858105"/>
            <a:ext cx="755903" cy="7559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29" y="3456841"/>
            <a:ext cx="530602" cy="5306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71890"/>
            <a:ext cx="693111" cy="69311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64" y="3715118"/>
            <a:ext cx="491037" cy="491037"/>
          </a:xfrm>
          <a:prstGeom prst="rect">
            <a:avLst/>
          </a:prstGeom>
        </p:spPr>
      </p:pic>
      <p:pic>
        <p:nvPicPr>
          <p:cNvPr id="15" name="Picture 4" descr="Resultado de imagen para riohacha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1471769"/>
            <a:ext cx="7484063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2"/>
                </a:solidFill>
              </a:rPr>
              <a:t>Muchas gracias por la atención</a:t>
            </a:r>
          </a:p>
          <a:p>
            <a:pPr algn="ctr"/>
            <a:endParaRPr lang="es-ES" dirty="0" smtClean="0">
              <a:solidFill>
                <a:schemeClr val="tx2"/>
              </a:solidFill>
            </a:endParaRPr>
          </a:p>
          <a:p>
            <a:pPr algn="ctr"/>
            <a:endParaRPr lang="es-ES" dirty="0">
              <a:solidFill>
                <a:schemeClr val="tx2"/>
              </a:solidFill>
            </a:endParaRPr>
          </a:p>
          <a:p>
            <a:pPr algn="ctr"/>
            <a:endParaRPr lang="es-ES" b="1" dirty="0" smtClean="0">
              <a:solidFill>
                <a:schemeClr val="tx2"/>
              </a:solidFill>
            </a:endParaRPr>
          </a:p>
          <a:p>
            <a:pPr algn="ctr"/>
            <a:r>
              <a:rPr lang="es-ES" altLang="es-ES" b="1" i="1" dirty="0" smtClean="0">
                <a:solidFill>
                  <a:schemeClr val="tx2"/>
                </a:solidFill>
                <a:latin typeface="Calibri" pitchFamily="34" charset="0"/>
              </a:rPr>
              <a:t>JAIR QUINTERO CAMARGO </a:t>
            </a:r>
          </a:p>
          <a:p>
            <a:pPr algn="ctr"/>
            <a:r>
              <a:rPr lang="es-CO" altLang="es-ES" b="1" i="1" dirty="0" smtClean="0">
                <a:solidFill>
                  <a:schemeClr val="tx2"/>
                </a:solidFill>
                <a:latin typeface="Calibri" pitchFamily="34" charset="0"/>
              </a:rPr>
              <a:t>DIRECTOR DE MEDIO AMBIENTE Y VIVIENDA SOCIAL</a:t>
            </a:r>
            <a:endParaRPr lang="es-ES" altLang="es-ES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4" descr="Resultado de imagen para riohach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8736" y="2708920"/>
            <a:ext cx="7484063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</a:rPr>
              <a:t>Presentar </a:t>
            </a:r>
            <a:r>
              <a:rPr lang="es-ES" dirty="0">
                <a:solidFill>
                  <a:schemeClr val="tx2"/>
                </a:solidFill>
              </a:rPr>
              <a:t>los resultados </a:t>
            </a:r>
            <a:r>
              <a:rPr lang="es-ES" dirty="0" smtClean="0">
                <a:solidFill>
                  <a:schemeClr val="tx2"/>
                </a:solidFill>
              </a:rPr>
              <a:t>del inventario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</a:rPr>
              <a:t>Presentar las proyecciones del Escenario Tendencial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</a:rPr>
              <a:t>Presentar el escenario inteligente y las acciones de la Hoja de Ruta de Mitigación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88736" y="453614"/>
            <a:ext cx="123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HN" b="1" dirty="0" smtClean="0">
                <a:solidFill>
                  <a:srgbClr val="002060"/>
                </a:solidFill>
                <a:latin typeface="Calibri" pitchFamily="34" charset="0"/>
              </a:rPr>
              <a:t>OBJETIVOS</a:t>
            </a:r>
            <a:endParaRPr lang="es-HN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" name="Picture 4" descr="Resultado de imagen para riohach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6 Rectángulo"/>
          <p:cNvSpPr/>
          <p:nvPr/>
        </p:nvSpPr>
        <p:spPr>
          <a:xfrm>
            <a:off x="395536" y="5229200"/>
            <a:ext cx="852685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s-ES" sz="1400" b="1" dirty="0" smtClean="0">
                <a:solidFill>
                  <a:schemeClr val="tx1"/>
                </a:solidFill>
              </a:rPr>
              <a:t>DIAGNÓSTICO</a:t>
            </a:r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30" y="1124744"/>
            <a:ext cx="3883489" cy="3883489"/>
          </a:xfrm>
          <a:prstGeom prst="rect">
            <a:avLst/>
          </a:prstGeom>
        </p:spPr>
      </p:pic>
      <p:pic>
        <p:nvPicPr>
          <p:cNvPr id="5" name="Picture 4" descr="Resultado de imagen para riohach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0 Rectángulo"/>
          <p:cNvSpPr/>
          <p:nvPr/>
        </p:nvSpPr>
        <p:spPr>
          <a:xfrm>
            <a:off x="324530" y="2348880"/>
            <a:ext cx="345538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Límites geográficos</a:t>
            </a:r>
          </a:p>
          <a:p>
            <a:pPr algn="ctr"/>
            <a:r>
              <a:rPr lang="es-ES" sz="1400" dirty="0">
                <a:solidFill>
                  <a:schemeClr val="tx2"/>
                </a:solidFill>
              </a:rPr>
              <a:t>Á</a:t>
            </a:r>
            <a:r>
              <a:rPr lang="es-ES" sz="1400" dirty="0" smtClean="0">
                <a:solidFill>
                  <a:schemeClr val="tx2"/>
                </a:solidFill>
              </a:rPr>
              <a:t>rea </a:t>
            </a:r>
            <a:r>
              <a:rPr lang="es-ES" sz="1400" dirty="0">
                <a:solidFill>
                  <a:schemeClr val="tx2"/>
                </a:solidFill>
              </a:rPr>
              <a:t>geográfica de estudio</a:t>
            </a:r>
          </a:p>
        </p:txBody>
      </p:sp>
      <p:sp>
        <p:nvSpPr>
          <p:cNvPr id="8" name="11 Rectángulo"/>
          <p:cNvSpPr/>
          <p:nvPr/>
        </p:nvSpPr>
        <p:spPr>
          <a:xfrm>
            <a:off x="3995936" y="2348880"/>
            <a:ext cx="4176464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s-ES" sz="1400" dirty="0">
                <a:solidFill>
                  <a:schemeClr val="tx1"/>
                </a:solidFill>
              </a:rPr>
              <a:t>Distrito Especial, Turístico y Cultural de Riohacha</a:t>
            </a:r>
          </a:p>
          <a:p>
            <a:pPr algn="just"/>
            <a:r>
              <a:rPr lang="es-ES" sz="1400" dirty="0">
                <a:solidFill>
                  <a:schemeClr val="tx1"/>
                </a:solidFill>
              </a:rPr>
              <a:t>Área rural y urbana.</a:t>
            </a:r>
          </a:p>
        </p:txBody>
      </p:sp>
      <p:sp>
        <p:nvSpPr>
          <p:cNvPr id="9" name="12 Rectángulo"/>
          <p:cNvSpPr/>
          <p:nvPr/>
        </p:nvSpPr>
        <p:spPr>
          <a:xfrm>
            <a:off x="337238" y="3442861"/>
            <a:ext cx="3439788" cy="187378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Límites operativos</a:t>
            </a:r>
          </a:p>
          <a:p>
            <a:pPr algn="ctr"/>
            <a:r>
              <a:rPr lang="es-ES" sz="1400" dirty="0">
                <a:solidFill>
                  <a:schemeClr val="tx2"/>
                </a:solidFill>
              </a:rPr>
              <a:t>E</a:t>
            </a:r>
            <a:r>
              <a:rPr lang="es-ES" sz="1400" dirty="0" smtClean="0">
                <a:solidFill>
                  <a:schemeClr val="tx2"/>
                </a:solidFill>
              </a:rPr>
              <a:t>misiones </a:t>
            </a:r>
            <a:r>
              <a:rPr lang="es-ES" sz="1400" dirty="0">
                <a:solidFill>
                  <a:schemeClr val="tx2"/>
                </a:solidFill>
              </a:rPr>
              <a:t>que se considerarán </a:t>
            </a:r>
          </a:p>
        </p:txBody>
      </p:sp>
      <p:sp>
        <p:nvSpPr>
          <p:cNvPr id="10" name="13 Rectángulo"/>
          <p:cNvSpPr/>
          <p:nvPr/>
        </p:nvSpPr>
        <p:spPr>
          <a:xfrm>
            <a:off x="4067943" y="5445224"/>
            <a:ext cx="4104457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s-ES" sz="1400" dirty="0" smtClean="0">
                <a:solidFill>
                  <a:schemeClr val="tx1"/>
                </a:solidFill>
              </a:rPr>
              <a:t>Año base: 2015 </a:t>
            </a:r>
          </a:p>
          <a:p>
            <a:r>
              <a:rPr lang="es-ES" sz="1400" dirty="0" smtClean="0">
                <a:solidFill>
                  <a:schemeClr val="tx1"/>
                </a:solidFill>
              </a:rPr>
              <a:t>Año adicional de cálculo: 2010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2" name="14 Rectángulo"/>
          <p:cNvSpPr/>
          <p:nvPr/>
        </p:nvSpPr>
        <p:spPr>
          <a:xfrm>
            <a:off x="352388" y="5445224"/>
            <a:ext cx="341067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Límites temporales</a:t>
            </a:r>
          </a:p>
          <a:p>
            <a:pPr algn="ctr"/>
            <a:r>
              <a:rPr lang="es-ES" sz="1400" dirty="0">
                <a:solidFill>
                  <a:schemeClr val="tx2"/>
                </a:solidFill>
              </a:rPr>
              <a:t>Período de tiempo considerado en el </a:t>
            </a:r>
            <a:r>
              <a:rPr lang="es-ES" sz="1400" dirty="0" smtClean="0">
                <a:solidFill>
                  <a:schemeClr val="tx2"/>
                </a:solidFill>
              </a:rPr>
              <a:t>inventario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13" name="10 Rectángulo"/>
          <p:cNvSpPr/>
          <p:nvPr/>
        </p:nvSpPr>
        <p:spPr>
          <a:xfrm>
            <a:off x="315951" y="1155285"/>
            <a:ext cx="3455382" cy="6756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Estándar de cálculo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15" name="11 Rectángulo"/>
          <p:cNvSpPr/>
          <p:nvPr/>
        </p:nvSpPr>
        <p:spPr>
          <a:xfrm>
            <a:off x="3995935" y="1155285"/>
            <a:ext cx="4176465" cy="6756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Global </a:t>
            </a:r>
            <a:r>
              <a:rPr lang="es-ES" sz="1400" dirty="0" err="1" smtClean="0">
                <a:solidFill>
                  <a:schemeClr val="tx1"/>
                </a:solidFill>
              </a:rPr>
              <a:t>Protocol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</a:rPr>
              <a:t>for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</a:rPr>
              <a:t>Community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</a:rPr>
              <a:t>Scale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</a:rPr>
              <a:t>Greenhouse</a:t>
            </a:r>
            <a:r>
              <a:rPr lang="es-ES" sz="1400" dirty="0" smtClean="0">
                <a:solidFill>
                  <a:schemeClr val="tx1"/>
                </a:solidFill>
              </a:rPr>
              <a:t> Gas </a:t>
            </a:r>
            <a:r>
              <a:rPr lang="es-ES" sz="1400" dirty="0" err="1" smtClean="0">
                <a:solidFill>
                  <a:schemeClr val="tx1"/>
                </a:solidFill>
              </a:rPr>
              <a:t>Emissions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</a:rPr>
              <a:t>Inventory</a:t>
            </a:r>
            <a:r>
              <a:rPr lang="es-ES" sz="1400" dirty="0" smtClean="0">
                <a:solidFill>
                  <a:schemeClr val="tx1"/>
                </a:solidFill>
              </a:rPr>
              <a:t> (GPC) (2014).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6" name="33 Rectángulo"/>
          <p:cNvSpPr/>
          <p:nvPr/>
        </p:nvSpPr>
        <p:spPr>
          <a:xfrm>
            <a:off x="374724" y="461005"/>
            <a:ext cx="41972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HN" b="1" dirty="0" smtClean="0">
                <a:solidFill>
                  <a:srgbClr val="002060"/>
                </a:solidFill>
                <a:latin typeface="Calibri" pitchFamily="34" charset="0"/>
              </a:rPr>
              <a:t>MARCO DEL</a:t>
            </a:r>
            <a:r>
              <a:rPr lang="es-HN" sz="1600" b="1" dirty="0" smtClean="0">
                <a:solidFill>
                  <a:srgbClr val="002060"/>
                </a:solidFill>
                <a:latin typeface="Calibri" pitchFamily="34" charset="0"/>
              </a:rPr>
              <a:t> INVENTARIO DE GEI</a:t>
            </a:r>
          </a:p>
          <a:p>
            <a:pPr algn="r">
              <a:defRPr/>
            </a:pPr>
            <a:r>
              <a:rPr lang="es-HN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442861"/>
            <a:ext cx="4413887" cy="1871634"/>
          </a:xfrm>
          <a:prstGeom prst="rect">
            <a:avLst/>
          </a:prstGeom>
        </p:spPr>
      </p:pic>
      <p:pic>
        <p:nvPicPr>
          <p:cNvPr id="14" name="Picture 4" descr="Resultado de imagen para riohach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79" y="2948834"/>
            <a:ext cx="5953447" cy="3301408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664153" y="1080883"/>
          <a:ext cx="7886700" cy="1748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9001"/>
                <a:gridCol w="1555257"/>
                <a:gridCol w="2252442"/>
              </a:tblGrid>
              <a:tr h="40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Concepto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Absoluto (t CO</a:t>
                      </a:r>
                      <a:r>
                        <a:rPr lang="es-ES" sz="1200" baseline="-25000">
                          <a:effectLst/>
                        </a:rPr>
                        <a:t>2</a:t>
                      </a:r>
                      <a:r>
                        <a:rPr lang="es-ES" sz="1200">
                          <a:effectLst/>
                        </a:rPr>
                        <a:t>e)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per cápita (t CO</a:t>
                      </a:r>
                      <a:r>
                        <a:rPr lang="es-ES" sz="1200" baseline="-25000">
                          <a:effectLst/>
                        </a:rPr>
                        <a:t>2</a:t>
                      </a:r>
                      <a:r>
                        <a:rPr lang="es-ES" sz="1200">
                          <a:effectLst/>
                        </a:rPr>
                        <a:t>e/hab)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61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Balance de 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</a:rPr>
                        <a:t>emisiones (2015)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-1.496.820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-5,77</a:t>
                      </a:r>
                    </a:p>
                  </a:txBody>
                  <a:tcPr marL="44450" marR="44450" marT="0" marB="0" anchor="ctr"/>
                </a:tc>
              </a:tr>
              <a:tr h="3361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totales (Tendencial)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568.165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2,19</a:t>
                      </a:r>
                    </a:p>
                  </a:txBody>
                  <a:tcPr marL="44450" marR="44450" marT="0" marB="0" anchor="ctr"/>
                </a:tc>
              </a:tr>
              <a:tr h="3361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Absorciones 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totales (Tendencial)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-2.064.985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-7,96</a:t>
                      </a:r>
                    </a:p>
                  </a:txBody>
                  <a:tcPr marL="44450" marR="44450" marT="0" marB="0" anchor="ctr"/>
                </a:tc>
              </a:tr>
              <a:tr h="3361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Emisiones de CO</a:t>
                      </a:r>
                      <a:r>
                        <a:rPr lang="es-ES" sz="1200" baseline="-25000" dirty="0">
                          <a:effectLst/>
                        </a:rPr>
                        <a:t>2</a:t>
                      </a:r>
                      <a:r>
                        <a:rPr lang="es-ES" sz="1200" dirty="0">
                          <a:effectLst/>
                        </a:rPr>
                        <a:t> por combustión de biomasa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198.843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0,77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05971" y="404664"/>
            <a:ext cx="60187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s-ES_tradnl" dirty="0"/>
              <a:t>RESULTADOS DE LAS </a:t>
            </a:r>
            <a:r>
              <a:rPr lang="es-ES_tradnl" dirty="0" smtClean="0"/>
              <a:t>EMISIONES 2015</a:t>
            </a:r>
            <a:endParaRPr lang="es-ES" dirty="0"/>
          </a:p>
        </p:txBody>
      </p:sp>
      <p:sp>
        <p:nvSpPr>
          <p:cNvPr id="8" name="Flecha abajo 7"/>
          <p:cNvSpPr/>
          <p:nvPr/>
        </p:nvSpPr>
        <p:spPr>
          <a:xfrm>
            <a:off x="4048130" y="4055213"/>
            <a:ext cx="163830" cy="270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2267744" y="6230051"/>
            <a:ext cx="3983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 smtClean="0"/>
              <a:t>Factores de emisión/absorción para Colombia (IDEAM, 2016)</a:t>
            </a:r>
            <a:endParaRPr lang="es-CO" sz="1200" dirty="0"/>
          </a:p>
        </p:txBody>
      </p:sp>
      <p:pic>
        <p:nvPicPr>
          <p:cNvPr id="7" name="Picture 4" descr="Resultado de imagen para riohach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63" y="1054081"/>
            <a:ext cx="6653785" cy="2924964"/>
          </a:xfrm>
          <a:prstGeom prst="rect">
            <a:avLst/>
          </a:prstGeom>
        </p:spPr>
      </p:pic>
      <p:graphicFrame>
        <p:nvGraphicFramePr>
          <p:cNvPr id="13" name="Objeto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Diapositiva de think-cell" r:id="rId5" imgW="360" imgH="360" progId="TCLayout.ActiveDocument.1">
                  <p:embed/>
                </p:oleObj>
              </mc:Choice>
              <mc:Fallback>
                <p:oleObj name="Diapositiva de think-cell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2 Rectángulo"/>
          <p:cNvSpPr/>
          <p:nvPr/>
        </p:nvSpPr>
        <p:spPr>
          <a:xfrm>
            <a:off x="6511511" y="4358927"/>
            <a:ext cx="1368152" cy="98867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Balance de emisiones y  absorciones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07" y="2535168"/>
            <a:ext cx="442442" cy="4424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64" y="2418474"/>
            <a:ext cx="664619" cy="6646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81" y="2523373"/>
            <a:ext cx="466526" cy="4665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15" y="2551769"/>
            <a:ext cx="398031" cy="3980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03" y="2551769"/>
            <a:ext cx="438130" cy="4381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77" y="1498064"/>
            <a:ext cx="609410" cy="609410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rot="10800000">
            <a:off x="6810637" y="3696532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05971" y="404664"/>
            <a:ext cx="60187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s-ES_tradnl" dirty="0"/>
              <a:t>RESULTADOS DE LAS </a:t>
            </a:r>
            <a:r>
              <a:rPr lang="es-ES_tradnl" dirty="0" smtClean="0"/>
              <a:t>EMISIONES 2015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41793" y="4098355"/>
            <a:ext cx="3740502" cy="2490166"/>
          </a:xfrm>
          <a:prstGeom prst="rect">
            <a:avLst/>
          </a:prstGeom>
        </p:spPr>
      </p:pic>
      <p:pic>
        <p:nvPicPr>
          <p:cNvPr id="15" name="Picture 4" descr="Resultado de imagen para riohacha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79512" y="404664"/>
            <a:ext cx="60187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s-ES_tradnl" dirty="0"/>
              <a:t>EMISIONES PER CÁPITA (POR SECTORES)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5" y="1412776"/>
            <a:ext cx="8689410" cy="31683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10930" y="1350292"/>
            <a:ext cx="1440160" cy="32796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 descr="Resultado de imagen para riohach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1 Rectángulo"/>
          <p:cNvSpPr/>
          <p:nvPr/>
        </p:nvSpPr>
        <p:spPr>
          <a:xfrm>
            <a:off x="6012160" y="2868625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HN" dirty="0">
                <a:latin typeface="Calibri" pitchFamily="34" charset="0"/>
              </a:rPr>
              <a:t>L</a:t>
            </a:r>
            <a:r>
              <a:rPr lang="es-HN" dirty="0" smtClean="0">
                <a:latin typeface="Calibri" pitchFamily="34" charset="0"/>
              </a:rPr>
              <a:t>a población del área de estudio pasaría de </a:t>
            </a:r>
            <a:r>
              <a:rPr lang="es-CO" dirty="0"/>
              <a:t>259.509 </a:t>
            </a:r>
            <a:r>
              <a:rPr lang="es-HN" dirty="0" smtClean="0">
                <a:latin typeface="Calibri" pitchFamily="34" charset="0"/>
              </a:rPr>
              <a:t> habitantes en 2015 a 573.187 habitantes en 2050.</a:t>
            </a:r>
          </a:p>
        </p:txBody>
      </p:sp>
      <p:sp>
        <p:nvSpPr>
          <p:cNvPr id="5" name="41 Rectángulo"/>
          <p:cNvSpPr/>
          <p:nvPr/>
        </p:nvSpPr>
        <p:spPr>
          <a:xfrm>
            <a:off x="5940149" y="932765"/>
            <a:ext cx="2684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HN" dirty="0" smtClean="0">
                <a:latin typeface="Calibri" pitchFamily="34" charset="0"/>
              </a:rPr>
              <a:t>En el período 2015-2050, el balance de emisiones per cápita aumentaría un 20,5%.</a:t>
            </a:r>
          </a:p>
        </p:txBody>
      </p:sp>
      <p:sp>
        <p:nvSpPr>
          <p:cNvPr id="6" name="41 Rectángulo"/>
          <p:cNvSpPr/>
          <p:nvPr/>
        </p:nvSpPr>
        <p:spPr>
          <a:xfrm>
            <a:off x="5940149" y="5319134"/>
            <a:ext cx="2684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HN" dirty="0" smtClean="0">
                <a:latin typeface="Calibri" pitchFamily="34" charset="0"/>
              </a:rPr>
              <a:t>En el período 2015-2050, el balance de emisiones total aumentaría un 100,7%.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0310" y="391783"/>
            <a:ext cx="60187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s-ES_tradnl" dirty="0"/>
              <a:t>ESCENARIO TENDENCIAL</a:t>
            </a:r>
            <a:endParaRPr lang="es-ES" dirty="0"/>
          </a:p>
        </p:txBody>
      </p:sp>
      <p:sp>
        <p:nvSpPr>
          <p:cNvPr id="10" name="Flecha doblada 9"/>
          <p:cNvSpPr/>
          <p:nvPr/>
        </p:nvSpPr>
        <p:spPr>
          <a:xfrm rot="5400000">
            <a:off x="6490650" y="1765587"/>
            <a:ext cx="555178" cy="1656185"/>
          </a:xfrm>
          <a:prstGeom prst="bentArrow">
            <a:avLst>
              <a:gd name="adj1" fmla="val 26434"/>
              <a:gd name="adj2" fmla="val 2692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Flecha doblada 10"/>
          <p:cNvSpPr/>
          <p:nvPr/>
        </p:nvSpPr>
        <p:spPr>
          <a:xfrm rot="10800000">
            <a:off x="5940148" y="4216540"/>
            <a:ext cx="1619674" cy="948009"/>
          </a:xfrm>
          <a:prstGeom prst="bentArrow">
            <a:avLst>
              <a:gd name="adj1" fmla="val 15086"/>
              <a:gd name="adj2" fmla="val 1746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99" y="862470"/>
            <a:ext cx="5471811" cy="26943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00" y="3612730"/>
            <a:ext cx="5471810" cy="2696590"/>
          </a:xfrm>
          <a:prstGeom prst="rect">
            <a:avLst/>
          </a:prstGeom>
        </p:spPr>
      </p:pic>
      <p:pic>
        <p:nvPicPr>
          <p:cNvPr id="12" name="Picture 4" descr="Resultado de imagen para riohach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3042480" y="4869160"/>
            <a:ext cx="5935093" cy="1340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Alto contenido de materia orgánica de los residuos (55,34%).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La gestión de los residuos se efectúa en Celda de Transición.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Celda de Transición sin sistemas de aprovechamiento del biogás.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80310" y="105854"/>
            <a:ext cx="601872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s-ES_tradnl" dirty="0"/>
              <a:t>PRINCIPALES CARACTERÍSTICAS DE LAS FUENTES Y SUMIDEROS DE GEI</a:t>
            </a:r>
            <a:endParaRPr lang="es-ES" dirty="0"/>
          </a:p>
        </p:txBody>
      </p:sp>
      <p:sp>
        <p:nvSpPr>
          <p:cNvPr id="11" name="16 Rectángulo"/>
          <p:cNvSpPr/>
          <p:nvPr/>
        </p:nvSpPr>
        <p:spPr>
          <a:xfrm>
            <a:off x="3042480" y="3050655"/>
            <a:ext cx="5935093" cy="1647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Déficit de </a:t>
            </a:r>
            <a:r>
              <a:rPr lang="es-ES" sz="1400" dirty="0">
                <a:solidFill>
                  <a:schemeClr val="tx1"/>
                </a:solidFill>
              </a:rPr>
              <a:t>infraestructuras </a:t>
            </a:r>
            <a:r>
              <a:rPr lang="es-ES" sz="1400" dirty="0" smtClean="0">
                <a:solidFill>
                  <a:schemeClr val="tx1"/>
                </a:solidFill>
              </a:rPr>
              <a:t>para movilidad </a:t>
            </a:r>
            <a:r>
              <a:rPr lang="es-ES" sz="1400" dirty="0">
                <a:solidFill>
                  <a:schemeClr val="tx1"/>
                </a:solidFill>
              </a:rPr>
              <a:t>no </a:t>
            </a:r>
            <a:r>
              <a:rPr lang="es-ES" sz="1400" dirty="0" smtClean="0">
                <a:solidFill>
                  <a:schemeClr val="tx1"/>
                </a:solidFill>
              </a:rPr>
              <a:t>motorizada.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Alta informalidad en el transporte – </a:t>
            </a:r>
            <a:r>
              <a:rPr lang="es-ES" sz="1400" dirty="0" err="1" smtClean="0">
                <a:solidFill>
                  <a:schemeClr val="tx1"/>
                </a:solidFill>
              </a:rPr>
              <a:t>mototaxismo</a:t>
            </a:r>
            <a:r>
              <a:rPr lang="es-ES" sz="1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Sistema de transporte público colectivo inexistente.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Contrabando de combustibles proveniente de Venezuela.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Ciudad </a:t>
            </a:r>
            <a:r>
              <a:rPr lang="es-ES" sz="1400" dirty="0" err="1" smtClean="0">
                <a:solidFill>
                  <a:schemeClr val="tx1"/>
                </a:solidFill>
              </a:rPr>
              <a:t>monocéntrica</a:t>
            </a:r>
            <a:r>
              <a:rPr lang="es-ES" sz="1400" dirty="0">
                <a:solidFill>
                  <a:schemeClr val="tx1"/>
                </a:solidFill>
              </a:rPr>
              <a:t>.</a:t>
            </a:r>
            <a:endParaRPr lang="es-ES" sz="1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Sector que presenta mayor aumento de emisiones de GEI.</a:t>
            </a:r>
          </a:p>
        </p:txBody>
      </p:sp>
      <p:sp>
        <p:nvSpPr>
          <p:cNvPr id="19" name="10 Rectángulo"/>
          <p:cNvSpPr/>
          <p:nvPr/>
        </p:nvSpPr>
        <p:spPr>
          <a:xfrm>
            <a:off x="162958" y="4869160"/>
            <a:ext cx="2815888" cy="134081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Residuos sólidos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20" name="10 Rectángulo"/>
          <p:cNvSpPr/>
          <p:nvPr/>
        </p:nvSpPr>
        <p:spPr>
          <a:xfrm>
            <a:off x="162957" y="3043341"/>
            <a:ext cx="2815888" cy="168311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dirty="0">
                <a:solidFill>
                  <a:schemeClr val="tx2"/>
                </a:solidFill>
              </a:rPr>
              <a:t>Energía fuentes </a:t>
            </a:r>
            <a:r>
              <a:rPr lang="es-ES" dirty="0" smtClean="0">
                <a:solidFill>
                  <a:schemeClr val="tx2"/>
                </a:solidFill>
              </a:rPr>
              <a:t>móviles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1" name="16 Rectángulo"/>
          <p:cNvSpPr/>
          <p:nvPr/>
        </p:nvSpPr>
        <p:spPr>
          <a:xfrm>
            <a:off x="3042480" y="1261449"/>
            <a:ext cx="5935093" cy="16451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Alta demanda térmica de los edificios por el clima (refrigeración).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E</a:t>
            </a:r>
            <a:r>
              <a:rPr lang="es-ES" sz="1400" dirty="0" smtClean="0">
                <a:solidFill>
                  <a:schemeClr val="tx1"/>
                </a:solidFill>
              </a:rPr>
              <a:t>lectricidad </a:t>
            </a:r>
            <a:r>
              <a:rPr lang="es-ES" sz="1400" dirty="0">
                <a:solidFill>
                  <a:schemeClr val="tx1"/>
                </a:solidFill>
              </a:rPr>
              <a:t>es la principal fuente de energía usada en el sector residencial, esencialmente para </a:t>
            </a:r>
            <a:r>
              <a:rPr lang="es-ES" sz="1400" dirty="0" smtClean="0">
                <a:solidFill>
                  <a:schemeClr val="tx1"/>
                </a:solidFill>
              </a:rPr>
              <a:t>refrigeración y televisión.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/>
                </a:solidFill>
              </a:rPr>
              <a:t>En el sector institucional la principal emisión está asociada a aire acondicionado y equipos de oficina.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22" name="10 Rectángulo"/>
          <p:cNvSpPr/>
          <p:nvPr/>
        </p:nvSpPr>
        <p:spPr>
          <a:xfrm>
            <a:off x="162957" y="1250455"/>
            <a:ext cx="2815888" cy="165689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1550" dirty="0" smtClean="0">
                <a:solidFill>
                  <a:schemeClr val="tx2"/>
                </a:solidFill>
              </a:rPr>
              <a:t>Energía fuentes estacionarias</a:t>
            </a:r>
            <a:endParaRPr lang="es-ES" sz="1550" dirty="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1" y="3510698"/>
            <a:ext cx="1413191" cy="14131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3" y="5248952"/>
            <a:ext cx="860769" cy="860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1" y="1705753"/>
            <a:ext cx="1368152" cy="1077882"/>
          </a:xfrm>
          <a:prstGeom prst="rect">
            <a:avLst/>
          </a:prstGeom>
        </p:spPr>
      </p:pic>
      <p:pic>
        <p:nvPicPr>
          <p:cNvPr id="13" name="Picture 4" descr="Resultado de imagen para riohach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862"/>
            <a:ext cx="707944" cy="7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12773</TotalTime>
  <Words>1024</Words>
  <Application>Microsoft Office PowerPoint</Application>
  <PresentationFormat>Presentación en pantalla (4:3)</PresentationFormat>
  <Paragraphs>138</Paragraphs>
  <Slides>15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Urko Elosegi Gurmendi</dc:creator>
  <cp:lastModifiedBy>PC</cp:lastModifiedBy>
  <cp:revision>552</cp:revision>
  <cp:lastPrinted>2015-09-20T23:52:50Z</cp:lastPrinted>
  <dcterms:created xsi:type="dcterms:W3CDTF">2012-09-05T11:34:37Z</dcterms:created>
  <dcterms:modified xsi:type="dcterms:W3CDTF">2017-05-30T19:56:03Z</dcterms:modified>
</cp:coreProperties>
</file>