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328" r:id="rId2"/>
    <p:sldId id="414" r:id="rId3"/>
    <p:sldId id="420" r:id="rId4"/>
    <p:sldId id="415" r:id="rId5"/>
    <p:sldId id="416" r:id="rId6"/>
    <p:sldId id="417" r:id="rId7"/>
    <p:sldId id="418" r:id="rId8"/>
    <p:sldId id="419" r:id="rId9"/>
    <p:sldId id="381" r:id="rId10"/>
  </p:sldIdLst>
  <p:sldSz cx="9144000" cy="6858000" type="screen4x3"/>
  <p:notesSz cx="6858000" cy="9144000"/>
  <p:defaultTextStyle>
    <a:defPPr>
      <a:defRPr lang="es-C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B845"/>
    <a:srgbClr val="3399FF"/>
    <a:srgbClr val="E527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6" autoAdjust="0"/>
    <p:restoredTop sz="93011" autoAdjust="0"/>
  </p:normalViewPr>
  <p:slideViewPr>
    <p:cSldViewPr>
      <p:cViewPr>
        <p:scale>
          <a:sx n="70" d="100"/>
          <a:sy n="70" d="100"/>
        </p:scale>
        <p:origin x="-2814" y="-9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F58D3C6-6F01-4922-BC4A-7C57CA4ED2CA}" type="datetimeFigureOut">
              <a:rPr lang="es-CO"/>
              <a:pPr>
                <a:defRPr/>
              </a:pPr>
              <a:t>20/04/2016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CO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CO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5689BD9-7EB6-4AC4-B645-3DBF24C709C6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665757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Marcador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altLang="es-CO" smtClean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098C333-03B6-4680-9567-8D2089BD47D9}" type="slidenum">
              <a:rPr lang="es-CO" smtClean="0"/>
              <a:pPr>
                <a:defRPr/>
              </a:pPr>
              <a:t>2</a:t>
            </a:fld>
            <a:endParaRPr lang="es-C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1D0F4-BAD7-4196-B782-370F1482E631}" type="datetime1">
              <a:rPr lang="es-CO"/>
              <a:pPr>
                <a:defRPr/>
              </a:pPr>
              <a:t>20/04/2016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CO"/>
              <a:t>INFORME DE GESTION CORPORATIVA 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91122-40F0-42DA-AA80-8B3AEFFD3B46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6923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6BC63-B0B9-4B02-87BF-E69C2A3FCE4D}" type="datetime1">
              <a:rPr lang="es-CO"/>
              <a:pPr>
                <a:defRPr/>
              </a:pPr>
              <a:t>20/04/2016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CO"/>
              <a:t>INFORME DE GESTION CORPORATIVA 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75FD8-FCB0-4254-82EA-FF9D8E9667E7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73999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EC949-E6E2-483D-9175-E2636F656DC3}" type="datetime1">
              <a:rPr lang="es-CO"/>
              <a:pPr>
                <a:defRPr/>
              </a:pPr>
              <a:t>20/04/2016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CO"/>
              <a:t>INFORME DE GESTION CORPORATIVA 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0ABED-6939-4EC3-9059-0AC3A55732C0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52408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5"/>
          <p:cNvSpPr>
            <a:spLocks noGrp="1"/>
          </p:cNvSpPr>
          <p:nvPr>
            <p:ph sz="quarter" idx="13"/>
          </p:nvPr>
        </p:nvSpPr>
        <p:spPr>
          <a:xfrm>
            <a:off x="8604250" y="6165850"/>
            <a:ext cx="914400" cy="9144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3" name="1 Marcador de fecha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508E3-C06B-4F74-9723-337CB90398CB}" type="datetimeFigureOut">
              <a:rPr lang="es-CO"/>
              <a:pPr>
                <a:defRPr/>
              </a:pPr>
              <a:t>20/04/2016</a:t>
            </a:fld>
            <a:endParaRPr lang="es-CO"/>
          </a:p>
        </p:txBody>
      </p:sp>
      <p:sp>
        <p:nvSpPr>
          <p:cNvPr id="4" name="2 Marcador de pie de página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5" name="3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242EB7-8BE9-4140-93C8-68DB9E84BA57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42085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4B67C-8941-4117-8EFC-F323375F641C}" type="datetime1">
              <a:rPr lang="es-CO"/>
              <a:pPr>
                <a:defRPr/>
              </a:pPr>
              <a:t>20/04/2016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CO"/>
              <a:t>INFORME DE GESTION CORPORATIVA 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BF398-727C-42DA-A000-E45882C5EFDA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40497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EDD3D-5303-48C1-A67A-80749A53D275}" type="datetime1">
              <a:rPr lang="es-CO"/>
              <a:pPr>
                <a:defRPr/>
              </a:pPr>
              <a:t>20/04/2016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CO"/>
              <a:t>INFORME DE GESTION CORPORATIVA 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448AF-7F62-413A-AB8D-67E2D7E9FC75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62919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2348880"/>
            <a:ext cx="4038600" cy="377728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2348880"/>
            <a:ext cx="4038600" cy="377728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 dirty="0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FC436-8277-48FC-A7DC-123B7C2AEC54}" type="datetime1">
              <a:rPr lang="es-CO"/>
              <a:pPr>
                <a:defRPr/>
              </a:pPr>
              <a:t>20/04/2016</a:t>
            </a:fld>
            <a:endParaRPr lang="es-CO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CO"/>
              <a:t>INFORME DE GESTION CORPORATIVA </a:t>
            </a: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8C2F3E-9623-4DE4-873C-3E10223A1094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1538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566936"/>
          </a:xfrm>
        </p:spPr>
        <p:txBody>
          <a:bodyPr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CO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772816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492897"/>
            <a:ext cx="4040188" cy="36332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781126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92897"/>
            <a:ext cx="4041775" cy="36332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4A9304-5604-4C69-A3F0-31EF857A07EA}" type="datetime1">
              <a:rPr lang="es-CO"/>
              <a:pPr>
                <a:defRPr/>
              </a:pPr>
              <a:t>20/04/2016</a:t>
            </a:fld>
            <a:endParaRPr lang="es-CO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CO"/>
              <a:t>INFORME DE GESTION CORPORATIVA </a:t>
            </a:r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F4F206-FF93-47DE-8721-4689645DC9A0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84548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3787D-9185-4214-9D4B-DB6DAB8395F7}" type="datetime1">
              <a:rPr lang="es-CO"/>
              <a:pPr>
                <a:defRPr/>
              </a:pPr>
              <a:t>20/04/2016</a:t>
            </a:fld>
            <a:endParaRPr lang="es-CO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CO"/>
              <a:t>INFORME DE GESTION CORPORATIVA </a:t>
            </a: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D7A70-11BA-4685-A1A0-C1EDCB22737E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92362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9C109-52A3-4374-AF67-74E7B00FF450}" type="datetime1">
              <a:rPr lang="es-CO"/>
              <a:pPr>
                <a:defRPr/>
              </a:pPr>
              <a:t>20/04/2016</a:t>
            </a:fld>
            <a:endParaRPr lang="es-CO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CO"/>
              <a:t>INFORME DE GESTION CORPORATIVA </a:t>
            </a:r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D4AE82-F293-4916-BAEC-29044F0E758B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58853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6BB548-E51F-486E-A713-8A3AED99486F}" type="datetime1">
              <a:rPr lang="es-CO"/>
              <a:pPr>
                <a:defRPr/>
              </a:pPr>
              <a:t>20/04/2016</a:t>
            </a:fld>
            <a:endParaRPr lang="es-CO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CO"/>
              <a:t>INFORME DE GESTION CORPORATIVA </a:t>
            </a: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DAF8FA-B3CC-4DBE-A8A1-B21DF2E90B94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6077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s-CO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A27B65-942A-42FA-89CE-3A8E716BAD08}" type="datetime1">
              <a:rPr lang="es-CO"/>
              <a:pPr>
                <a:defRPr/>
              </a:pPr>
              <a:t>20/04/2016</a:t>
            </a:fld>
            <a:endParaRPr lang="es-CO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CO"/>
              <a:t>INFORME DE GESTION CORPORATIVA </a:t>
            </a: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3AC1E-F839-4840-A216-E71E7BDA328C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34992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Filia Illidge Araujo\Desktop\Diap Copog sin fondo2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1133475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 smtClean="0"/>
              <a:t>Haga clic para modificar el estilo de título del patrón</a:t>
            </a:r>
            <a:endParaRPr lang="es-CO" altLang="es-CO" smtClean="0"/>
          </a:p>
        </p:txBody>
      </p:sp>
      <p:sp>
        <p:nvSpPr>
          <p:cNvPr id="1028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2420938"/>
            <a:ext cx="8229600" cy="370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O" smtClean="0"/>
              <a:t>Haga clic para modificar el estilo de texto del patrón</a:t>
            </a:r>
          </a:p>
          <a:p>
            <a:pPr lvl="1"/>
            <a:r>
              <a:rPr lang="es-ES" altLang="es-CO" smtClean="0"/>
              <a:t>Segundo nivel</a:t>
            </a:r>
          </a:p>
          <a:p>
            <a:pPr lvl="2"/>
            <a:r>
              <a:rPr lang="es-ES" altLang="es-CO" smtClean="0"/>
              <a:t>Tercer nivel</a:t>
            </a:r>
          </a:p>
          <a:p>
            <a:pPr lvl="3"/>
            <a:r>
              <a:rPr lang="es-ES" altLang="es-CO" smtClean="0"/>
              <a:t>Cuarto nivel</a:t>
            </a:r>
          </a:p>
          <a:p>
            <a:pPr lvl="4"/>
            <a:r>
              <a:rPr lang="es-ES" altLang="es-CO" smtClean="0"/>
              <a:t>Quinto nivel</a:t>
            </a:r>
            <a:endParaRPr lang="es-CO" altLang="es-CO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2372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A8F5059-CFBE-48B9-B2F2-C5892455745F}" type="datetime1">
              <a:rPr lang="es-CO"/>
              <a:pPr>
                <a:defRPr/>
              </a:pPr>
              <a:t>20/04/2016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23728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s-CO"/>
              <a:t>INFORME DE GESTION CORPORATIVA 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2372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CD14406-82CF-4ECA-A22B-E3AE1D2E2271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Eras Demi ITC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as Demi ITC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as Demi ITC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as Demi ITC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as Demi ITC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as Demi ITC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as Demi ITC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as Demi ITC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as Demi ITC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Eras Medium ITC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Eras Medium ITC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Eras Medium ITC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Eras Medium ITC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Eras Medium ITC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908720"/>
            <a:ext cx="9144000" cy="34163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CO" sz="5400" b="1" dirty="0">
              <a:ln w="11430"/>
              <a:solidFill>
                <a:schemeClr val="accent5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entury" pitchFamily="18" charset="0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CO" sz="5400" b="1" dirty="0">
              <a:ln w="11430"/>
              <a:solidFill>
                <a:schemeClr val="accent5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entury" pitchFamily="18" charset="0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CO" sz="5400" b="1" dirty="0">
              <a:ln w="11430"/>
              <a:solidFill>
                <a:schemeClr val="accent5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entury" pitchFamily="18" charset="0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5400" b="1" dirty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entury" pitchFamily="18" charset="0"/>
                <a:cs typeface="+mn-cs"/>
              </a:rPr>
              <a:t> </a:t>
            </a:r>
            <a:endParaRPr lang="es-CO" sz="5400" b="1" dirty="0">
              <a:ln w="11430"/>
              <a:solidFill>
                <a:schemeClr val="accent5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0" y="1196975"/>
            <a:ext cx="9144000" cy="203132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4200" b="1" dirty="0">
                <a:ln w="0"/>
                <a:solidFill>
                  <a:schemeClr val="accent6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Taller</a:t>
            </a:r>
            <a:r>
              <a:rPr lang="es-CO" sz="42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endParaRPr lang="es-CO" sz="4200" b="1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42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“</a:t>
            </a:r>
            <a:r>
              <a:rPr lang="es-CO" sz="42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Identificación de nuevos actores en </a:t>
            </a:r>
            <a:r>
              <a:rPr lang="es-CO" sz="42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Cambio Climático </a:t>
            </a:r>
            <a:r>
              <a:rPr lang="es-CO" sz="42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en la </a:t>
            </a:r>
            <a:r>
              <a:rPr lang="es-CO" sz="42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Región </a:t>
            </a:r>
            <a:r>
              <a:rPr lang="es-CO" sz="42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Caribe</a:t>
            </a:r>
            <a:r>
              <a:rPr lang="es-CO" sz="42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”</a:t>
            </a:r>
          </a:p>
        </p:txBody>
      </p:sp>
      <p:pic>
        <p:nvPicPr>
          <p:cNvPr id="9" name="8 Imagen" descr="SAM_165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496" y="4642210"/>
            <a:ext cx="2775267" cy="20271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3" name="Imagen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4652963"/>
            <a:ext cx="3371850" cy="197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00192" y="4581128"/>
            <a:ext cx="2880320" cy="216024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-3175" y="6607175"/>
            <a:ext cx="3743325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CO" sz="1000" dirty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  <a:cs typeface="Arial" charset="0"/>
              </a:rPr>
              <a:t>F-A-DOC-26  Versión 1 Vigente 02/06/2015</a:t>
            </a:r>
          </a:p>
        </p:txBody>
      </p:sp>
      <p:sp>
        <p:nvSpPr>
          <p:cNvPr id="33803" name="CuadroTexto 4"/>
          <p:cNvSpPr txBox="1">
            <a:spLocks noChangeArrowheads="1"/>
          </p:cNvSpPr>
          <p:nvPr/>
        </p:nvSpPr>
        <p:spPr bwMode="auto">
          <a:xfrm>
            <a:off x="251520" y="2205970"/>
            <a:ext cx="5472608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Eras Medium IT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Eras Medium IT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Eras Medium IT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Eras Medium IT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Eras Medium IT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Eras Medium IT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Eras Medium IT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Eras Medium IT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Eras Medium ITC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s-CO" altLang="es-CO" sz="2000" b="1" dirty="0" smtClean="0">
                <a:latin typeface="Calibri" pitchFamily="34" charset="0"/>
              </a:rPr>
              <a:t>Articulo 10. Nodos Regionales de Cambio Climático.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s-CO" altLang="es-CO" sz="2000" dirty="0" smtClean="0">
                <a:latin typeface="Calibri" pitchFamily="34" charset="0"/>
              </a:rPr>
              <a:t>Los </a:t>
            </a:r>
            <a:r>
              <a:rPr lang="es-CO" altLang="es-CO" sz="2000" dirty="0">
                <a:latin typeface="Calibri" pitchFamily="34" charset="0"/>
              </a:rPr>
              <a:t>Nodos Regionales de Cambio Climático estarán integrados, por al menos, un representante de los </a:t>
            </a:r>
            <a:r>
              <a:rPr lang="es-CO" altLang="es-CO" sz="2000" b="1" dirty="0">
                <a:latin typeface="Calibri" pitchFamily="34" charset="0"/>
              </a:rPr>
              <a:t>departamentos, municipios, distritos, autoridades ambientales, gremios y/o asociaciones del sector privado, academia, entidades sin ánimo de lucro, Unidad de Parques Nacionales Naturales de Colombia, los centros e Institutos de Investigación y un representante del Consejo Territorial de Gestión del Riesgo de Desastres</a:t>
            </a:r>
            <a:r>
              <a:rPr lang="es-CO" altLang="es-CO" sz="2000" dirty="0">
                <a:latin typeface="Calibri" pitchFamily="34" charset="0"/>
              </a:rPr>
              <a:t>, asentados dentro del área de conformación del nodo y cuyo objeto se enmarque en temas de cambio climático.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es-CO" altLang="es-CO" sz="2000" dirty="0">
              <a:latin typeface="Calibri" pitchFamily="34" charset="0"/>
            </a:endParaRPr>
          </a:p>
        </p:txBody>
      </p:sp>
      <p:sp>
        <p:nvSpPr>
          <p:cNvPr id="19" name="3 Título"/>
          <p:cNvSpPr txBox="1">
            <a:spLocks/>
          </p:cNvSpPr>
          <p:nvPr/>
        </p:nvSpPr>
        <p:spPr>
          <a:xfrm>
            <a:off x="554084" y="1081890"/>
            <a:ext cx="8269010" cy="1296144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Eras Demi ITC" pitchFamily="34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Eras Demi ITC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Eras Demi ITC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Eras Demi ITC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Eras Demi ITC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Eras Demi ITC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Eras Demi ITC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Eras Demi ITC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Eras Demi ITC" pitchFamily="34" charset="0"/>
              </a:defRPr>
            </a:lvl9pPr>
          </a:lstStyle>
          <a:p>
            <a:pPr eaLnBrk="1" hangingPunct="1">
              <a:defRPr/>
            </a:pPr>
            <a:r>
              <a:rPr lang="es-ES" altLang="es-CO" sz="3000" b="1" dirty="0" smtClean="0">
                <a:solidFill>
                  <a:schemeClr val="accent6">
                    <a:lumMod val="75000"/>
                  </a:schemeClr>
                </a:solidFill>
              </a:rPr>
              <a:t>Conformación de los </a:t>
            </a:r>
            <a:r>
              <a:rPr lang="es-ES" altLang="es-CO" sz="3000" b="1" dirty="0">
                <a:solidFill>
                  <a:schemeClr val="accent6">
                    <a:lumMod val="75000"/>
                  </a:schemeClr>
                </a:solidFill>
              </a:rPr>
              <a:t>N</a:t>
            </a:r>
            <a:r>
              <a:rPr lang="es-ES" altLang="es-CO" sz="3000" b="1" dirty="0" smtClean="0">
                <a:solidFill>
                  <a:schemeClr val="accent6">
                    <a:lumMod val="75000"/>
                  </a:schemeClr>
                </a:solidFill>
              </a:rPr>
              <a:t>RCC  </a:t>
            </a:r>
          </a:p>
          <a:p>
            <a:pPr eaLnBrk="1" hangingPunct="1">
              <a:defRPr/>
            </a:pPr>
            <a:r>
              <a:rPr lang="es-ES" sz="3000" b="1" dirty="0" smtClean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s-CO" sz="3000" dirty="0" smtClean="0">
                <a:solidFill>
                  <a:schemeClr val="accent6">
                    <a:lumMod val="75000"/>
                  </a:schemeClr>
                </a:solidFill>
              </a:rPr>
              <a:t>Decreto </a:t>
            </a:r>
            <a:r>
              <a:rPr lang="es-CO" sz="3000" dirty="0">
                <a:solidFill>
                  <a:schemeClr val="accent6">
                    <a:lumMod val="75000"/>
                  </a:schemeClr>
                </a:solidFill>
              </a:rPr>
              <a:t>298 de </a:t>
            </a:r>
            <a:r>
              <a:rPr lang="es-CO" sz="3000" dirty="0" smtClean="0">
                <a:solidFill>
                  <a:schemeClr val="accent6">
                    <a:lumMod val="75000"/>
                  </a:schemeClr>
                </a:solidFill>
              </a:rPr>
              <a:t>2016)</a:t>
            </a:r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82" t="10517" r="35000" b="6468"/>
          <a:stretch/>
        </p:blipFill>
        <p:spPr bwMode="auto">
          <a:xfrm>
            <a:off x="6086767" y="2205970"/>
            <a:ext cx="2734111" cy="4063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3213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539552" y="1772816"/>
            <a:ext cx="8229600" cy="1143000"/>
          </a:xfrm>
        </p:spPr>
        <p:txBody>
          <a:bodyPr/>
          <a:lstStyle/>
          <a:p>
            <a:r>
              <a:rPr lang="es-CO" dirty="0" smtClean="0">
                <a:solidFill>
                  <a:schemeClr val="accent6">
                    <a:lumMod val="75000"/>
                  </a:schemeClr>
                </a:solidFill>
              </a:rPr>
              <a:t>METODOLOGIA DEL TALLER</a:t>
            </a:r>
            <a:endParaRPr lang="es-CO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614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5376" y="2924944"/>
            <a:ext cx="4920546" cy="2952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8021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33475"/>
            <a:ext cx="8229600" cy="855365"/>
          </a:xfrm>
        </p:spPr>
        <p:txBody>
          <a:bodyPr/>
          <a:lstStyle/>
          <a:p>
            <a:r>
              <a:rPr lang="es-CO" dirty="0" smtClean="0">
                <a:solidFill>
                  <a:schemeClr val="accent6">
                    <a:lumMod val="75000"/>
                  </a:schemeClr>
                </a:solidFill>
              </a:rPr>
              <a:t>Identificación de actores</a:t>
            </a:r>
            <a:endParaRPr lang="es-CO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395536" y="2276872"/>
            <a:ext cx="4968552" cy="3960440"/>
          </a:xfrm>
        </p:spPr>
        <p:txBody>
          <a:bodyPr/>
          <a:lstStyle/>
          <a:p>
            <a:pPr marL="0" indent="0" algn="just">
              <a:buNone/>
            </a:pPr>
            <a:r>
              <a:rPr lang="es-CO" dirty="0" smtClean="0"/>
              <a:t>Los actores son todas aquellas personas organizaciones sociales, empresas privadas, entes gubernamentales, </a:t>
            </a:r>
            <a:r>
              <a:rPr lang="es-CO" dirty="0" err="1" smtClean="0"/>
              <a:t>etc</a:t>
            </a:r>
            <a:r>
              <a:rPr lang="es-CO" dirty="0" smtClean="0"/>
              <a:t> existentes y que tienen inherencia directa e indirecta </a:t>
            </a:r>
            <a:r>
              <a:rPr lang="es-CO" dirty="0" smtClean="0"/>
              <a:t> en el territorio.</a:t>
            </a:r>
            <a:endParaRPr lang="es-CO" dirty="0"/>
          </a:p>
        </p:txBody>
      </p:sp>
      <p:pic>
        <p:nvPicPr>
          <p:cNvPr id="46081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5986" y="1772816"/>
            <a:ext cx="2518605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424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/>
          <a:lstStyle/>
          <a:p>
            <a:r>
              <a:rPr lang="es-CO" dirty="0" smtClean="0">
                <a:solidFill>
                  <a:schemeClr val="accent6">
                    <a:lumMod val="75000"/>
                  </a:schemeClr>
                </a:solidFill>
              </a:rPr>
              <a:t>Clasificación de los actores</a:t>
            </a:r>
            <a:endParaRPr lang="es-CO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24847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CO" sz="2400" b="1" dirty="0" smtClean="0">
                <a:solidFill>
                  <a:schemeClr val="accent6">
                    <a:lumMod val="75000"/>
                  </a:schemeClr>
                </a:solidFill>
              </a:rPr>
              <a:t>Actores principales: </a:t>
            </a:r>
            <a:r>
              <a:rPr lang="es-CO" sz="2400" dirty="0" smtClean="0"/>
              <a:t>Son aquellos actores afectados directamente por el proceso, ya sea de modo positivo o negativo. Ejemplo: Instituciones educativas, empresas, estudiantes, trabajadores. </a:t>
            </a:r>
          </a:p>
          <a:p>
            <a:pPr marL="0" indent="0" algn="just">
              <a:buNone/>
            </a:pPr>
            <a:endParaRPr lang="es-CO" sz="2400" dirty="0" smtClean="0"/>
          </a:p>
          <a:p>
            <a:pPr marL="0" indent="0" algn="just">
              <a:buNone/>
            </a:pPr>
            <a:r>
              <a:rPr lang="es-CO" sz="2400" b="1" dirty="0" smtClean="0">
                <a:solidFill>
                  <a:schemeClr val="accent6">
                    <a:lumMod val="75000"/>
                  </a:schemeClr>
                </a:solidFill>
              </a:rPr>
              <a:t>Actores secundarios: </a:t>
            </a:r>
            <a:r>
              <a:rPr lang="es-CO" sz="2400" dirty="0" smtClean="0"/>
              <a:t>Son aquellos actores que pueden verse afectados y/o influenciar de manera positiva o negativa en el proceso. Juegan un papel intermedio y pueden tener un efecto importante en los resultados del proceso. Estos actores pueden dividirse en organizaciones que financian, implementan, supervisan o defienden. </a:t>
            </a:r>
            <a:endParaRPr lang="es-CO" sz="2400" dirty="0"/>
          </a:p>
        </p:txBody>
      </p:sp>
    </p:spTree>
    <p:extLst>
      <p:ext uri="{BB962C8B-B14F-4D97-AF65-F5344CB8AC3E}">
        <p14:creationId xmlns:p14="http://schemas.microsoft.com/office/powerpoint/2010/main" val="344227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256584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es-CO" dirty="0" smtClean="0"/>
              <a:t>Dentro de este tipo de actores se puede considerar, a individuos claves como actores específicos (jefe de área o departamento de diferentes instituciones que consideran importante y necesaria la propuesta) o grupos informales de personas que actúan como intermediarios (ejemplo: lideres locales, políticos, personas respetadas socialmente, entre otros). </a:t>
            </a:r>
          </a:p>
          <a:p>
            <a:pPr marL="0" indent="0" algn="just">
              <a:buNone/>
            </a:pPr>
            <a:r>
              <a:rPr lang="es-CO" dirty="0" smtClean="0"/>
              <a:t>Los actores secundarios son quienes en la mayoría de los casos, lideran el proceso y conforman el equipo o comité técnico de formación profesional; tales como: representantes del Gobierno Regional, Dirección Regional de Trabajo y Promoción del Empleo, Dirección Regional de Educación u otras instituciones representativas de la región. </a:t>
            </a:r>
          </a:p>
          <a:p>
            <a:pPr marL="0" indent="0" algn="just">
              <a:buNone/>
            </a:pPr>
            <a:endParaRPr lang="es-CO" dirty="0" smtClean="0"/>
          </a:p>
          <a:p>
            <a:pPr marL="0" indent="0" algn="just">
              <a:buNone/>
            </a:pPr>
            <a:r>
              <a:rPr lang="es-CO" dirty="0" smtClean="0"/>
              <a:t>Es importante garantizar la incorporación de todos los actores (principales, secundarios).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727343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7 Grupo"/>
          <p:cNvGrpSpPr/>
          <p:nvPr/>
        </p:nvGrpSpPr>
        <p:grpSpPr>
          <a:xfrm>
            <a:off x="935596" y="1772816"/>
            <a:ext cx="7272808" cy="4536504"/>
            <a:chOff x="935596" y="1196752"/>
            <a:chExt cx="7272808" cy="4536504"/>
          </a:xfrm>
        </p:grpSpPr>
        <p:sp>
          <p:nvSpPr>
            <p:cNvPr id="3" name="2 Elipse"/>
            <p:cNvSpPr/>
            <p:nvPr/>
          </p:nvSpPr>
          <p:spPr>
            <a:xfrm>
              <a:off x="3275856" y="2564904"/>
              <a:ext cx="2592288" cy="1650111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dirty="0" smtClean="0">
                  <a:solidFill>
                    <a:schemeClr val="tx1"/>
                  </a:solidFill>
                </a:rPr>
                <a:t>CAMBIO CLIMATICO</a:t>
              </a:r>
              <a:endParaRPr lang="es-CO" dirty="0">
                <a:solidFill>
                  <a:schemeClr val="tx1"/>
                </a:solidFill>
              </a:endParaRPr>
            </a:p>
          </p:txBody>
        </p:sp>
        <p:sp>
          <p:nvSpPr>
            <p:cNvPr id="5" name="4 Elipse"/>
            <p:cNvSpPr/>
            <p:nvPr/>
          </p:nvSpPr>
          <p:spPr>
            <a:xfrm>
              <a:off x="2129837" y="1844824"/>
              <a:ext cx="4968552" cy="3240360"/>
            </a:xfrm>
            <a:prstGeom prst="ellipse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6" name="5 Elipse"/>
            <p:cNvSpPr/>
            <p:nvPr/>
          </p:nvSpPr>
          <p:spPr>
            <a:xfrm>
              <a:off x="935596" y="1196752"/>
              <a:ext cx="7272808" cy="4536504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7" name="6 CuadroTexto"/>
            <p:cNvSpPr txBox="1"/>
            <p:nvPr/>
          </p:nvSpPr>
          <p:spPr>
            <a:xfrm>
              <a:off x="3851920" y="5188550"/>
              <a:ext cx="23762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b="1" dirty="0" smtClean="0"/>
                <a:t>Actores Secundarios</a:t>
              </a:r>
              <a:endParaRPr lang="es-CO" b="1" dirty="0"/>
            </a:p>
          </p:txBody>
        </p:sp>
        <p:sp>
          <p:nvSpPr>
            <p:cNvPr id="9" name="8 CuadroTexto"/>
            <p:cNvSpPr txBox="1"/>
            <p:nvPr/>
          </p:nvSpPr>
          <p:spPr>
            <a:xfrm>
              <a:off x="3515924" y="4321981"/>
              <a:ext cx="23762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b="1" dirty="0" smtClean="0"/>
                <a:t>Actores Principales</a:t>
              </a:r>
              <a:endParaRPr lang="es-CO" b="1" dirty="0"/>
            </a:p>
          </p:txBody>
        </p:sp>
      </p:grpSp>
      <p:sp>
        <p:nvSpPr>
          <p:cNvPr id="10" name="1 Título"/>
          <p:cNvSpPr>
            <a:spLocks noGrp="1"/>
          </p:cNvSpPr>
          <p:nvPr>
            <p:ph type="title"/>
          </p:nvPr>
        </p:nvSpPr>
        <p:spPr>
          <a:xfrm>
            <a:off x="1339044" y="805648"/>
            <a:ext cx="7402016" cy="955379"/>
          </a:xfrm>
        </p:spPr>
        <p:txBody>
          <a:bodyPr/>
          <a:lstStyle/>
          <a:p>
            <a:r>
              <a:rPr lang="es-CO" b="1" dirty="0" smtClean="0">
                <a:solidFill>
                  <a:schemeClr val="accent6">
                    <a:lumMod val="75000"/>
                  </a:schemeClr>
                </a:solidFill>
                <a:latin typeface="Eras Medium ITC" panose="020B0602030504020804" pitchFamily="34" charset="0"/>
              </a:rPr>
              <a:t>MAPEO DE ACTORES </a:t>
            </a:r>
            <a:endParaRPr lang="es-CO" b="1" dirty="0">
              <a:solidFill>
                <a:schemeClr val="accent6">
                  <a:lumMod val="75000"/>
                </a:schemeClr>
              </a:solidFill>
              <a:latin typeface="Eras Medium ITC" panose="020B06020305040208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07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CO" smtClean="0"/>
              <a:t>INFORME DE GESTION CORPORATIVA </a:t>
            </a:r>
            <a:endParaRPr lang="es-CO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7175169"/>
              </p:ext>
            </p:extLst>
          </p:nvPr>
        </p:nvGraphicFramePr>
        <p:xfrm>
          <a:off x="611560" y="1124744"/>
          <a:ext cx="8424937" cy="521877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899308"/>
                <a:gridCol w="2899308"/>
                <a:gridCol w="2626321"/>
              </a:tblGrid>
              <a:tr h="137160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CO" sz="10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Eras Medium ITC" panose="020B0602030504020804" pitchFamily="34" charset="0"/>
                        </a:rPr>
                        <a:t>MATRIZ DE ACTORES </a:t>
                      </a:r>
                      <a:r>
                        <a:rPr lang="es-CO" sz="1000" b="1" u="none" strike="noStrike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Eras Medium ITC" panose="020B0602030504020804" pitchFamily="34" charset="0"/>
                        </a:rPr>
                        <a:t>INVOLUCRADOS  EN TEMAS DE CAMBIO CLIMATICO</a:t>
                      </a:r>
                      <a:endParaRPr lang="es-CO" sz="10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Eras Medium ITC" panose="020B06020305040208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82834">
                <a:tc>
                  <a:txBody>
                    <a:bodyPr/>
                    <a:lstStyle/>
                    <a:p>
                      <a:pPr algn="l" fontAlgn="b"/>
                      <a:endParaRPr lang="es-CO" sz="900" b="1" i="0" u="none" strike="noStrike" dirty="0">
                        <a:effectLst/>
                        <a:latin typeface="Eras Medium ITC" panose="020B06020305040208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O" sz="900" b="1" i="0" u="none" strike="noStrike" dirty="0">
                        <a:effectLst/>
                        <a:latin typeface="Eras Medium ITC" panose="020B06020305040208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O" sz="900" b="1" i="0" u="none" strike="noStrike">
                        <a:effectLst/>
                        <a:latin typeface="Eras Medium ITC" panose="020B0602030504020804" pitchFamily="34" charset="0"/>
                      </a:endParaRPr>
                    </a:p>
                  </a:txBody>
                  <a:tcPr marL="0" marR="0" marT="0" marB="0" anchor="b"/>
                </a:tc>
              </a:tr>
              <a:tr h="82834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s-CO" sz="900" b="1" u="none" strike="noStrike" dirty="0">
                          <a:effectLst/>
                          <a:latin typeface="Eras Medium ITC" panose="020B0602030504020804" pitchFamily="34" charset="0"/>
                        </a:rPr>
                        <a:t>DEPARTAMENTO</a:t>
                      </a:r>
                      <a:endParaRPr lang="es-CO" sz="900" b="1" i="0" u="none" strike="noStrike" dirty="0">
                        <a:effectLst/>
                        <a:latin typeface="Eras Medium ITC" panose="020B06020305040208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u="none" strike="noStrike" dirty="0">
                          <a:effectLst/>
                          <a:latin typeface="Eras Medium ITC" panose="020B0602030504020804" pitchFamily="34" charset="0"/>
                        </a:rPr>
                        <a:t>AMBITO LOCAL</a:t>
                      </a:r>
                      <a:endParaRPr lang="es-CO" sz="900" b="1" i="0" u="none" strike="noStrike" dirty="0">
                        <a:effectLst/>
                        <a:latin typeface="Eras Medium ITC" panose="020B06020305040208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900" b="1" u="none" strike="noStrike">
                          <a:effectLst/>
                          <a:latin typeface="Eras Medium ITC" panose="020B0602030504020804" pitchFamily="34" charset="0"/>
                        </a:rPr>
                        <a:t>AMBITO DEPARTAMENTAL </a:t>
                      </a:r>
                      <a:endParaRPr lang="es-CO" sz="900" b="1" i="0" u="none" strike="noStrike">
                        <a:effectLst/>
                        <a:latin typeface="Eras Medium ITC" panose="020B0602030504020804" pitchFamily="34" charset="0"/>
                      </a:endParaRPr>
                    </a:p>
                  </a:txBody>
                  <a:tcPr marL="0" marR="0" marT="0" marB="0" anchor="b"/>
                </a:tc>
              </a:tr>
              <a:tr h="475874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900" b="0" u="none" strike="noStrike" dirty="0">
                          <a:effectLst/>
                          <a:latin typeface="Eras Medium ITC" panose="020B0602030504020804" pitchFamily="34" charset="0"/>
                        </a:rPr>
                        <a:t>Actores Principales:     Actores secundarios:                  </a:t>
                      </a:r>
                      <a:endParaRPr lang="es-CO" sz="900" b="0" i="0" u="none" strike="noStrike" dirty="0">
                        <a:effectLst/>
                        <a:latin typeface="Eras Medium ITC" panose="020B06020305040208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900" b="0" u="none" strike="noStrike">
                          <a:effectLst/>
                          <a:latin typeface="Eras Medium ITC" panose="020B0602030504020804" pitchFamily="34" charset="0"/>
                        </a:rPr>
                        <a:t>Actores Principales:     Actores secundarios:                  </a:t>
                      </a:r>
                      <a:endParaRPr lang="es-CO" sz="900" b="0" i="0" u="none" strike="noStrike">
                        <a:effectLst/>
                        <a:latin typeface="Eras Medium ITC" panose="020B0602030504020804" pitchFamily="34" charset="0"/>
                      </a:endParaRPr>
                    </a:p>
                  </a:txBody>
                  <a:tcPr marL="0" marR="0" marT="0" marB="0"/>
                </a:tc>
              </a:tr>
              <a:tr h="518703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b="1" u="none" strike="noStrike">
                          <a:effectLst/>
                          <a:latin typeface="Eras Medium ITC" panose="020B0602030504020804" pitchFamily="34" charset="0"/>
                        </a:rPr>
                        <a:t>MUNICIPIOS</a:t>
                      </a:r>
                      <a:endParaRPr lang="es-CO" sz="900" b="1" i="0" u="none" strike="noStrike">
                        <a:effectLst/>
                        <a:latin typeface="Eras Medium ITC" panose="020B06020305040208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900" b="0" u="none" strike="noStrike" dirty="0">
                          <a:effectLst/>
                          <a:latin typeface="Eras Medium ITC" panose="020B0602030504020804" pitchFamily="34" charset="0"/>
                        </a:rPr>
                        <a:t>Actores Principales:     Actores secundarios:                                  </a:t>
                      </a:r>
                      <a:endParaRPr lang="es-CO" sz="900" b="0" i="0" u="none" strike="noStrike" dirty="0">
                        <a:effectLst/>
                        <a:latin typeface="Eras Medium ITC" panose="020B06020305040208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900" b="0" u="none" strike="noStrike">
                          <a:effectLst/>
                          <a:latin typeface="Eras Medium ITC" panose="020B0602030504020804" pitchFamily="34" charset="0"/>
                        </a:rPr>
                        <a:t>Actores Principales:     Actores secundarios:                                  </a:t>
                      </a:r>
                      <a:endParaRPr lang="es-CO" sz="900" b="0" i="0" u="none" strike="noStrike">
                        <a:effectLst/>
                        <a:latin typeface="Eras Medium ITC" panose="020B0602030504020804" pitchFamily="34" charset="0"/>
                      </a:endParaRPr>
                    </a:p>
                  </a:txBody>
                  <a:tcPr marL="0" marR="0" marT="0" marB="0"/>
                </a:tc>
              </a:tr>
              <a:tr h="537739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b="1" u="none" strike="noStrike">
                          <a:effectLst/>
                          <a:latin typeface="Eras Medium ITC" panose="020B0602030504020804" pitchFamily="34" charset="0"/>
                        </a:rPr>
                        <a:t>DISTRITOS</a:t>
                      </a:r>
                      <a:endParaRPr lang="es-CO" sz="900" b="1" i="0" u="none" strike="noStrike">
                        <a:effectLst/>
                        <a:latin typeface="Eras Medium ITC" panose="020B06020305040208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900" b="0" u="none" strike="noStrike" dirty="0">
                          <a:effectLst/>
                          <a:latin typeface="Eras Medium ITC" panose="020B0602030504020804" pitchFamily="34" charset="0"/>
                        </a:rPr>
                        <a:t>Actores Principales:     Actores secundarios:                                  </a:t>
                      </a:r>
                      <a:endParaRPr lang="es-CO" sz="900" b="0" i="0" u="none" strike="noStrike" dirty="0">
                        <a:effectLst/>
                        <a:latin typeface="Eras Medium ITC" panose="020B06020305040208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900" b="0" u="none" strike="noStrike">
                          <a:effectLst/>
                          <a:latin typeface="Eras Medium ITC" panose="020B0602030504020804" pitchFamily="34" charset="0"/>
                        </a:rPr>
                        <a:t>Actores Principales:     Actores secundarios:                                  </a:t>
                      </a:r>
                      <a:endParaRPr lang="es-CO" sz="900" b="0" i="0" u="none" strike="noStrike">
                        <a:effectLst/>
                        <a:latin typeface="Eras Medium ITC" panose="020B0602030504020804" pitchFamily="34" charset="0"/>
                      </a:endParaRPr>
                    </a:p>
                  </a:txBody>
                  <a:tcPr marL="0" marR="0" marT="0" marB="0"/>
                </a:tc>
              </a:tr>
              <a:tr h="494910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b="1" u="none" strike="noStrike">
                          <a:effectLst/>
                          <a:latin typeface="Eras Medium ITC" panose="020B0602030504020804" pitchFamily="34" charset="0"/>
                        </a:rPr>
                        <a:t>AUTORIDADES AMBIENTALES</a:t>
                      </a:r>
                      <a:endParaRPr lang="es-CO" sz="900" b="1" i="0" u="none" strike="noStrike">
                        <a:effectLst/>
                        <a:latin typeface="Eras Medium ITC" panose="020B06020305040208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900" b="0" u="none" strike="noStrike" dirty="0">
                          <a:effectLst/>
                          <a:latin typeface="Eras Medium ITC" panose="020B0602030504020804" pitchFamily="34" charset="0"/>
                        </a:rPr>
                        <a:t>Actores Principales:     Actores secundarios:                                  </a:t>
                      </a:r>
                      <a:endParaRPr lang="es-CO" sz="900" b="0" i="0" u="none" strike="noStrike" dirty="0">
                        <a:effectLst/>
                        <a:latin typeface="Eras Medium ITC" panose="020B06020305040208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900" b="0" u="none" strike="noStrike">
                          <a:effectLst/>
                          <a:latin typeface="Eras Medium ITC" panose="020B0602030504020804" pitchFamily="34" charset="0"/>
                        </a:rPr>
                        <a:t>Actores Principales:     Actores secundarios:                                  </a:t>
                      </a:r>
                      <a:endParaRPr lang="es-CO" sz="900" b="0" i="0" u="none" strike="noStrike">
                        <a:effectLst/>
                        <a:latin typeface="Eras Medium ITC" panose="020B0602030504020804" pitchFamily="34" charset="0"/>
                      </a:endParaRPr>
                    </a:p>
                  </a:txBody>
                  <a:tcPr marL="0" marR="0" marT="0" marB="0"/>
                </a:tc>
              </a:tr>
              <a:tr h="428286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b="1" u="none" strike="noStrike">
                          <a:effectLst/>
                          <a:latin typeface="Eras Medium ITC" panose="020B0602030504020804" pitchFamily="34" charset="0"/>
                        </a:rPr>
                        <a:t>GREMIOS</a:t>
                      </a:r>
                      <a:endParaRPr lang="es-CO" sz="900" b="1" i="0" u="none" strike="noStrike">
                        <a:effectLst/>
                        <a:latin typeface="Eras Medium ITC" panose="020B06020305040208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900" b="0" u="none" strike="noStrike" dirty="0">
                          <a:effectLst/>
                          <a:latin typeface="Eras Medium ITC" panose="020B0602030504020804" pitchFamily="34" charset="0"/>
                        </a:rPr>
                        <a:t>Actores Principales:     Actores secundarios:                                  </a:t>
                      </a:r>
                      <a:endParaRPr lang="es-CO" sz="900" b="0" i="0" u="none" strike="noStrike" dirty="0">
                        <a:effectLst/>
                        <a:latin typeface="Eras Medium ITC" panose="020B06020305040208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900" b="0" u="none" strike="noStrike">
                          <a:effectLst/>
                          <a:latin typeface="Eras Medium ITC" panose="020B0602030504020804" pitchFamily="34" charset="0"/>
                        </a:rPr>
                        <a:t>Actores Principales:     Actores secundarios:                                  </a:t>
                      </a:r>
                      <a:endParaRPr lang="es-CO" sz="900" b="0" i="0" u="none" strike="noStrike">
                        <a:effectLst/>
                        <a:latin typeface="Eras Medium ITC" panose="020B0602030504020804" pitchFamily="34" charset="0"/>
                      </a:endParaRPr>
                    </a:p>
                  </a:txBody>
                  <a:tcPr marL="0" marR="0" marT="0" marB="0"/>
                </a:tc>
              </a:tr>
              <a:tr h="447323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b="1" u="none" strike="noStrike">
                          <a:effectLst/>
                          <a:latin typeface="Eras Medium ITC" panose="020B0602030504020804" pitchFamily="34" charset="0"/>
                        </a:rPr>
                        <a:t>ASOCIACIONES DEL SECTOR PRIVADO</a:t>
                      </a:r>
                      <a:endParaRPr lang="es-CO" sz="900" b="1" i="0" u="none" strike="noStrike">
                        <a:effectLst/>
                        <a:latin typeface="Eras Medium ITC" panose="020B06020305040208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900" b="0" u="none" strike="noStrike">
                          <a:effectLst/>
                          <a:latin typeface="Eras Medium ITC" panose="020B0602030504020804" pitchFamily="34" charset="0"/>
                        </a:rPr>
                        <a:t>Actores Principales:     Actores secundarios:                                  </a:t>
                      </a:r>
                      <a:endParaRPr lang="es-CO" sz="900" b="0" i="0" u="none" strike="noStrike">
                        <a:effectLst/>
                        <a:latin typeface="Eras Medium ITC" panose="020B06020305040208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900" b="0" u="none" strike="noStrike" dirty="0">
                          <a:effectLst/>
                          <a:latin typeface="Eras Medium ITC" panose="020B0602030504020804" pitchFamily="34" charset="0"/>
                        </a:rPr>
                        <a:t>Actores Principales:     Actores secundarios:                                  </a:t>
                      </a:r>
                      <a:endParaRPr lang="es-CO" sz="900" b="0" i="0" u="none" strike="noStrike" dirty="0">
                        <a:effectLst/>
                        <a:latin typeface="Eras Medium ITC" panose="020B0602030504020804" pitchFamily="34" charset="0"/>
                      </a:endParaRPr>
                    </a:p>
                  </a:txBody>
                  <a:tcPr marL="0" marR="0" marT="0" marB="0"/>
                </a:tc>
              </a:tr>
              <a:tr h="433045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b="1" u="none" strike="noStrike">
                          <a:effectLst/>
                          <a:latin typeface="Eras Medium ITC" panose="020B0602030504020804" pitchFamily="34" charset="0"/>
                        </a:rPr>
                        <a:t>ACADEMIA</a:t>
                      </a:r>
                      <a:endParaRPr lang="es-CO" sz="900" b="1" i="0" u="none" strike="noStrike">
                        <a:effectLst/>
                        <a:latin typeface="Eras Medium ITC" panose="020B06020305040208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900" b="0" u="none" strike="noStrike">
                          <a:effectLst/>
                          <a:latin typeface="Eras Medium ITC" panose="020B0602030504020804" pitchFamily="34" charset="0"/>
                        </a:rPr>
                        <a:t>Actores Principales:     Actores secundarios:                                  </a:t>
                      </a:r>
                      <a:endParaRPr lang="es-CO" sz="900" b="0" i="0" u="none" strike="noStrike">
                        <a:effectLst/>
                        <a:latin typeface="Eras Medium ITC" panose="020B06020305040208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900" b="0" u="none" strike="noStrike" dirty="0">
                          <a:effectLst/>
                          <a:latin typeface="Eras Medium ITC" panose="020B0602030504020804" pitchFamily="34" charset="0"/>
                        </a:rPr>
                        <a:t>Actores Principales:     Actores secundarios:                                  </a:t>
                      </a:r>
                      <a:endParaRPr lang="es-CO" sz="900" b="0" i="0" u="none" strike="noStrike" dirty="0">
                        <a:effectLst/>
                        <a:latin typeface="Eras Medium ITC" panose="020B0602030504020804" pitchFamily="34" charset="0"/>
                      </a:endParaRPr>
                    </a:p>
                  </a:txBody>
                  <a:tcPr marL="0" marR="0" marT="0" marB="0"/>
                </a:tc>
              </a:tr>
              <a:tr h="328354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b="1" u="none" strike="noStrike">
                          <a:effectLst/>
                          <a:latin typeface="Eras Medium ITC" panose="020B0602030504020804" pitchFamily="34" charset="0"/>
                        </a:rPr>
                        <a:t>ENTIDADES SIN ANIMO DE LUCRO</a:t>
                      </a:r>
                      <a:endParaRPr lang="es-CO" sz="900" b="1" i="0" u="none" strike="noStrike">
                        <a:effectLst/>
                        <a:latin typeface="Eras Medium ITC" panose="020B06020305040208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900" b="0" u="none" strike="noStrike">
                          <a:effectLst/>
                          <a:latin typeface="Eras Medium ITC" panose="020B0602030504020804" pitchFamily="34" charset="0"/>
                        </a:rPr>
                        <a:t>Actores Principales:     Actores secundarios:                                  </a:t>
                      </a:r>
                      <a:endParaRPr lang="es-CO" sz="900" b="0" i="0" u="none" strike="noStrike">
                        <a:effectLst/>
                        <a:latin typeface="Eras Medium ITC" panose="020B06020305040208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900" b="0" u="none" strike="noStrike" dirty="0">
                          <a:effectLst/>
                          <a:latin typeface="Eras Medium ITC" panose="020B0602030504020804" pitchFamily="34" charset="0"/>
                        </a:rPr>
                        <a:t>Actores Principales:     Actores secundarios:                                  </a:t>
                      </a:r>
                      <a:endParaRPr lang="es-CO" sz="900" b="0" i="0" u="none" strike="noStrike" dirty="0">
                        <a:effectLst/>
                        <a:latin typeface="Eras Medium ITC" panose="020B0602030504020804" pitchFamily="34" charset="0"/>
                      </a:endParaRPr>
                    </a:p>
                  </a:txBody>
                  <a:tcPr marL="0" marR="0" marT="0" marB="0"/>
                </a:tc>
              </a:tr>
              <a:tr h="328354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b="1" u="none" strike="noStrike">
                          <a:effectLst/>
                          <a:latin typeface="Eras Medium ITC" panose="020B0602030504020804" pitchFamily="34" charset="0"/>
                        </a:rPr>
                        <a:t>UNIDAD DE PARQUES NACIONALES NATURALES</a:t>
                      </a:r>
                      <a:endParaRPr lang="es-CO" sz="900" b="1" i="0" u="none" strike="noStrike">
                        <a:effectLst/>
                        <a:latin typeface="Eras Medium ITC" panose="020B06020305040208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900" b="0" u="none" strike="noStrike">
                          <a:effectLst/>
                          <a:latin typeface="Eras Medium ITC" panose="020B0602030504020804" pitchFamily="34" charset="0"/>
                        </a:rPr>
                        <a:t>Actores Principales:     Actores secundarios:                                  </a:t>
                      </a:r>
                      <a:endParaRPr lang="es-CO" sz="900" b="0" i="0" u="none" strike="noStrike">
                        <a:effectLst/>
                        <a:latin typeface="Eras Medium ITC" panose="020B06020305040208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900" b="0" u="none" strike="noStrike" dirty="0">
                          <a:effectLst/>
                          <a:latin typeface="Eras Medium ITC" panose="020B0602030504020804" pitchFamily="34" charset="0"/>
                        </a:rPr>
                        <a:t>Actores Principales:     Actores secundarios:                                  </a:t>
                      </a:r>
                      <a:endParaRPr lang="es-CO" sz="900" b="0" i="0" u="none" strike="noStrike" dirty="0">
                        <a:effectLst/>
                        <a:latin typeface="Eras Medium ITC" panose="020B0602030504020804" pitchFamily="34" charset="0"/>
                      </a:endParaRPr>
                    </a:p>
                  </a:txBody>
                  <a:tcPr marL="0" marR="0" marT="0" marB="0"/>
                </a:tc>
              </a:tr>
              <a:tr h="371183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b="1" u="none" strike="noStrike">
                          <a:effectLst/>
                          <a:latin typeface="Eras Medium ITC" panose="020B0602030504020804" pitchFamily="34" charset="0"/>
                        </a:rPr>
                        <a:t>CENTROS E INSTITUTOS DE INVESTIGACION</a:t>
                      </a:r>
                      <a:endParaRPr lang="es-CO" sz="900" b="1" i="0" u="none" strike="noStrike">
                        <a:effectLst/>
                        <a:latin typeface="Eras Medium ITC" panose="020B06020305040208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900" b="0" u="none" strike="noStrike">
                          <a:effectLst/>
                          <a:latin typeface="Eras Medium ITC" panose="020B0602030504020804" pitchFamily="34" charset="0"/>
                        </a:rPr>
                        <a:t>Actores Principales:     Actores secundarios:                                  </a:t>
                      </a:r>
                      <a:endParaRPr lang="es-CO" sz="900" b="0" i="0" u="none" strike="noStrike">
                        <a:effectLst/>
                        <a:latin typeface="Eras Medium ITC" panose="020B06020305040208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900" b="0" u="none" strike="noStrike" dirty="0">
                          <a:effectLst/>
                          <a:latin typeface="Eras Medium ITC" panose="020B0602030504020804" pitchFamily="34" charset="0"/>
                        </a:rPr>
                        <a:t>Actores Principales:     Actores secundarios:                                  </a:t>
                      </a:r>
                      <a:endParaRPr lang="es-CO" sz="900" b="0" i="0" u="none" strike="noStrike" dirty="0">
                        <a:effectLst/>
                        <a:latin typeface="Eras Medium ITC" panose="020B0602030504020804" pitchFamily="34" charset="0"/>
                      </a:endParaRPr>
                    </a:p>
                  </a:txBody>
                  <a:tcPr marL="0" marR="0" marT="0" marB="0"/>
                </a:tc>
              </a:tr>
              <a:tr h="428286">
                <a:tc>
                  <a:txBody>
                    <a:bodyPr/>
                    <a:lstStyle/>
                    <a:p>
                      <a:pPr algn="l" fontAlgn="ctr"/>
                      <a:r>
                        <a:rPr lang="es-CO" sz="900" b="1" u="none" strike="noStrike">
                          <a:effectLst/>
                          <a:latin typeface="Eras Medium ITC" panose="020B0602030504020804" pitchFamily="34" charset="0"/>
                        </a:rPr>
                        <a:t>REPRESENTANTES DE CONSEJO TERRITORIAL DEL RIESGO DE DESASTRES</a:t>
                      </a:r>
                      <a:endParaRPr lang="es-CO" sz="900" b="1" i="0" u="none" strike="noStrike">
                        <a:effectLst/>
                        <a:latin typeface="Eras Medium ITC" panose="020B06020305040208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900" b="0" u="none" strike="noStrike">
                          <a:effectLst/>
                          <a:latin typeface="Eras Medium ITC" panose="020B0602030504020804" pitchFamily="34" charset="0"/>
                        </a:rPr>
                        <a:t>Actores Principales:     Actores secundarios:                                  </a:t>
                      </a:r>
                      <a:endParaRPr lang="es-CO" sz="900" b="0" i="0" u="none" strike="noStrike">
                        <a:effectLst/>
                        <a:latin typeface="Eras Medium ITC" panose="020B06020305040208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O" sz="900" b="0" u="none" strike="noStrike" dirty="0">
                          <a:effectLst/>
                          <a:latin typeface="Eras Medium ITC" panose="020B0602030504020804" pitchFamily="34" charset="0"/>
                        </a:rPr>
                        <a:t>Actores Principales:     Actores secundarios:                                  </a:t>
                      </a:r>
                      <a:endParaRPr lang="es-CO" sz="900" b="0" i="0" u="none" strike="noStrike" dirty="0">
                        <a:effectLst/>
                        <a:latin typeface="Eras Medium ITC" panose="020B0602030504020804" pitchFamily="34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9131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Eras Medium IT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Eras Medium IT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Eras Medium IT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Eras Medium IT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Eras Medium IT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Eras Medium IT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Eras Medium IT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Eras Medium IT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Eras Medium IT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s-CO" sz="1800">
              <a:latin typeface="Calibri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187450" y="2466975"/>
            <a:ext cx="7596188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600" b="1" dirty="0">
                <a:solidFill>
                  <a:schemeClr val="tx2">
                    <a:lumMod val="50000"/>
                  </a:schemeClr>
                </a:solidFill>
                <a:latin typeface="+mn-lt"/>
                <a:cs typeface="+mn-cs"/>
              </a:rPr>
              <a:t>GRACIAS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Corpoguajira 201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Informes de Gestión corte 31 de Marzo del 2013</Template>
  <TotalTime>20009</TotalTime>
  <Words>567</Words>
  <Application>Microsoft Office PowerPoint</Application>
  <PresentationFormat>Presentación en pantalla (4:3)</PresentationFormat>
  <Paragraphs>65</Paragraphs>
  <Slides>9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7" baseType="lpstr">
      <vt:lpstr>Calibri</vt:lpstr>
      <vt:lpstr>Arial</vt:lpstr>
      <vt:lpstr>Eras Demi ITC</vt:lpstr>
      <vt:lpstr>Eras Medium ITC</vt:lpstr>
      <vt:lpstr>Times New Roman</vt:lpstr>
      <vt:lpstr>Arial Narrow</vt:lpstr>
      <vt:lpstr>Wingdings</vt:lpstr>
      <vt:lpstr>Tema Corpoguajira 2013</vt:lpstr>
      <vt:lpstr>Presentación de PowerPoint</vt:lpstr>
      <vt:lpstr>Presentación de PowerPoint</vt:lpstr>
      <vt:lpstr>METODOLOGIA DEL TALLER</vt:lpstr>
      <vt:lpstr>Identificación de actores</vt:lpstr>
      <vt:lpstr>Clasificación de los actores</vt:lpstr>
      <vt:lpstr>Presentación de PowerPoint</vt:lpstr>
      <vt:lpstr>MAPEO DE ACTORES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 de Gestión  Segundo Semestre del 2013</dc:title>
  <dc:creator>yeison cotes</dc:creator>
  <cp:lastModifiedBy>Corpoguajira</cp:lastModifiedBy>
  <cp:revision>1013</cp:revision>
  <dcterms:created xsi:type="dcterms:W3CDTF">2013-07-23T19:09:50Z</dcterms:created>
  <dcterms:modified xsi:type="dcterms:W3CDTF">2016-04-20T23:02:20Z</dcterms:modified>
</cp:coreProperties>
</file>