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2" r:id="rId2"/>
    <p:sldId id="352" r:id="rId3"/>
    <p:sldId id="381" r:id="rId4"/>
    <p:sldId id="388" r:id="rId5"/>
    <p:sldId id="384" r:id="rId6"/>
    <p:sldId id="385" r:id="rId7"/>
    <p:sldId id="405" r:id="rId8"/>
    <p:sldId id="409" r:id="rId9"/>
    <p:sldId id="406" r:id="rId10"/>
    <p:sldId id="410" r:id="rId11"/>
    <p:sldId id="407" r:id="rId12"/>
    <p:sldId id="411" r:id="rId13"/>
    <p:sldId id="412" r:id="rId14"/>
    <p:sldId id="382" r:id="rId15"/>
    <p:sldId id="432" r:id="rId16"/>
    <p:sldId id="433" r:id="rId17"/>
    <p:sldId id="428" r:id="rId18"/>
    <p:sldId id="424" r:id="rId19"/>
    <p:sldId id="423" r:id="rId20"/>
    <p:sldId id="441" r:id="rId21"/>
    <p:sldId id="442" r:id="rId22"/>
    <p:sldId id="443" r:id="rId23"/>
    <p:sldId id="380" r:id="rId24"/>
    <p:sldId id="448" r:id="rId25"/>
    <p:sldId id="379" r:id="rId26"/>
    <p:sldId id="431" r:id="rId27"/>
    <p:sldId id="404" r:id="rId28"/>
  </p:sldIdLst>
  <p:sldSz cx="12601575" cy="7200900"/>
  <p:notesSz cx="6858000" cy="9144000"/>
  <p:defaultTextStyle>
    <a:defPPr>
      <a:defRPr lang="es-CO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F497D"/>
    <a:srgbClr val="33CC33"/>
    <a:srgbClr val="993366"/>
    <a:srgbClr val="4BACC6"/>
    <a:srgbClr val="0078A0"/>
    <a:srgbClr val="008080"/>
    <a:srgbClr val="C08DA6"/>
    <a:srgbClr val="9BBB5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029" autoAdjust="0"/>
    <p:restoredTop sz="94608" autoAdjust="0"/>
  </p:normalViewPr>
  <p:slideViewPr>
    <p:cSldViewPr>
      <p:cViewPr varScale="1">
        <p:scale>
          <a:sx n="62" d="100"/>
          <a:sy n="62" d="100"/>
        </p:scale>
        <p:origin x="-528" y="-78"/>
      </p:cViewPr>
      <p:guideLst>
        <p:guide orient="horz" pos="2160"/>
        <p:guide orient="horz" pos="2268"/>
        <p:guide pos="288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E8B2-B12B-4842-A933-08E35758DC2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28A3C-2CD4-4AD2-A839-CF9AC96884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76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0213" y="685800"/>
            <a:ext cx="5999162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8A3C-2CD4-4AD2-A839-CF9AC9688475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10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0213" y="685800"/>
            <a:ext cx="5999162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8A3C-2CD4-4AD2-A839-CF9AC9688475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10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0213" y="685800"/>
            <a:ext cx="5999162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8A3C-2CD4-4AD2-A839-CF9AC9688475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10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18D-5477-40E4-BEA6-5912B1E030BA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09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236947"/>
            <a:ext cx="10711339" cy="1543526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6" y="4080510"/>
            <a:ext cx="8821103" cy="1840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304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1680211"/>
            <a:ext cx="11341418" cy="47522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5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36142" y="288371"/>
            <a:ext cx="2835354" cy="6144101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288371"/>
            <a:ext cx="8296037" cy="61441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0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8" y="6674168"/>
            <a:ext cx="8048647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O" smtClean="0"/>
              <a:t>ORDENAMIENTO TERRITORIAL REGIONAL – FEBRERO DE 2014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05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079" y="1680211"/>
            <a:ext cx="11341418" cy="4752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80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7" y="4627245"/>
            <a:ext cx="10711339" cy="1430179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7" y="3052049"/>
            <a:ext cx="10711339" cy="15751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079" y="1680211"/>
            <a:ext cx="5565696" cy="475226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5800" y="1680211"/>
            <a:ext cx="5565696" cy="475226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36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79" y="2283619"/>
            <a:ext cx="5567884" cy="414885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6" y="1611869"/>
            <a:ext cx="5570071" cy="671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6" y="2283619"/>
            <a:ext cx="5570071" cy="414885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6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27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62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80" y="286702"/>
            <a:ext cx="4145831" cy="1220153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6" y="286703"/>
            <a:ext cx="7044630" cy="614576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80" y="1506856"/>
            <a:ext cx="4145831" cy="4925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2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5040630"/>
            <a:ext cx="7560945" cy="595075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635705"/>
            <a:ext cx="7560945" cy="8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2B060D59-C70B-4DBD-8F79-A7EA077DB1D9}" type="datetimeFigureOut">
              <a:rPr lang="es-CO" smtClean="0"/>
              <a:t>21/04/2017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866C710D-B8B9-44C7-B8F9-C36EE84A7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64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71" y="6336754"/>
            <a:ext cx="2602992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3157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39" indent="-424339" algn="l" defTabSz="113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401" indent="-353616" algn="l" defTabSz="1131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48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033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www.google.com.co/url?sa=i&amp;rct=j&amp;q=&amp;esrc=s&amp;source=images&amp;cd=&amp;docid=njl6H9TSKwIa9M&amp;tbnid=doOfPzKL8hIoJM:&amp;ved=0CAYQjRw&amp;url=http://www.gepsa.com.co/web/index.php?option=com_content&amp;view=article&amp;id=68&amp;Itemid=61&amp;ei=ezglU6XhPJOn0gGb1YHgBw&amp;bvm=bv.62922401,d.eW0&amp;psig=AFQjCNEVlXOfpxiFh8vVhSrynRyrsl_eNQ&amp;ust=1395034452602982" TargetMode="External"/><Relationship Id="rId18" Type="http://schemas.openxmlformats.org/officeDocument/2006/relationships/image" Target="../media/image26.jpeg"/><Relationship Id="rId3" Type="http://schemas.openxmlformats.org/officeDocument/2006/relationships/image" Target="../media/image15.png"/><Relationship Id="rId21" Type="http://schemas.openxmlformats.org/officeDocument/2006/relationships/image" Target="../media/image29.jpeg"/><Relationship Id="rId7" Type="http://schemas.openxmlformats.org/officeDocument/2006/relationships/hyperlink" Target="https://www.google.com.co/imgres?imgurl&amp;imgrefurl=http://www.grupocolviva.com/area-nueva-de-construccion-crecio-56-en-colombia/&amp;h=0&amp;w=0&amp;tbnid=sP9VO94u8hLI-M&amp;tbnh=192&amp;tbnw=263&amp;zoom=1&amp;docid=nefaTenHO2KUDM&amp;ei=PzElU7LxLpDE0AHQtYDgAQ&amp;ved=0CAIQsCUoAA" TargetMode="External"/><Relationship Id="rId12" Type="http://schemas.openxmlformats.org/officeDocument/2006/relationships/image" Target="../media/image22.jpeg"/><Relationship Id="rId17" Type="http://schemas.openxmlformats.org/officeDocument/2006/relationships/image" Target="../media/image25.png"/><Relationship Id="rId2" Type="http://schemas.openxmlformats.org/officeDocument/2006/relationships/image" Target="../media/image14.png"/><Relationship Id="rId16" Type="http://schemas.openxmlformats.org/officeDocument/2006/relationships/hyperlink" Target="http://www.google.com.co/url?sa=i&amp;rct=j&amp;q=&amp;esrc=s&amp;source=images&amp;cd=&amp;cad=rja&amp;uact=8&amp;docid=4HGsqd95r2w9zM&amp;tbnid=uNxeHIMiLVtJuM:&amp;ved=0CAYQjRw&amp;url=http://www.skyscrapercity.com/showthread.php?t=944176&amp;page=67&amp;ei=MjslU_PYH6eI0AGjr4DYCA&amp;bvm=bv.62922401,d.eW0&amp;psig=AFQjCNEyVECBatCNl-CC-HKTY7jBF8g0Ug&amp;ust=1395035297875527" TargetMode="Externa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http://lh4.ggpht.com/-q09bqVY6kzw/ThMc7ZoX6qI/AAAAAAAAI5E/Arp9fbNcToU/s1600-h/Nuevo%20Sistema%20Vial%20en%20la%20Costa%20Atl%C3%A1ntica%20-%5b8%5d.jpg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4.jpeg"/><Relationship Id="rId23" Type="http://schemas.openxmlformats.org/officeDocument/2006/relationships/image" Target="../media/image31.jpeg"/><Relationship Id="rId10" Type="http://schemas.openxmlformats.org/officeDocument/2006/relationships/image" Target="../media/image21.jpeg"/><Relationship Id="rId19" Type="http://schemas.openxmlformats.org/officeDocument/2006/relationships/image" Target="../media/image27.jpg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3.jpeg"/><Relationship Id="rId2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r="2439" b="28294"/>
          <a:stretch/>
        </p:blipFill>
        <p:spPr>
          <a:xfrm>
            <a:off x="0" y="1"/>
            <a:ext cx="12601576" cy="6126692"/>
          </a:xfrm>
          <a:prstGeom prst="rect">
            <a:avLst/>
          </a:prstGeom>
        </p:spPr>
      </p:pic>
      <p:sp>
        <p:nvSpPr>
          <p:cNvPr id="5" name="6 Rectángulo"/>
          <p:cNvSpPr/>
          <p:nvPr/>
        </p:nvSpPr>
        <p:spPr>
          <a:xfrm>
            <a:off x="-1" y="0"/>
            <a:ext cx="12601576" cy="6120730"/>
          </a:xfrm>
          <a:prstGeom prst="rect">
            <a:avLst/>
          </a:prstGeom>
          <a:solidFill>
            <a:srgbClr val="1F49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7 CuadroTexto"/>
          <p:cNvSpPr txBox="1"/>
          <p:nvPr/>
        </p:nvSpPr>
        <p:spPr>
          <a:xfrm>
            <a:off x="1044203" y="864146"/>
            <a:ext cx="109267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/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</a:t>
            </a:r>
            <a:r>
              <a:rPr lang="es-MX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ORDENAMIENTO TERRITORIAL</a:t>
            </a:r>
            <a:endParaRPr lang="es-MX" sz="3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/>
            <a:endParaRPr lang="es-MX" sz="4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/>
            <a:endParaRPr lang="es-CO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/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/>
            <a:endParaRPr lang="es-CO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/>
            <a:r>
              <a:rPr lang="es-CO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Vivienda Ciudad y Territorio</a:t>
            </a:r>
          </a:p>
          <a:p>
            <a:pPr marL="285750" indent="-285750" algn="r"/>
            <a:r>
              <a:rPr lang="es-CO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de Espacio Urbano y Territorial</a:t>
            </a:r>
          </a:p>
          <a:p>
            <a:pPr marL="285750" indent="-285750" algn="r"/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Subdirección de Asistencia Técnica y Operaciones Urbanas Integrales</a:t>
            </a:r>
            <a:endParaRPr lang="es-CO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/>
            <a:endParaRPr lang="es-CO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941" y="5443294"/>
            <a:ext cx="12853516" cy="1359411"/>
          </a:xfrm>
          <a:prstGeom prst="rect">
            <a:avLst/>
          </a:prstGeom>
        </p:spPr>
      </p:pic>
      <p:sp>
        <p:nvSpPr>
          <p:cNvPr id="6" name="Rectángulo 1"/>
          <p:cNvSpPr/>
          <p:nvPr/>
        </p:nvSpPr>
        <p:spPr>
          <a:xfrm>
            <a:off x="4502499" y="1482601"/>
            <a:ext cx="746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863" indent="-230863" algn="r" defTabSz="914217"/>
            <a:r>
              <a:rPr lang="es-CO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LINEAMIENTOS </a:t>
            </a:r>
            <a:r>
              <a:rPr lang="es-CO" sz="2400" b="1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 LA REVISION Y </a:t>
            </a:r>
            <a:r>
              <a:rPr lang="es-CO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AJUSTE</a:t>
            </a:r>
            <a:endParaRPr lang="es-CO" sz="2400" b="1" i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5447" r="6276" b="10437"/>
          <a:stretch/>
        </p:blipFill>
        <p:spPr bwMode="auto">
          <a:xfrm>
            <a:off x="2878565" y="1440210"/>
            <a:ext cx="9614910" cy="43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onector"/>
          <p:cNvSpPr/>
          <p:nvPr/>
        </p:nvSpPr>
        <p:spPr>
          <a:xfrm>
            <a:off x="439071" y="1512218"/>
            <a:ext cx="1901276" cy="1898496"/>
          </a:xfrm>
          <a:prstGeom prst="flowChartConnector">
            <a:avLst/>
          </a:prstGeom>
          <a:solidFill>
            <a:srgbClr val="9BBB59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1015" y="2120328"/>
            <a:ext cx="2045292" cy="576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vencimiento de vigencia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9"/>
          <p:cNvSpPr/>
          <p:nvPr/>
        </p:nvSpPr>
        <p:spPr>
          <a:xfrm>
            <a:off x="324123" y="4237362"/>
            <a:ext cx="2160240" cy="659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388 de 1997</a:t>
            </a:r>
            <a: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</a:t>
            </a:r>
            <a:r>
              <a:rPr lang="es-E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Territorial</a:t>
            </a:r>
          </a:p>
          <a:p>
            <a:pPr lvl="0"/>
            <a:r>
              <a:rPr lang="es-E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 Municipal / Distrital</a:t>
            </a:r>
            <a:endParaRPr lang="es-E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10"/>
          <p:cNvSpPr/>
          <p:nvPr/>
        </p:nvSpPr>
        <p:spPr>
          <a:xfrm>
            <a:off x="324123" y="5029450"/>
            <a:ext cx="2160240" cy="659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1077 de 2015 </a:t>
            </a:r>
            <a:endParaRPr lang="es-ES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s-CO" sz="900" dirty="0"/>
              <a:t>Artículo 2.2.2.1.2.6.1</a:t>
            </a:r>
            <a:endParaRPr lang="es-E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5796731" y="2317107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8821191" y="2299773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12061551" y="2299773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latin typeface="Calibri" pitchFamily="34" charset="0"/>
              </a:rPr>
              <a:t>Tipos de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Revisión y Ajuste a</a:t>
            </a:r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2800" b="1" dirty="0" smtClean="0">
                <a:latin typeface="Calibri" pitchFamily="34" charset="0"/>
              </a:rPr>
              <a:t>Consideraciones en la </a:t>
            </a:r>
            <a:r>
              <a:rPr lang="es-CO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Revisión y Ajuste </a:t>
            </a:r>
            <a:r>
              <a:rPr lang="es-CO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vencimiento de vigencia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8052717" y="5199522"/>
            <a:ext cx="4301469" cy="1065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9560" tIns="39781" rIns="79560" bIns="39781">
            <a:spAutoFit/>
          </a:bodyPr>
          <a:lstStyle/>
          <a:p>
            <a:pPr algn="just"/>
            <a:r>
              <a:rPr lang="es-ES" sz="1600" b="1" dirty="0">
                <a:latin typeface="Calibri" pitchFamily="34" charset="0"/>
              </a:rPr>
              <a:t>Decreto 019 de 2012</a:t>
            </a:r>
            <a:r>
              <a:rPr lang="es-ES" sz="1600" dirty="0">
                <a:latin typeface="Calibri" pitchFamily="34" charset="0"/>
              </a:rPr>
              <a:t>. Artículo 189. </a:t>
            </a:r>
            <a:r>
              <a:rPr lang="es-ES" sz="1600" dirty="0" smtClean="0">
                <a:latin typeface="Calibri" pitchFamily="34" charset="0"/>
              </a:rPr>
              <a:t>Obligatoriedad de la Incorporación </a:t>
            </a:r>
            <a:r>
              <a:rPr lang="es-ES" sz="1600" dirty="0">
                <a:latin typeface="Calibri" pitchFamily="34" charset="0"/>
              </a:rPr>
              <a:t>de la gestión del riesgo en la revisión por vencimiento de vigencia de mediano y largo del POT.</a:t>
            </a: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8052716" y="1065556"/>
            <a:ext cx="4301470" cy="2896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9560" tIns="39781" rIns="79560" bIns="39781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990000"/>
                </a:solidFill>
                <a:latin typeface="Calibri" pitchFamily="34" charset="0"/>
              </a:rPr>
              <a:t>Revisión por vencimiento de vigencia: </a:t>
            </a:r>
            <a:r>
              <a:rPr lang="es-ES" sz="1500" dirty="0" smtClean="0">
                <a:latin typeface="Calibri" pitchFamily="34" charset="0"/>
              </a:rPr>
              <a:t>Al </a:t>
            </a:r>
            <a:r>
              <a:rPr lang="es-ES" sz="1500" dirty="0">
                <a:latin typeface="Calibri" pitchFamily="34" charset="0"/>
              </a:rPr>
              <a:t>inicio del periodo constitucional, por vencimiento de las vigencias de los contenidos de corto, mediano y </a:t>
            </a:r>
            <a:r>
              <a:rPr lang="es-ES" sz="1500" b="1" u="sng" dirty="0">
                <a:latin typeface="Calibri" pitchFamily="34" charset="0"/>
              </a:rPr>
              <a:t>largo plazo. </a:t>
            </a:r>
          </a:p>
          <a:p>
            <a:pPr algn="ctr"/>
            <a:r>
              <a:rPr lang="es-ES_tradnl" sz="2000" b="1" dirty="0" smtClean="0">
                <a:solidFill>
                  <a:srgbClr val="000000"/>
                </a:solidFill>
                <a:latin typeface="Arial Narrow" pitchFamily="34" charset="0"/>
              </a:rPr>
              <a:t>únicamente </a:t>
            </a:r>
            <a:r>
              <a:rPr lang="es-ES_tradnl" sz="2000" b="1" dirty="0">
                <a:solidFill>
                  <a:srgbClr val="000000"/>
                </a:solidFill>
                <a:latin typeface="Arial Narrow" pitchFamily="34" charset="0"/>
              </a:rPr>
              <a:t>sobre los contenidos que se  han vencido</a:t>
            </a:r>
            <a:r>
              <a:rPr lang="es-CO" sz="2000" b="1" dirty="0"/>
              <a:t>.</a:t>
            </a:r>
          </a:p>
          <a:p>
            <a:pPr algn="just"/>
            <a:r>
              <a:rPr lang="es-ES" sz="2000" dirty="0" smtClean="0">
                <a:latin typeface="Calibri" pitchFamily="34" charset="0"/>
              </a:rPr>
              <a:t>La </a:t>
            </a:r>
            <a:r>
              <a:rPr lang="es-ES" sz="2000" dirty="0">
                <a:latin typeface="Calibri" pitchFamily="34" charset="0"/>
              </a:rPr>
              <a:t>vigencia del POT, </a:t>
            </a:r>
            <a:r>
              <a:rPr lang="es-ES" b="1" u="sng" dirty="0" smtClean="0">
                <a:latin typeface="Calibri" pitchFamily="34" charset="0"/>
              </a:rPr>
              <a:t>es de </a:t>
            </a:r>
            <a:r>
              <a:rPr lang="es-ES" b="1" u="sng" dirty="0">
                <a:latin typeface="Calibri" pitchFamily="34" charset="0"/>
              </a:rPr>
              <a:t>Tres (3) Periodos Constitucionales de Alcaldes</a:t>
            </a:r>
            <a:r>
              <a:rPr lang="es-ES" sz="2000" dirty="0">
                <a:latin typeface="Calibri" pitchFamily="34" charset="0"/>
              </a:rPr>
              <a:t>. </a:t>
            </a:r>
            <a:r>
              <a:rPr lang="es-ES" sz="1200" i="1" dirty="0">
                <a:latin typeface="Calibri" pitchFamily="34" charset="0"/>
              </a:rPr>
              <a:t>(Art. 28. Ley 388 de 1997/ Modificado por el Art. 2, Ley 902 de 2004 y </a:t>
            </a:r>
            <a:r>
              <a:rPr lang="es-ES" sz="1200" i="1" dirty="0" smtClean="0">
                <a:latin typeface="Calibri" pitchFamily="34" charset="0"/>
              </a:rPr>
              <a:t>por</a:t>
            </a:r>
            <a:endParaRPr lang="es-ES" sz="1200" i="1" dirty="0">
              <a:latin typeface="Calibri" pitchFamily="34" charset="0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644333" y="6347343"/>
            <a:ext cx="7242203" cy="6374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157" tIns="56579" rIns="113157" bIns="56579">
            <a:spAutoFit/>
          </a:bodyPr>
          <a:lstStyle/>
          <a:p>
            <a:pPr marL="282893" indent="-66794" algn="ctr">
              <a:defRPr/>
            </a:pPr>
            <a:r>
              <a:rPr lang="es-ES_tradnl" sz="1700" b="1" dirty="0"/>
              <a:t>Si al finalizar la vigencia de largo plazo no se ha adoptado la revisión general del POT, seguirá vigente el ya adoptado. </a:t>
            </a: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644334" y="5400650"/>
            <a:ext cx="7242201" cy="8683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157" tIns="56579" rIns="113157" bIns="56579">
            <a:spAutoFit/>
          </a:bodyPr>
          <a:lstStyle/>
          <a:p>
            <a:pPr marL="282893" indent="-66794" algn="ctr">
              <a:defRPr/>
            </a:pPr>
            <a:r>
              <a:rPr lang="es-ES_tradnl" sz="1700" dirty="0"/>
              <a:t>Los Planes de Ordenamiento Territorial (POT) </a:t>
            </a:r>
            <a:r>
              <a:rPr lang="es-ES_tradnl" sz="1800" b="1" u="sng" dirty="0" smtClean="0"/>
              <a:t>deberán ser </a:t>
            </a:r>
            <a:r>
              <a:rPr lang="es-ES_tradnl" sz="1700" dirty="0"/>
              <a:t>presentados ante el Concejo Municipal o Distrital </a:t>
            </a:r>
            <a:r>
              <a:rPr lang="es-ES_tradnl" sz="1700" b="1" dirty="0"/>
              <a:t>cada 12 años </a:t>
            </a:r>
            <a:endParaRPr lang="es-ES_tradnl" sz="1700" b="1" dirty="0" smtClean="0"/>
          </a:p>
          <a:p>
            <a:pPr marL="282893" indent="-66794" algn="ctr">
              <a:defRPr/>
            </a:pPr>
            <a:r>
              <a:rPr lang="es-ES" sz="1400" i="1" dirty="0" smtClean="0">
                <a:latin typeface="Calibri" pitchFamily="34" charset="0"/>
              </a:rPr>
              <a:t>(Articulo </a:t>
            </a:r>
            <a:r>
              <a:rPr lang="es-ES" sz="1400" i="1" dirty="0">
                <a:latin typeface="Calibri" pitchFamily="34" charset="0"/>
              </a:rPr>
              <a:t>6 de la </a:t>
            </a:r>
            <a:r>
              <a:rPr lang="es-ES" sz="1400" b="1" i="1" dirty="0">
                <a:latin typeface="Calibri" pitchFamily="34" charset="0"/>
              </a:rPr>
              <a:t>Ley 1551 de 2012 </a:t>
            </a:r>
            <a:r>
              <a:rPr lang="es-ES" sz="1400" i="1" dirty="0" smtClean="0">
                <a:latin typeface="Calibri" pitchFamily="34" charset="0"/>
              </a:rPr>
              <a:t>)</a:t>
            </a:r>
            <a:endParaRPr lang="es-ES_tradnl" sz="1400" b="1" dirty="0"/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8052716" y="4032498"/>
            <a:ext cx="4301469" cy="1096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9560" tIns="39781" rIns="79560" bIns="39781">
            <a:spAutoFit/>
          </a:bodyPr>
          <a:lstStyle/>
          <a:p>
            <a:pPr algn="just"/>
            <a:r>
              <a:rPr lang="es-ES" sz="1600" dirty="0">
                <a:latin typeface="Calibri" pitchFamily="34" charset="0"/>
              </a:rPr>
              <a:t>Al finalizar el plazo de vigencia de todos los contenidos del </a:t>
            </a:r>
            <a:r>
              <a:rPr lang="es-ES" sz="1600" dirty="0" smtClean="0">
                <a:latin typeface="Calibri" pitchFamily="34" charset="0"/>
              </a:rPr>
              <a:t>POT </a:t>
            </a:r>
            <a:r>
              <a:rPr lang="es-ES" sz="1800" b="1" u="sng" dirty="0" smtClean="0">
                <a:latin typeface="Calibri" pitchFamily="34" charset="0"/>
              </a:rPr>
              <a:t>se </a:t>
            </a:r>
            <a:r>
              <a:rPr lang="es-ES" sz="1800" b="1" u="sng" dirty="0">
                <a:latin typeface="Calibri" pitchFamily="34" charset="0"/>
              </a:rPr>
              <a:t>debe </a:t>
            </a:r>
            <a:r>
              <a:rPr lang="es-ES" sz="1600" dirty="0">
                <a:latin typeface="Calibri" pitchFamily="34" charset="0"/>
              </a:rPr>
              <a:t>proceder a adoptar la “Revisión General” </a:t>
            </a:r>
            <a:r>
              <a:rPr lang="es-ES" sz="1600" dirty="0" smtClean="0">
                <a:latin typeface="Calibri" pitchFamily="34" charset="0"/>
              </a:rPr>
              <a:t>o la formulación de </a:t>
            </a:r>
            <a:r>
              <a:rPr lang="es-ES" sz="1600" dirty="0">
                <a:latin typeface="Calibri" pitchFamily="34" charset="0"/>
              </a:rPr>
              <a:t>un nuevo POT.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8395" r="19500" b="5605"/>
          <a:stretch/>
        </p:blipFill>
        <p:spPr bwMode="auto">
          <a:xfrm>
            <a:off x="614894" y="1087289"/>
            <a:ext cx="7271642" cy="4061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5447" r="6276" b="63135"/>
          <a:stretch/>
        </p:blipFill>
        <p:spPr bwMode="auto">
          <a:xfrm>
            <a:off x="2878565" y="1512219"/>
            <a:ext cx="9614910" cy="1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81015" y="2192336"/>
            <a:ext cx="2045292" cy="576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vencimiento de vigencia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9"/>
          <p:cNvSpPr/>
          <p:nvPr/>
        </p:nvSpPr>
        <p:spPr>
          <a:xfrm>
            <a:off x="324123" y="4248522"/>
            <a:ext cx="2160240" cy="659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388 de 1997</a:t>
            </a:r>
            <a: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Ordenamiento Territorial</a:t>
            </a:r>
          </a:p>
        </p:txBody>
      </p:sp>
      <p:sp>
        <p:nvSpPr>
          <p:cNvPr id="8" name="Rectángulo 10"/>
          <p:cNvSpPr/>
          <p:nvPr/>
        </p:nvSpPr>
        <p:spPr>
          <a:xfrm>
            <a:off x="324123" y="5245474"/>
            <a:ext cx="2160240" cy="659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1077 de 2015 </a:t>
            </a:r>
            <a:endParaRPr lang="es-ES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s-CO" sz="900" dirty="0"/>
              <a:t>2.2.2.1.2.6.1</a:t>
            </a:r>
            <a:endParaRPr lang="es-E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onector"/>
          <p:cNvSpPr/>
          <p:nvPr/>
        </p:nvSpPr>
        <p:spPr>
          <a:xfrm>
            <a:off x="342095" y="1512218"/>
            <a:ext cx="2016223" cy="2013275"/>
          </a:xfrm>
          <a:prstGeom prst="flowChartConnector">
            <a:avLst/>
          </a:prstGeom>
          <a:solidFill>
            <a:srgbClr val="C08DA6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0980" y="2171146"/>
            <a:ext cx="2028517" cy="853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por razones 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excepcional interés público o de fuerza mayor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4068539" y="2393648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7092999" y="2376314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10333359" y="2376314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12133435" y="2376314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pic>
        <p:nvPicPr>
          <p:cNvPr id="18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1" y="2952378"/>
            <a:ext cx="2269436" cy="1702077"/>
          </a:xfrm>
          <a:prstGeom prst="rect">
            <a:avLst/>
          </a:prstGeom>
        </p:spPr>
      </p:pic>
      <p:pic>
        <p:nvPicPr>
          <p:cNvPr id="19" name="Imagen 7"/>
          <p:cNvPicPr>
            <a:picLocks noChangeAspect="1"/>
          </p:cNvPicPr>
          <p:nvPr/>
        </p:nvPicPr>
        <p:blipFill rotWithShape="1">
          <a:blip r:embed="rId5"/>
          <a:srcRect l="6244" t="12537" r="19720" b="10853"/>
          <a:stretch/>
        </p:blipFill>
        <p:spPr>
          <a:xfrm>
            <a:off x="9981498" y="4163694"/>
            <a:ext cx="2295953" cy="17188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90729" y="2969252"/>
            <a:ext cx="50145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s-ES" sz="18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Declaratoria</a:t>
            </a:r>
            <a:r>
              <a:rPr lang="es-E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desastre o calamidad</a:t>
            </a:r>
            <a:endParaRPr lang="es-ES_trad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2976800" y="4968602"/>
            <a:ext cx="6924387" cy="8959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algn="just"/>
            <a:r>
              <a:rPr lang="es-ES" sz="1800" b="1" dirty="0">
                <a:solidFill>
                  <a:srgbClr val="990000"/>
                </a:solidFill>
                <a:latin typeface="Calibri" pitchFamily="34" charset="0"/>
              </a:rPr>
              <a:t>2</a:t>
            </a:r>
            <a:r>
              <a:rPr lang="es-ES" sz="1800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s-ES" sz="1800" dirty="0" smtClean="0">
                <a:latin typeface="Calibri" pitchFamily="34" charset="0"/>
              </a:rPr>
              <a:t>Resultados </a:t>
            </a:r>
            <a:r>
              <a:rPr lang="es-ES_tradnl" sz="1800" dirty="0" smtClean="0">
                <a:latin typeface="Calibri" pitchFamily="34" charset="0"/>
              </a:rPr>
              <a:t>de </a:t>
            </a:r>
            <a:r>
              <a:rPr lang="es-ES_tradnl" sz="1800" b="1" dirty="0">
                <a:solidFill>
                  <a:srgbClr val="990000"/>
                </a:solidFill>
                <a:latin typeface="Calibri" pitchFamily="34" charset="0"/>
              </a:rPr>
              <a:t>estudios técnicos detallados sobre amenazas, riesgos y vulnerabilidad</a:t>
            </a:r>
            <a:r>
              <a:rPr lang="es-ES_tradnl" sz="1800" dirty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s-ES_tradnl" sz="1800" dirty="0">
                <a:latin typeface="Calibri" pitchFamily="34" charset="0"/>
              </a:rPr>
              <a:t>que justifiquen la reclasificación de áreas de riesgo no mitigable.</a:t>
            </a:r>
            <a:endParaRPr lang="es-ES_tradnl" sz="1800" i="1" dirty="0">
              <a:latin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latin typeface="Calibri" pitchFamily="34" charset="0"/>
              </a:rPr>
              <a:t>Tipos de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Revisión y Ajuste a</a:t>
            </a:r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5447" r="6276" b="62012"/>
          <a:stretch/>
        </p:blipFill>
        <p:spPr bwMode="auto">
          <a:xfrm>
            <a:off x="2878565" y="1584227"/>
            <a:ext cx="9614910" cy="132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9"/>
          <p:cNvSpPr/>
          <p:nvPr/>
        </p:nvSpPr>
        <p:spPr>
          <a:xfrm>
            <a:off x="324123" y="4381378"/>
            <a:ext cx="2160240" cy="659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388 de 1997</a:t>
            </a:r>
            <a: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Ordenamiento Territorial</a:t>
            </a:r>
          </a:p>
        </p:txBody>
      </p:sp>
      <p:sp>
        <p:nvSpPr>
          <p:cNvPr id="8" name="Rectángulo 10"/>
          <p:cNvSpPr/>
          <p:nvPr/>
        </p:nvSpPr>
        <p:spPr>
          <a:xfrm>
            <a:off x="324123" y="5173466"/>
            <a:ext cx="2160240" cy="659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1077 de 2015 </a:t>
            </a:r>
            <a:endParaRPr lang="es-ES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s-ES_tradnl" sz="900" dirty="0">
                <a:solidFill>
                  <a:schemeClr val="bg1"/>
                </a:solidFill>
              </a:rPr>
              <a:t>Artículo </a:t>
            </a:r>
            <a:r>
              <a:rPr lang="es-CO" sz="900" dirty="0">
                <a:solidFill>
                  <a:schemeClr val="bg1"/>
                </a:solidFill>
              </a:rPr>
              <a:t>2.2.2.1.2.6.2</a:t>
            </a:r>
            <a:endParaRPr lang="es-E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onector"/>
          <p:cNvSpPr/>
          <p:nvPr/>
        </p:nvSpPr>
        <p:spPr>
          <a:xfrm>
            <a:off x="396132" y="1659183"/>
            <a:ext cx="2016223" cy="2013275"/>
          </a:xfrm>
          <a:prstGeom prst="flowChartConnector">
            <a:avLst/>
          </a:prstGeom>
          <a:solidFill>
            <a:srgbClr val="4BACC6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75223" y="2425614"/>
            <a:ext cx="1908105" cy="576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Modificación excepcional de normas urbanísticas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4140547" y="2465656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7165007" y="2448322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10405367" y="2448322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12133435" y="2448322"/>
            <a:ext cx="2159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2852250" y="5503082"/>
            <a:ext cx="9497085" cy="14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4291" tIns="32146" rIns="64291" bIns="32146">
            <a:spAutoFit/>
          </a:bodyPr>
          <a:lstStyle/>
          <a:p>
            <a:pPr algn="just"/>
            <a:r>
              <a:rPr lang="es-ES" dirty="0">
                <a:latin typeface="Calibri" pitchFamily="34" charset="0"/>
              </a:rPr>
              <a:t>Permite modificar alguna o algunas normas urbanísticas </a:t>
            </a:r>
            <a:r>
              <a:rPr lang="es-ES" b="1" dirty="0">
                <a:solidFill>
                  <a:srgbClr val="FFFF00"/>
                </a:solidFill>
                <a:latin typeface="Calibri" pitchFamily="34" charset="0"/>
              </a:rPr>
              <a:t>ESTRUCTURALES o GENERALES del POT, siempre que </a:t>
            </a:r>
            <a:r>
              <a:rPr lang="es-ES" dirty="0">
                <a:latin typeface="Calibri" pitchFamily="34" charset="0"/>
              </a:rPr>
              <a:t>se asegure el logro de los </a:t>
            </a:r>
            <a:r>
              <a:rPr lang="es-ES" dirty="0">
                <a:solidFill>
                  <a:srgbClr val="FFFF00"/>
                </a:solidFill>
                <a:latin typeface="Calibri" pitchFamily="34" charset="0"/>
              </a:rPr>
              <a:t>OBJETIVOS Y ESTRATEGIAS </a:t>
            </a:r>
            <a:r>
              <a:rPr lang="es-ES" dirty="0">
                <a:latin typeface="Calibri" pitchFamily="34" charset="0"/>
              </a:rPr>
              <a:t>territoriales del </a:t>
            </a:r>
            <a:r>
              <a:rPr lang="es-ES" b="1" dirty="0">
                <a:solidFill>
                  <a:srgbClr val="FFFF00"/>
                </a:solidFill>
                <a:latin typeface="Calibri" pitchFamily="34" charset="0"/>
              </a:rPr>
              <a:t>largo y mediano </a:t>
            </a:r>
            <a:r>
              <a:rPr lang="es-ES" dirty="0">
                <a:latin typeface="Calibri" pitchFamily="34" charset="0"/>
              </a:rPr>
              <a:t>plazo</a:t>
            </a:r>
            <a:r>
              <a:rPr lang="es-ES" b="1" dirty="0">
                <a:latin typeface="Calibri" pitchFamily="34" charset="0"/>
              </a:rPr>
              <a:t> Componentes </a:t>
            </a:r>
            <a:r>
              <a:rPr lang="es-ES" b="1" dirty="0">
                <a:solidFill>
                  <a:srgbClr val="FFFF00"/>
                </a:solidFill>
                <a:latin typeface="Calibri" pitchFamily="34" charset="0"/>
              </a:rPr>
              <a:t>General y Urbano </a:t>
            </a:r>
            <a:r>
              <a:rPr lang="es-ES" b="1" dirty="0">
                <a:latin typeface="Calibri" pitchFamily="34" charset="0"/>
              </a:rPr>
              <a:t>- POT</a:t>
            </a:r>
            <a:r>
              <a:rPr lang="es-ES" dirty="0">
                <a:latin typeface="Calibri" pitchFamily="34" charset="0"/>
              </a:rPr>
              <a:t>. </a:t>
            </a:r>
            <a:endParaRPr lang="es-ES_tradnl" i="1" dirty="0">
              <a:latin typeface="Calibri" pitchFamily="34" charset="0"/>
            </a:endParaRPr>
          </a:p>
        </p:txBody>
      </p:sp>
      <p:pic>
        <p:nvPicPr>
          <p:cNvPr id="19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483" y="3139549"/>
            <a:ext cx="3356698" cy="2205484"/>
          </a:xfrm>
          <a:prstGeom prst="rect">
            <a:avLst/>
          </a:prstGeom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079" y="3031730"/>
            <a:ext cx="3384376" cy="2293442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latin typeface="Calibri" pitchFamily="34" charset="0"/>
              </a:rPr>
              <a:t>Tipos de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Revisión y Ajuste a</a:t>
            </a:r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ortar rectángulo de esquina del mismo lado 38"/>
          <p:cNvSpPr/>
          <p:nvPr/>
        </p:nvSpPr>
        <p:spPr>
          <a:xfrm rot="16200000">
            <a:off x="7354648" y="-981682"/>
            <a:ext cx="1080000" cy="923639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93366"/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endParaRPr lang="es-ES" sz="4000" b="1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ortar rectángulo de esquina del mismo lado 38"/>
          <p:cNvSpPr/>
          <p:nvPr/>
        </p:nvSpPr>
        <p:spPr>
          <a:xfrm rot="16200000">
            <a:off x="7351961" y="-2353845"/>
            <a:ext cx="1080000" cy="923101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4765562" y="1872258"/>
            <a:ext cx="7813873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General de la Revisión y Ajuste del POT (POT-PBOT-EOT)</a:t>
            </a:r>
          </a:p>
        </p:txBody>
      </p:sp>
      <p:sp>
        <p:nvSpPr>
          <p:cNvPr id="9" name="Recortar rectángulo de esquina del mismo lado 38"/>
          <p:cNvSpPr/>
          <p:nvPr/>
        </p:nvSpPr>
        <p:spPr>
          <a:xfrm rot="16200000">
            <a:off x="7351960" y="424685"/>
            <a:ext cx="1080000" cy="92310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08099" y="432098"/>
            <a:ext cx="370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27 Conector"/>
          <p:cNvSpPr/>
          <p:nvPr/>
        </p:nvSpPr>
        <p:spPr>
          <a:xfrm>
            <a:off x="3752646" y="3069557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715968" y="3064373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CO" sz="6600" b="1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15 Conector"/>
          <p:cNvSpPr/>
          <p:nvPr/>
        </p:nvSpPr>
        <p:spPr>
          <a:xfrm>
            <a:off x="3696145" y="1682201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16 CuadroTexto"/>
          <p:cNvSpPr txBox="1"/>
          <p:nvPr/>
        </p:nvSpPr>
        <p:spPr>
          <a:xfrm>
            <a:off x="3667656" y="1693226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CO" sz="66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27 Conector"/>
          <p:cNvSpPr/>
          <p:nvPr/>
        </p:nvSpPr>
        <p:spPr>
          <a:xfrm>
            <a:off x="3732242" y="4468367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31" name="28 CuadroTexto"/>
          <p:cNvSpPr txBox="1"/>
          <p:nvPr/>
        </p:nvSpPr>
        <p:spPr>
          <a:xfrm>
            <a:off x="3658886" y="4471681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CO" sz="66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3 CuadroTexto"/>
          <p:cNvSpPr txBox="1">
            <a:spLocks noChangeArrowheads="1"/>
          </p:cNvSpPr>
          <p:nvPr/>
        </p:nvSpPr>
        <p:spPr bwMode="auto">
          <a:xfrm>
            <a:off x="5882691" y="3240410"/>
            <a:ext cx="6609878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Formulación del Proyecto de Revisión y Ajuste del POT</a:t>
            </a:r>
          </a:p>
        </p:txBody>
      </p:sp>
      <p:sp>
        <p:nvSpPr>
          <p:cNvPr id="17" name="13 CuadroTexto"/>
          <p:cNvSpPr txBox="1">
            <a:spLocks noChangeArrowheads="1"/>
          </p:cNvSpPr>
          <p:nvPr/>
        </p:nvSpPr>
        <p:spPr bwMode="auto">
          <a:xfrm>
            <a:off x="5190951" y="4608562"/>
            <a:ext cx="7306716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Procedimiento para la Revisión y Ajuste del POT </a:t>
            </a:r>
          </a:p>
        </p:txBody>
      </p:sp>
    </p:spTree>
    <p:extLst>
      <p:ext uri="{BB962C8B-B14F-4D97-AF65-F5344CB8AC3E}">
        <p14:creationId xmlns:p14="http://schemas.microsoft.com/office/powerpoint/2010/main" val="335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829179" y="5321274"/>
            <a:ext cx="26642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10 Rectángulo"/>
          <p:cNvSpPr>
            <a:spLocks noChangeArrowheads="1"/>
          </p:cNvSpPr>
          <p:nvPr/>
        </p:nvSpPr>
        <p:spPr bwMode="auto">
          <a:xfrm>
            <a:off x="5940747" y="1857886"/>
            <a:ext cx="6469021" cy="3364061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noFill/>
            <a:prstDash val="sysDash"/>
            <a:round/>
            <a:headEnd/>
            <a:tailEnd/>
          </a:ln>
          <a:extLst/>
        </p:spPr>
        <p:txBody>
          <a:bodyPr lIns="113157" tIns="56579" rIns="113157" bIns="56579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s-CO" altLang="es-CO" sz="3000"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 rot="5400000">
            <a:off x="4551835" y="4002069"/>
            <a:ext cx="1378950" cy="792088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/>
          <p:cNvSpPr/>
          <p:nvPr/>
        </p:nvSpPr>
        <p:spPr>
          <a:xfrm rot="5400000">
            <a:off x="4471677" y="2452659"/>
            <a:ext cx="1557502" cy="792088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6491" y="5396765"/>
            <a:ext cx="8773277" cy="345095"/>
          </a:xfrm>
          <a:prstGeom prst="rect">
            <a:avLst/>
          </a:prstGeom>
          <a:solidFill>
            <a:schemeClr val="bg1">
              <a:lumMod val="50000"/>
            </a:schemeClr>
          </a:solidFill>
          <a:ln w="4763" algn="ctr">
            <a:noFill/>
            <a:miter lim="800000"/>
            <a:headEnd/>
            <a:tailEnd/>
          </a:ln>
          <a:effectLst>
            <a:outerShdw algn="ctr" rotWithShape="0">
              <a:srgbClr val="808080">
                <a:alpha val="50000"/>
              </a:srgbClr>
            </a:outerShdw>
          </a:effectLst>
        </p:spPr>
        <p:txBody>
          <a:bodyPr wrap="square" lIns="113157" tIns="56579" rIns="113157" bIns="56579">
            <a:spAutoFit/>
          </a:bodyPr>
          <a:lstStyle/>
          <a:p>
            <a:pPr algn="ctr">
              <a:defRPr/>
            </a:pPr>
            <a:r>
              <a:rPr lang="es-ES_tradnl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 RESUMEN  -  MEMORIA JUSTIFICATIVA</a:t>
            </a:r>
            <a:endParaRPr lang="es-ES_tradnl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48020" y="2069952"/>
            <a:ext cx="4361484" cy="422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 lIns="113157" tIns="56579" rIns="113157" bIns="565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 </a:t>
            </a:r>
            <a:r>
              <a:rPr lang="es-ES_tradnl" alt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56771" y="2728986"/>
            <a:ext cx="4361484" cy="422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 lIns="113157" tIns="56579" rIns="113157" bIns="565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 </a:t>
            </a:r>
            <a:r>
              <a:rPr lang="es-ES_tradnl" alt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URBANO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56771" y="3359843"/>
            <a:ext cx="4361484" cy="422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 lIns="113157" tIns="56579" rIns="113157" bIns="565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 RURAL</a:t>
            </a:r>
            <a:endParaRPr lang="es-ES_tradnl" alt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91561" y="4199750"/>
            <a:ext cx="2137201" cy="5759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 lIns="113157" tIns="56579" rIns="113157" bIns="565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</a:t>
            </a:r>
            <a:r>
              <a:rPr lang="es-ES_tradnl" altLang="es-CO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FINANCIACIÓN</a:t>
            </a:r>
            <a:endParaRPr lang="es-ES_tradnl" altLang="es-CO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1302" y="2063254"/>
            <a:ext cx="505523" cy="2719338"/>
          </a:xfrm>
          <a:prstGeom prst="rect">
            <a:avLst/>
          </a:prstGeom>
          <a:solidFill>
            <a:schemeClr val="bg2">
              <a:lumMod val="50000"/>
              <a:alpha val="67058"/>
            </a:schemeClr>
          </a:solidFill>
          <a:ln>
            <a:noFill/>
          </a:ln>
          <a:extLst/>
        </p:spPr>
        <p:txBody>
          <a:bodyPr vert="vert" wrap="square" lIns="113157" tIns="56579" rIns="113157" bIns="565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_tradnl" altLang="es-CO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CARTOGRAFÍA</a:t>
            </a:r>
            <a:endParaRPr lang="es-ES_tradnl" altLang="es-CO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47314" y="4199750"/>
            <a:ext cx="2062862" cy="5759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 lIns="113157" tIns="56579" rIns="113157" bIns="565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</a:t>
            </a:r>
            <a:r>
              <a:rPr lang="es-ES_tradnl" altLang="es-CO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</a:t>
            </a:r>
            <a:endParaRPr lang="es-ES_tradnl" altLang="es-CO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36491" y="5843685"/>
            <a:ext cx="8773277" cy="320803"/>
          </a:xfrm>
          <a:prstGeom prst="rect">
            <a:avLst/>
          </a:prstGeom>
          <a:solidFill>
            <a:schemeClr val="bg1">
              <a:lumMod val="50000"/>
            </a:schemeClr>
          </a:solidFill>
          <a:ln w="4826" algn="ctr">
            <a:noFill/>
            <a:miter lim="800000"/>
            <a:headEnd/>
            <a:tailEnd/>
          </a:ln>
          <a:effectLst>
            <a:outerShdw algn="ctr" rotWithShape="0">
              <a:srgbClr val="808080">
                <a:alpha val="50000"/>
              </a:srgbClr>
            </a:outerShdw>
          </a:effectLst>
        </p:spPr>
        <p:txBody>
          <a:bodyPr wrap="square" lIns="66825" tIns="44550" rIns="66825" bIns="44550">
            <a:spAutoFit/>
          </a:bodyPr>
          <a:lstStyle/>
          <a:p>
            <a:pPr algn="ctr">
              <a:spcBef>
                <a:spcPts val="743"/>
              </a:spcBef>
              <a:defRPr/>
            </a:pPr>
            <a:r>
              <a:rPr lang="es-ES_tradnl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QUE ADOPTA EL PLAN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2724252" y="3213476"/>
            <a:ext cx="3016865" cy="729816"/>
          </a:xfrm>
          <a:prstGeom prst="rect">
            <a:avLst/>
          </a:prstGeom>
          <a:solidFill>
            <a:srgbClr val="0078A0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3157" tIns="56579" rIns="113157" bIns="56579" anchor="ctr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DIAGNOSTICO INTEGRADO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940747" y="1296194"/>
            <a:ext cx="6469021" cy="422040"/>
          </a:xfrm>
          <a:prstGeom prst="rect">
            <a:avLst/>
          </a:prstGeom>
          <a:solidFill>
            <a:srgbClr val="99336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3157" tIns="56579" rIns="113157" bIns="56579" anchor="ctr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FORMULACIÓN</a:t>
            </a:r>
          </a:p>
        </p:txBody>
      </p:sp>
      <p:sp>
        <p:nvSpPr>
          <p:cNvPr id="25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Propuesta Integral de Revisión y Ajuste al 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19590" y="2187444"/>
            <a:ext cx="874855" cy="1305168"/>
          </a:xfrm>
          <a:prstGeom prst="rect">
            <a:avLst/>
          </a:prstGeom>
          <a:noFill/>
          <a:ln>
            <a:noFill/>
          </a:ln>
          <a:extLst/>
        </p:spPr>
        <p:txBody>
          <a:bodyPr vert="vert270" wrap="square" lIns="113157" tIns="56579" rIns="113157" bIns="565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Diagnóstico del territorio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911758" y="3708638"/>
            <a:ext cx="659411" cy="1378179"/>
          </a:xfrm>
          <a:prstGeom prst="rect">
            <a:avLst/>
          </a:prstGeom>
          <a:solidFill>
            <a:srgbClr val="4BACC6"/>
          </a:solidFill>
          <a:ln>
            <a:noFill/>
          </a:ln>
          <a:extLst/>
        </p:spPr>
        <p:txBody>
          <a:bodyPr vert="vert270" wrap="square" lIns="113157" tIns="56579" rIns="113157" bIns="565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 y </a:t>
            </a:r>
            <a:r>
              <a:rPr lang="es-ES_tradnl" alt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</a:t>
            </a:r>
            <a:endParaRPr lang="es-ES_tradnl" altLang="es-CO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0147" y="1427556"/>
            <a:ext cx="1584176" cy="48298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68945" y="1493203"/>
            <a:ext cx="923330" cy="46201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ORDENAMIENTO TERRITORIAL</a:t>
            </a:r>
            <a:endParaRPr lang="es-CO" sz="2400" b="1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Flecha derecha 40"/>
          <p:cNvSpPr/>
          <p:nvPr/>
        </p:nvSpPr>
        <p:spPr>
          <a:xfrm>
            <a:off x="2268339" y="2991929"/>
            <a:ext cx="1368152" cy="1681273"/>
          </a:xfrm>
          <a:prstGeom prst="rightArrow">
            <a:avLst>
              <a:gd name="adj1" fmla="val 43094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CuadroTexto 41"/>
          <p:cNvSpPr txBox="1"/>
          <p:nvPr/>
        </p:nvSpPr>
        <p:spPr>
          <a:xfrm>
            <a:off x="11541139" y="1648866"/>
            <a:ext cx="677108" cy="38164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CO" sz="1600" b="1" dirty="0" smtClean="0"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 TÉCNICO DE SOPORTE</a:t>
            </a:r>
            <a:endParaRPr lang="es-CO" sz="1600" b="1" dirty="0">
              <a:latin typeface="Arial Black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 y evaluación </a:t>
            </a:r>
            <a:r>
              <a:rPr lang="es-C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POT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743570" y="1728242"/>
            <a:ext cx="10717491" cy="4082854"/>
            <a:chOff x="1701" y="6290"/>
            <a:chExt cx="8460" cy="4188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2519" y="7388"/>
              <a:ext cx="0" cy="2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4761" y="9143"/>
              <a:ext cx="0" cy="1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4761" y="6473"/>
              <a:ext cx="0" cy="1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5301" y="6953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701" y="8240"/>
              <a:ext cx="1620" cy="5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EXPEDIENTE MUNICIPAL</a:t>
              </a:r>
              <a:endParaRPr lang="es-CO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3861" y="7103"/>
              <a:ext cx="1800" cy="5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Archivo técnico e histórico</a:t>
              </a:r>
              <a:endParaRPr lang="es-CO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3861" y="9353"/>
              <a:ext cx="1800" cy="747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Sistema de Seguimiento y evaluación</a:t>
              </a:r>
              <a:endParaRPr lang="es-CO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6381" y="6290"/>
              <a:ext cx="3780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Documentos del POT</a:t>
              </a:r>
              <a:endParaRPr lang="es-CO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6381" y="6755"/>
              <a:ext cx="3780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Estudios Técnicos</a:t>
              </a:r>
              <a:endParaRPr lang="es-CO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6381" y="7220"/>
              <a:ext cx="3780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Regulación</a:t>
              </a:r>
              <a:endParaRPr lang="es-CO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6381" y="7685"/>
              <a:ext cx="3780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Información de Seguimiento</a:t>
              </a:r>
              <a:endParaRPr lang="es-CO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6381" y="8150"/>
              <a:ext cx="3780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Información histórica de la planeación</a:t>
              </a:r>
              <a:endParaRPr lang="es-CO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6381" y="8978"/>
              <a:ext cx="3780" cy="36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Lectura Operativa del POT</a:t>
              </a:r>
              <a:endParaRPr lang="es-CO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6381" y="10115"/>
              <a:ext cx="3780" cy="36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238"/>
                </a:spcAft>
              </a:pPr>
              <a:r>
                <a:rPr lang="es-ES" sz="15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Seguimiento a la ejecución del POT</a:t>
              </a:r>
              <a:endParaRPr lang="es-CO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5661" y="738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301" y="6938"/>
              <a:ext cx="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4761" y="6473"/>
              <a:ext cx="1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5301" y="7868"/>
              <a:ext cx="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4761" y="8333"/>
              <a:ext cx="1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4761" y="9143"/>
              <a:ext cx="1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4761" y="10313"/>
              <a:ext cx="1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2511" y="7388"/>
              <a:ext cx="13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2506" y="9713"/>
              <a:ext cx="13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4000"/>
            </a:p>
          </p:txBody>
        </p:sp>
      </p:grpSp>
    </p:spTree>
    <p:extLst>
      <p:ext uri="{BB962C8B-B14F-4D97-AF65-F5344CB8AC3E}">
        <p14:creationId xmlns:p14="http://schemas.microsoft.com/office/powerpoint/2010/main" val="32027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-8621" y="5994351"/>
            <a:ext cx="12610196" cy="12219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324763" y="6184819"/>
            <a:ext cx="5760000" cy="8720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SEGUIMIENTO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591757" y="6184819"/>
            <a:ext cx="5760000" cy="8720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EVALUACIÓN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  <p:sp>
        <p:nvSpPr>
          <p:cNvPr id="25" name="24 Conector"/>
          <p:cNvSpPr/>
          <p:nvPr/>
        </p:nvSpPr>
        <p:spPr>
          <a:xfrm>
            <a:off x="1106382" y="1881416"/>
            <a:ext cx="2880000" cy="2875788"/>
          </a:xfrm>
          <a:prstGeom prst="flowChartConnector">
            <a:avLst/>
          </a:prstGeom>
          <a:solidFill>
            <a:srgbClr val="993366">
              <a:alpha val="50196"/>
            </a:srgbClr>
          </a:solidFill>
          <a:ln w="762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6" name="25 Conector"/>
          <p:cNvSpPr/>
          <p:nvPr/>
        </p:nvSpPr>
        <p:spPr>
          <a:xfrm>
            <a:off x="4978309" y="3024386"/>
            <a:ext cx="2880000" cy="2875788"/>
          </a:xfrm>
          <a:prstGeom prst="flowChartConnector">
            <a:avLst/>
          </a:prstGeom>
          <a:solidFill>
            <a:srgbClr val="993366">
              <a:alpha val="50196"/>
            </a:srgbClr>
          </a:solidFill>
          <a:ln w="762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7" name="26 Conector"/>
          <p:cNvSpPr/>
          <p:nvPr/>
        </p:nvSpPr>
        <p:spPr>
          <a:xfrm>
            <a:off x="8451507" y="1935787"/>
            <a:ext cx="2880000" cy="2875788"/>
          </a:xfrm>
          <a:prstGeom prst="flowChartConnector">
            <a:avLst/>
          </a:prstGeom>
          <a:solidFill>
            <a:srgbClr val="993366">
              <a:alpha val="50196"/>
            </a:srgbClr>
          </a:solidFill>
          <a:ln w="762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8451507" y="3024386"/>
            <a:ext cx="288000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RECONOCER </a:t>
            </a:r>
          </a:p>
          <a:p>
            <a:pPr algn="ctr"/>
            <a:r>
              <a:rPr lang="es-C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contenidos que no contribuyen con el logro de la visión de futuro y los objetivos establecidos en el POT</a:t>
            </a:r>
            <a:endParaRPr lang="es-CO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125036" y="2707242"/>
            <a:ext cx="288000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 </a:t>
            </a:r>
          </a:p>
          <a:p>
            <a:pPr algn="ctr"/>
            <a:r>
              <a:rPr lang="es-C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avances en la construcción del Modelo de Ocupación propuesto.</a:t>
            </a:r>
            <a:endParaRPr lang="es-CO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2115" y="1385620"/>
            <a:ext cx="12339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CO" sz="16600" b="1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106767" y="3689876"/>
            <a:ext cx="12339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CO" sz="16600" b="1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1043475" y="2750016"/>
            <a:ext cx="12339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CO" sz="16600" b="1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004963" y="3985749"/>
            <a:ext cx="288000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VERIFICAR </a:t>
            </a:r>
          </a:p>
          <a:p>
            <a:pPr algn="ctr"/>
            <a:r>
              <a:rPr lang="es-C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avance en la ejecución de los planes y proyectos planteados en </a:t>
            </a:r>
          </a:p>
          <a:p>
            <a:pPr algn="ctr"/>
            <a:r>
              <a:rPr lang="es-C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POT.</a:t>
            </a:r>
            <a:endParaRPr lang="es-CO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 y evaluación </a:t>
            </a:r>
            <a:r>
              <a:rPr lang="es-C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POT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7391" y="1916474"/>
            <a:ext cx="2307811" cy="4989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r>
              <a:rPr lang="es-CO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38223" y="3428642"/>
            <a:ext cx="2823017" cy="498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r>
              <a:rPr lang="es-CO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ACTUAL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19123" y="4974345"/>
            <a:ext cx="1927707" cy="4989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r>
              <a:rPr lang="es-CO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27527" y="1916474"/>
            <a:ext cx="2542234" cy="452817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donde venimos?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14540" y="3438399"/>
            <a:ext cx="2503699" cy="452817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donde estamos?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43994" y="4974345"/>
            <a:ext cx="2516202" cy="452817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donde vamos?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1" y="2384639"/>
            <a:ext cx="6753365" cy="806760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r"/>
            <a:r>
              <a:rPr lang="es-CO" sz="1500" dirty="0"/>
              <a:t>Cómo era el territorio al momento de aprobarse el POT?</a:t>
            </a:r>
          </a:p>
          <a:p>
            <a:pPr algn="r"/>
            <a:r>
              <a:rPr lang="es-CO" sz="1500" dirty="0"/>
              <a:t>Cómo se caracterizó el territorio? Cual  fue la línea base y los indicadores?</a:t>
            </a:r>
          </a:p>
          <a:p>
            <a:pPr algn="r"/>
            <a:r>
              <a:rPr lang="es-CO" sz="1500" dirty="0"/>
              <a:t>Cómo se ha transformado el territorio a partir de la adopción del POT?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42042" y="3913149"/>
            <a:ext cx="7775789" cy="806760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r"/>
            <a:r>
              <a:rPr lang="es-CO" sz="1500" dirty="0"/>
              <a:t>Cómo está hoy el territorio después  de  </a:t>
            </a:r>
            <a:r>
              <a:rPr lang="es-CO" sz="1500" b="1" u="sng" dirty="0" smtClean="0"/>
              <a:t>X </a:t>
            </a:r>
            <a:r>
              <a:rPr lang="es-CO" sz="1500" dirty="0" smtClean="0"/>
              <a:t>periodos  </a:t>
            </a:r>
            <a:r>
              <a:rPr lang="es-CO" sz="1500" dirty="0"/>
              <a:t>de implementación del POT?</a:t>
            </a:r>
          </a:p>
          <a:p>
            <a:pPr algn="r"/>
            <a:r>
              <a:rPr lang="es-CO" sz="1500" dirty="0"/>
              <a:t>Cuáles  </a:t>
            </a:r>
            <a:r>
              <a:rPr lang="es-CO" sz="1500" dirty="0" smtClean="0"/>
              <a:t>han </a:t>
            </a:r>
            <a:r>
              <a:rPr lang="es-CO" sz="1500" dirty="0"/>
              <a:t>sido los </a:t>
            </a:r>
            <a:r>
              <a:rPr lang="es-CO" sz="1500" dirty="0" smtClean="0"/>
              <a:t>impactos y </a:t>
            </a:r>
            <a:r>
              <a:rPr lang="es-CO" sz="1500" dirty="0"/>
              <a:t>logros de la implementación del POT?   </a:t>
            </a:r>
          </a:p>
          <a:p>
            <a:pPr algn="r"/>
            <a:r>
              <a:rPr lang="es-CO" sz="1500" dirty="0"/>
              <a:t> </a:t>
            </a:r>
            <a:r>
              <a:rPr lang="es-CO" sz="1500" dirty="0" smtClean="0"/>
              <a:t>La ejecución del POT ha resuelto </a:t>
            </a:r>
            <a:r>
              <a:rPr lang="es-CO" sz="1500" dirty="0"/>
              <a:t>los </a:t>
            </a:r>
            <a:r>
              <a:rPr lang="es-CO" sz="1500" dirty="0" smtClean="0"/>
              <a:t>conflictos territoriales?    </a:t>
            </a:r>
            <a:endParaRPr lang="es-CO" sz="15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162025" y="5447760"/>
            <a:ext cx="7383459" cy="806760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just"/>
            <a:r>
              <a:rPr lang="es-CO" sz="1500" dirty="0"/>
              <a:t>Se está alcanzado el modelo propuesto</a:t>
            </a:r>
            <a:r>
              <a:rPr lang="es-CO" sz="1500" dirty="0" smtClean="0"/>
              <a:t>?</a:t>
            </a:r>
          </a:p>
          <a:p>
            <a:pPr algn="just"/>
            <a:r>
              <a:rPr lang="es-CO" sz="1500" dirty="0" smtClean="0"/>
              <a:t>Hacia donde debe orientarse o reorientarse el ordenamiento territorial del municipio?</a:t>
            </a:r>
          </a:p>
          <a:p>
            <a:pPr algn="just"/>
            <a:r>
              <a:rPr lang="es-CO" sz="1500" dirty="0" smtClean="0"/>
              <a:t>Cual es la vocación del municipio y cual es su visión de desarrollo territorial.</a:t>
            </a:r>
            <a:endParaRPr lang="es-CO" sz="1500" dirty="0"/>
          </a:p>
        </p:txBody>
      </p:sp>
      <p:sp>
        <p:nvSpPr>
          <p:cNvPr id="7" name="6 CuadroTexto"/>
          <p:cNvSpPr txBox="1"/>
          <p:nvPr/>
        </p:nvSpPr>
        <p:spPr>
          <a:xfrm>
            <a:off x="-1" y="6380448"/>
            <a:ext cx="9685163" cy="45281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0000"/>
                </a:solidFill>
                <a:latin typeface="Calibri" pitchFamily="34" charset="0"/>
              </a:rPr>
              <a:t>Línea base / indicadores / Avances – Resultados / </a:t>
            </a:r>
            <a:r>
              <a:rPr lang="es-CO" b="1" dirty="0" smtClean="0">
                <a:solidFill>
                  <a:schemeClr val="tx1"/>
                </a:solidFill>
                <a:latin typeface="Calibri" pitchFamily="34" charset="0"/>
              </a:rPr>
              <a:t>Proyecciones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1.bp.blogspot.com/-yX1DL2VOit4/Ty7dhLzT5gI/AAAAAAAAbQ8/bZCceABFvVA/s1600/FOTOS+SANTA+MARIA+HU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3" y="1717366"/>
            <a:ext cx="2588339" cy="13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iariodelhuila.com/noticias/20140512075413164fOTO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"/>
          <a:stretch/>
        </p:blipFill>
        <p:spPr bwMode="auto">
          <a:xfrm>
            <a:off x="10046231" y="4835824"/>
            <a:ext cx="2519252" cy="13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0120613025308-img00242-20120530-1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55" y="3257907"/>
            <a:ext cx="2416411" cy="13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Diagnostico actualizado del Territorio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7444" y="2573774"/>
            <a:ext cx="2265260" cy="5759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3000" b="1" dirty="0" smtClean="0"/>
              <a:t>Ambiental</a:t>
            </a:r>
            <a:endParaRPr lang="es-CO" sz="3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095245" y="2577891"/>
            <a:ext cx="1944571" cy="5759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pPr algn="ctr"/>
            <a:r>
              <a:rPr lang="es-CO" sz="3000" b="1" dirty="0" smtClean="0"/>
              <a:t>Económica</a:t>
            </a:r>
            <a:endParaRPr lang="es-CO" sz="3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564122" y="2577891"/>
            <a:ext cx="1669844" cy="57592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753663" y="2577891"/>
            <a:ext cx="1770613" cy="5759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pPr algn="ctr"/>
            <a:r>
              <a:rPr lang="es-CO" sz="3000" b="1" dirty="0"/>
              <a:t>Funcional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029743" y="2577891"/>
            <a:ext cx="2463732" cy="5759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3000" b="1" dirty="0"/>
              <a:t>Institucional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87445" y="1440210"/>
            <a:ext cx="12188861" cy="97603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2500" b="1" dirty="0"/>
              <a:t>Construcción de una visión integral </a:t>
            </a:r>
            <a:r>
              <a:rPr lang="es-CO" sz="2500" b="1" dirty="0" smtClean="0"/>
              <a:t>del </a:t>
            </a:r>
            <a:r>
              <a:rPr lang="es-CO" sz="2500" b="1" dirty="0"/>
              <a:t>territorio a partir del análisis de las </a:t>
            </a:r>
            <a:r>
              <a:rPr lang="es-CO" sz="2800" b="1" dirty="0"/>
              <a:t>dimensiones y atributos </a:t>
            </a:r>
            <a:r>
              <a:rPr lang="es-CO" sz="2500" b="1" dirty="0"/>
              <a:t>que lo definen </a:t>
            </a:r>
          </a:p>
        </p:txBody>
      </p:sp>
      <p:pic>
        <p:nvPicPr>
          <p:cNvPr id="13" name="Picture 2" descr="http://1.bp.blogspot.com/_TsWM8eOvjD0/SyMajZ7eXSI/AAAAAAAAALE/FtV_ZbDileg/s400/reliev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135"/>
          <a:stretch/>
        </p:blipFill>
        <p:spPr bwMode="auto">
          <a:xfrm>
            <a:off x="287445" y="3290228"/>
            <a:ext cx="1086843" cy="8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98967" y="3938842"/>
            <a:ext cx="706219" cy="22198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pPr algn="r"/>
            <a:r>
              <a:rPr lang="es-CO" sz="700" dirty="0"/>
              <a:t>Fuente: IGAC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3796" r="31563" b="19440"/>
          <a:stretch/>
        </p:blipFill>
        <p:spPr bwMode="auto">
          <a:xfrm>
            <a:off x="3003844" y="3291292"/>
            <a:ext cx="2146166" cy="9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ttp://harrybeda.me/wp-content/uploads/2013/11/indust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43" y="4241276"/>
            <a:ext cx="1272031" cy="68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farm6.staticflickr.com/5244/5269768015_4db4d0cf69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75" y="4247990"/>
            <a:ext cx="874135" cy="6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://moir.org.co/IMG/arton8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44" y="4921752"/>
            <a:ext cx="1253042" cy="6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s://encrypted-tbn0.gstatic.com/images?q=tbn:ANd9GcTBEsjuccRSdaECNlG7R-IiQ9Sd6x0XZYMT26vaJlGpOnezSVb2ynq0n_6C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b="22825"/>
          <a:stretch/>
        </p:blipFill>
        <p:spPr bwMode="auto">
          <a:xfrm>
            <a:off x="3022561" y="5535235"/>
            <a:ext cx="1234325" cy="58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lh4.googleusercontent.com/-hsByxiLTOHc/UPIluiSb2_I/AAAAAAAAAL0/Fn5JBYgnYbk/s150-c/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93" y="4923398"/>
            <a:ext cx="966117" cy="7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http://static.america-retail.com/2013/09/centros-comerciales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36" y="5662260"/>
            <a:ext cx="939873" cy="4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Nuevo Sistema Vial en la Costa Atlántica -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6556"/>
          <a:stretch/>
        </p:blipFill>
        <p:spPr bwMode="auto">
          <a:xfrm>
            <a:off x="7730146" y="3291292"/>
            <a:ext cx="1885484" cy="9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 descr="http://www.gepsa.com.co/web/images/stories/sprbun/171V006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97" y="4165668"/>
            <a:ext cx="1892434" cy="9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 descr="http://www.odinsa.com.co/cms_pruebas/files/c3-aerial-small%20copy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46" y="5148577"/>
            <a:ext cx="1898147" cy="9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 descr="http://i818.photobucket.com/albums/zz107/jarvy94/jhgjhvjhb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0" y="4165667"/>
            <a:ext cx="1587776" cy="6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duitama-boyaca.gov.co/apc-aa-files/37383666336532373966393163386131/canal_noticias/servicio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0" y="3291291"/>
            <a:ext cx="1587776" cy="9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8"/>
          <p:cNvSpPr txBox="1"/>
          <p:nvPr/>
        </p:nvSpPr>
        <p:spPr>
          <a:xfrm>
            <a:off x="5646190" y="4869312"/>
            <a:ext cx="1587776" cy="668261"/>
          </a:xfrm>
          <a:prstGeom prst="rect">
            <a:avLst/>
          </a:prstGeom>
          <a:solidFill>
            <a:srgbClr val="FFFF00"/>
          </a:solidFill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1200" b="1" dirty="0"/>
              <a:t>Salud-Educación-Recreación-Deporte-Cultura</a:t>
            </a:r>
          </a:p>
        </p:txBody>
      </p:sp>
      <p:pic>
        <p:nvPicPr>
          <p:cNvPr id="28" name="Imagen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90" y="5433242"/>
            <a:ext cx="1587776" cy="71918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9" name="Picture 2" descr="http://www3.inecol.edu.mx/maduver/ARCHIVOS/cc_figuras/cc-ilustracion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87" y="3291290"/>
            <a:ext cx="1198737" cy="8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anabarco.files.wordpress.com/2007/01/ciclo-del-agua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5" y="4125199"/>
            <a:ext cx="1178823" cy="102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4.bp.blogspot.com/-Xk3HlTOwsM4/UV46yN-mskI/AAAAAAAAAC0/r3Sh5tiCMmQ/s1600/forma+pliegue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2" y="5164457"/>
            <a:ext cx="2289753" cy="8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www.agenciadenoticias.unal.edu.co/typo3temp/pics/15b69e4405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6" y="4115905"/>
            <a:ext cx="1074428" cy="10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12"/>
          <p:cNvSpPr txBox="1"/>
          <p:nvPr/>
        </p:nvSpPr>
        <p:spPr>
          <a:xfrm>
            <a:off x="10012574" y="3258366"/>
            <a:ext cx="2480901" cy="6990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Estado en el territorio</a:t>
            </a:r>
          </a:p>
        </p:txBody>
      </p:sp>
      <p:sp>
        <p:nvSpPr>
          <p:cNvPr id="34" name="CuadroTexto 13"/>
          <p:cNvSpPr txBox="1"/>
          <p:nvPr/>
        </p:nvSpPr>
        <p:spPr>
          <a:xfrm>
            <a:off x="10027088" y="4001218"/>
            <a:ext cx="2480901" cy="4528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1100" b="1" dirty="0"/>
              <a:t>La organización político administrativa para el manejo del territorio</a:t>
            </a:r>
          </a:p>
        </p:txBody>
      </p:sp>
      <p:sp>
        <p:nvSpPr>
          <p:cNvPr id="35" name="CuadroTexto 14"/>
          <p:cNvSpPr txBox="1"/>
          <p:nvPr/>
        </p:nvSpPr>
        <p:spPr>
          <a:xfrm>
            <a:off x="10027088" y="4494366"/>
            <a:ext cx="2480901" cy="4528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1100" b="1" dirty="0"/>
              <a:t>Las competencias y funciones en el territorio</a:t>
            </a:r>
          </a:p>
        </p:txBody>
      </p:sp>
      <p:sp>
        <p:nvSpPr>
          <p:cNvPr id="36" name="CuadroTexto 32"/>
          <p:cNvSpPr txBox="1"/>
          <p:nvPr/>
        </p:nvSpPr>
        <p:spPr>
          <a:xfrm>
            <a:off x="10027088" y="4983232"/>
            <a:ext cx="2463732" cy="6220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1100" b="1" dirty="0"/>
              <a:t>Articulación Institucional y politicoadministrativa del municipio con el nivel regional y nacional</a:t>
            </a:r>
          </a:p>
        </p:txBody>
      </p:sp>
      <p:sp>
        <p:nvSpPr>
          <p:cNvPr id="37" name="CuadroTexto 33"/>
          <p:cNvSpPr txBox="1"/>
          <p:nvPr/>
        </p:nvSpPr>
        <p:spPr>
          <a:xfrm>
            <a:off x="10027088" y="5660446"/>
            <a:ext cx="2463732" cy="4528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1100" b="1" dirty="0"/>
              <a:t>Régimen fiscal y financiero del municipio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Diagnostico actualizado del Territorio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46628" y="6264746"/>
            <a:ext cx="9269002" cy="8221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13157" tIns="56579" rIns="113157" bIns="56579" rtlCol="0">
            <a:spAutoFit/>
          </a:bodyPr>
          <a:lstStyle/>
          <a:p>
            <a:r>
              <a:rPr lang="es-CO" sz="2400" b="1" dirty="0" smtClean="0"/>
              <a:t>Atributos:  </a:t>
            </a:r>
            <a:r>
              <a:rPr lang="es-CO" dirty="0" smtClean="0"/>
              <a:t>Vivienda, Espacio Público, Equipamientos, Transporte, Servicios Públicos y Suelo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62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ortar rectángulo de esquina del mismo lado 38"/>
          <p:cNvSpPr/>
          <p:nvPr/>
        </p:nvSpPr>
        <p:spPr>
          <a:xfrm rot="16200000">
            <a:off x="7354648" y="-981682"/>
            <a:ext cx="1080000" cy="923639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93366"/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endParaRPr lang="es-ES" sz="4000" b="1">
              <a:solidFill>
                <a:schemeClr val="bg1"/>
              </a:solidFill>
            </a:endParaRPr>
          </a:p>
        </p:txBody>
      </p:sp>
      <p:sp>
        <p:nvSpPr>
          <p:cNvPr id="30" name="13 CuadroTexto"/>
          <p:cNvSpPr txBox="1">
            <a:spLocks noChangeArrowheads="1"/>
          </p:cNvSpPr>
          <p:nvPr/>
        </p:nvSpPr>
        <p:spPr bwMode="auto">
          <a:xfrm>
            <a:off x="5882691" y="3240410"/>
            <a:ext cx="6609878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Formulación del Proyecto de Revisión y Ajuste del POT</a:t>
            </a:r>
          </a:p>
        </p:txBody>
      </p:sp>
      <p:sp>
        <p:nvSpPr>
          <p:cNvPr id="5" name="Recortar rectángulo de esquina del mismo lado 38"/>
          <p:cNvSpPr/>
          <p:nvPr/>
        </p:nvSpPr>
        <p:spPr>
          <a:xfrm rot="16200000">
            <a:off x="7351961" y="-2353845"/>
            <a:ext cx="1080000" cy="923101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4765562" y="1872258"/>
            <a:ext cx="7813873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General de la Revisión y Ajuste del POT (POT-PBOT-EOT)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ortar rectángulo de esquina del mismo lado 38"/>
          <p:cNvSpPr/>
          <p:nvPr/>
        </p:nvSpPr>
        <p:spPr>
          <a:xfrm rot="16200000">
            <a:off x="7351960" y="424685"/>
            <a:ext cx="1080000" cy="92310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/>
          </a:p>
        </p:txBody>
      </p:sp>
      <p:sp>
        <p:nvSpPr>
          <p:cNvPr id="10" name="13 CuadroTexto"/>
          <p:cNvSpPr txBox="1">
            <a:spLocks noChangeArrowheads="1"/>
          </p:cNvSpPr>
          <p:nvPr/>
        </p:nvSpPr>
        <p:spPr bwMode="auto">
          <a:xfrm>
            <a:off x="5190951" y="4608562"/>
            <a:ext cx="7306716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Procedimiento para la Revisión y Ajuste del POT </a:t>
            </a:r>
          </a:p>
        </p:txBody>
      </p:sp>
      <p:sp>
        <p:nvSpPr>
          <p:cNvPr id="16" name="15 Conector"/>
          <p:cNvSpPr/>
          <p:nvPr/>
        </p:nvSpPr>
        <p:spPr>
          <a:xfrm>
            <a:off x="3728784" y="1692419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00295" y="1703444"/>
            <a:ext cx="1233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CO" sz="6600" b="1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21 Conector"/>
          <p:cNvSpPr/>
          <p:nvPr/>
        </p:nvSpPr>
        <p:spPr>
          <a:xfrm>
            <a:off x="3772015" y="4470982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729920" y="4470064"/>
            <a:ext cx="1233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CO" sz="6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27 Conector"/>
          <p:cNvSpPr/>
          <p:nvPr/>
        </p:nvSpPr>
        <p:spPr>
          <a:xfrm>
            <a:off x="3752646" y="3069557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715968" y="3064373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CO" sz="6600" b="1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8099" y="432098"/>
            <a:ext cx="370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CuadroTexto"/>
          <p:cNvSpPr txBox="1"/>
          <p:nvPr/>
        </p:nvSpPr>
        <p:spPr>
          <a:xfrm>
            <a:off x="5903844" y="907708"/>
            <a:ext cx="3508589" cy="452817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dirty="0" smtClean="0"/>
              <a:t>1. Sistemas de comunicación</a:t>
            </a:r>
            <a:endParaRPr lang="es-CO" dirty="0"/>
          </a:p>
        </p:txBody>
      </p:sp>
      <p:cxnSp>
        <p:nvCxnSpPr>
          <p:cNvPr id="43" name="42 Conector recto"/>
          <p:cNvCxnSpPr/>
          <p:nvPr/>
        </p:nvCxnSpPr>
        <p:spPr>
          <a:xfrm>
            <a:off x="6102316" y="1416268"/>
            <a:ext cx="4327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6102316" y="1631509"/>
            <a:ext cx="4961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6697732" y="1189444"/>
            <a:ext cx="2729017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Articulación Regional y Nacional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697732" y="1416269"/>
            <a:ext cx="1970989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Articulación municipal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5903844" y="1720530"/>
            <a:ext cx="5061037" cy="791371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dirty="0" smtClean="0"/>
              <a:t>2. 1. </a:t>
            </a:r>
            <a:r>
              <a:rPr lang="es-CO" dirty="0"/>
              <a:t>Á</a:t>
            </a:r>
            <a:r>
              <a:rPr lang="es-CO" dirty="0" smtClean="0"/>
              <a:t>reas </a:t>
            </a:r>
            <a:r>
              <a:rPr lang="es-CO" dirty="0"/>
              <a:t>de reserva y medidas para la protección del medio ambiente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903844" y="2777220"/>
            <a:ext cx="5457981" cy="791371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dirty="0" smtClean="0"/>
              <a:t>2. 1. </a:t>
            </a:r>
            <a:r>
              <a:rPr lang="es-CO" dirty="0"/>
              <a:t>Á</a:t>
            </a:r>
            <a:r>
              <a:rPr lang="es-CO" dirty="0" smtClean="0"/>
              <a:t>reas de </a:t>
            </a:r>
            <a:r>
              <a:rPr lang="es-CO" dirty="0"/>
              <a:t>conservación y protección del patrimonio </a:t>
            </a:r>
          </a:p>
        </p:txBody>
      </p:sp>
      <p:sp>
        <p:nvSpPr>
          <p:cNvPr id="49" name="48 Forma libre"/>
          <p:cNvSpPr/>
          <p:nvPr/>
        </p:nvSpPr>
        <p:spPr>
          <a:xfrm>
            <a:off x="6138249" y="2399178"/>
            <a:ext cx="261775" cy="190934"/>
          </a:xfrm>
          <a:custGeom>
            <a:avLst/>
            <a:gdLst>
              <a:gd name="connsiteX0" fmla="*/ 187036 w 477982"/>
              <a:gd name="connsiteY0" fmla="*/ 0 h 405246"/>
              <a:gd name="connsiteX1" fmla="*/ 114300 w 477982"/>
              <a:gd name="connsiteY1" fmla="*/ 41564 h 405246"/>
              <a:gd name="connsiteX2" fmla="*/ 93518 w 477982"/>
              <a:gd name="connsiteY2" fmla="*/ 103909 h 405246"/>
              <a:gd name="connsiteX3" fmla="*/ 41563 w 477982"/>
              <a:gd name="connsiteY3" fmla="*/ 187037 h 405246"/>
              <a:gd name="connsiteX4" fmla="*/ 0 w 477982"/>
              <a:gd name="connsiteY4" fmla="*/ 270164 h 405246"/>
              <a:gd name="connsiteX5" fmla="*/ 51954 w 477982"/>
              <a:gd name="connsiteY5" fmla="*/ 342900 h 405246"/>
              <a:gd name="connsiteX6" fmla="*/ 124691 w 477982"/>
              <a:gd name="connsiteY6" fmla="*/ 342900 h 405246"/>
              <a:gd name="connsiteX7" fmla="*/ 218209 w 477982"/>
              <a:gd name="connsiteY7" fmla="*/ 384464 h 405246"/>
              <a:gd name="connsiteX8" fmla="*/ 259773 w 477982"/>
              <a:gd name="connsiteY8" fmla="*/ 405246 h 405246"/>
              <a:gd name="connsiteX9" fmla="*/ 280554 w 477982"/>
              <a:gd name="connsiteY9" fmla="*/ 342900 h 405246"/>
              <a:gd name="connsiteX10" fmla="*/ 280554 w 477982"/>
              <a:gd name="connsiteY10" fmla="*/ 342900 h 405246"/>
              <a:gd name="connsiteX11" fmla="*/ 374073 w 477982"/>
              <a:gd name="connsiteY11" fmla="*/ 280555 h 405246"/>
              <a:gd name="connsiteX12" fmla="*/ 477982 w 477982"/>
              <a:gd name="connsiteY12" fmla="*/ 207819 h 405246"/>
              <a:gd name="connsiteX13" fmla="*/ 426027 w 477982"/>
              <a:gd name="connsiteY13" fmla="*/ 155864 h 405246"/>
              <a:gd name="connsiteX14" fmla="*/ 426027 w 477982"/>
              <a:gd name="connsiteY14" fmla="*/ 155864 h 405246"/>
              <a:gd name="connsiteX15" fmla="*/ 322118 w 477982"/>
              <a:gd name="connsiteY15" fmla="*/ 124691 h 405246"/>
              <a:gd name="connsiteX16" fmla="*/ 332509 w 477982"/>
              <a:gd name="connsiteY16" fmla="*/ 103909 h 405246"/>
              <a:gd name="connsiteX17" fmla="*/ 290945 w 477982"/>
              <a:gd name="connsiteY17" fmla="*/ 93519 h 405246"/>
              <a:gd name="connsiteX18" fmla="*/ 290945 w 477982"/>
              <a:gd name="connsiteY18" fmla="*/ 93519 h 405246"/>
              <a:gd name="connsiteX19" fmla="*/ 290945 w 477982"/>
              <a:gd name="connsiteY19" fmla="*/ 93519 h 405246"/>
              <a:gd name="connsiteX20" fmla="*/ 187036 w 477982"/>
              <a:gd name="connsiteY20" fmla="*/ 93519 h 405246"/>
              <a:gd name="connsiteX21" fmla="*/ 187036 w 477982"/>
              <a:gd name="connsiteY21" fmla="*/ 0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7982" h="405246">
                <a:moveTo>
                  <a:pt x="187036" y="0"/>
                </a:moveTo>
                <a:lnTo>
                  <a:pt x="114300" y="41564"/>
                </a:lnTo>
                <a:lnTo>
                  <a:pt x="93518" y="103909"/>
                </a:lnTo>
                <a:lnTo>
                  <a:pt x="41563" y="187037"/>
                </a:lnTo>
                <a:lnTo>
                  <a:pt x="0" y="270164"/>
                </a:lnTo>
                <a:lnTo>
                  <a:pt x="51954" y="342900"/>
                </a:lnTo>
                <a:lnTo>
                  <a:pt x="124691" y="342900"/>
                </a:lnTo>
                <a:lnTo>
                  <a:pt x="218209" y="384464"/>
                </a:lnTo>
                <a:lnTo>
                  <a:pt x="259773" y="405246"/>
                </a:lnTo>
                <a:lnTo>
                  <a:pt x="280554" y="342900"/>
                </a:lnTo>
                <a:lnTo>
                  <a:pt x="280554" y="342900"/>
                </a:lnTo>
                <a:lnTo>
                  <a:pt x="374073" y="280555"/>
                </a:lnTo>
                <a:lnTo>
                  <a:pt x="477982" y="207819"/>
                </a:lnTo>
                <a:lnTo>
                  <a:pt x="426027" y="155864"/>
                </a:lnTo>
                <a:lnTo>
                  <a:pt x="426027" y="155864"/>
                </a:lnTo>
                <a:lnTo>
                  <a:pt x="322118" y="124691"/>
                </a:lnTo>
                <a:lnTo>
                  <a:pt x="332509" y="103909"/>
                </a:lnTo>
                <a:lnTo>
                  <a:pt x="290945" y="93519"/>
                </a:lnTo>
                <a:lnTo>
                  <a:pt x="290945" y="93519"/>
                </a:lnTo>
                <a:lnTo>
                  <a:pt x="290945" y="93519"/>
                </a:lnTo>
                <a:lnTo>
                  <a:pt x="187036" y="93519"/>
                </a:lnTo>
                <a:lnTo>
                  <a:pt x="187036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grpSp>
        <p:nvGrpSpPr>
          <p:cNvPr id="50" name="49 Grupo"/>
          <p:cNvGrpSpPr/>
          <p:nvPr/>
        </p:nvGrpSpPr>
        <p:grpSpPr>
          <a:xfrm>
            <a:off x="6102315" y="2701611"/>
            <a:ext cx="658719" cy="0"/>
            <a:chOff x="4499992" y="2852936"/>
            <a:chExt cx="477982" cy="0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4499992" y="2852936"/>
              <a:ext cx="477982" cy="0"/>
            </a:xfrm>
            <a:prstGeom prst="line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4499992" y="2852936"/>
              <a:ext cx="47798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52 Forma libre"/>
          <p:cNvSpPr/>
          <p:nvPr/>
        </p:nvSpPr>
        <p:spPr>
          <a:xfrm>
            <a:off x="6352023" y="3672936"/>
            <a:ext cx="246474" cy="294583"/>
          </a:xfrm>
          <a:custGeom>
            <a:avLst/>
            <a:gdLst>
              <a:gd name="connsiteX0" fmla="*/ 10422 w 311759"/>
              <a:gd name="connsiteY0" fmla="*/ 218209 h 498764"/>
              <a:gd name="connsiteX1" fmla="*/ 10422 w 311759"/>
              <a:gd name="connsiteY1" fmla="*/ 218209 h 498764"/>
              <a:gd name="connsiteX2" fmla="*/ 31 w 311759"/>
              <a:gd name="connsiteY2" fmla="*/ 342900 h 498764"/>
              <a:gd name="connsiteX3" fmla="*/ 51986 w 311759"/>
              <a:gd name="connsiteY3" fmla="*/ 446809 h 498764"/>
              <a:gd name="connsiteX4" fmla="*/ 166286 w 311759"/>
              <a:gd name="connsiteY4" fmla="*/ 498764 h 498764"/>
              <a:gd name="connsiteX5" fmla="*/ 311759 w 311759"/>
              <a:gd name="connsiteY5" fmla="*/ 426027 h 498764"/>
              <a:gd name="connsiteX6" fmla="*/ 290977 w 311759"/>
              <a:gd name="connsiteY6" fmla="*/ 187036 h 498764"/>
              <a:gd name="connsiteX7" fmla="*/ 239022 w 311759"/>
              <a:gd name="connsiteY7" fmla="*/ 0 h 498764"/>
              <a:gd name="connsiteX8" fmla="*/ 155895 w 311759"/>
              <a:gd name="connsiteY8" fmla="*/ 93518 h 498764"/>
              <a:gd name="connsiteX9" fmla="*/ 124722 w 311759"/>
              <a:gd name="connsiteY9" fmla="*/ 197427 h 498764"/>
              <a:gd name="connsiteX10" fmla="*/ 41595 w 311759"/>
              <a:gd name="connsiteY10" fmla="*/ 176645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759" h="498764">
                <a:moveTo>
                  <a:pt x="10422" y="218209"/>
                </a:moveTo>
                <a:lnTo>
                  <a:pt x="10422" y="218209"/>
                </a:lnTo>
                <a:cubicBezTo>
                  <a:pt x="-1117" y="322054"/>
                  <a:pt x="31" y="280362"/>
                  <a:pt x="31" y="342900"/>
                </a:cubicBezTo>
                <a:lnTo>
                  <a:pt x="51986" y="446809"/>
                </a:lnTo>
                <a:lnTo>
                  <a:pt x="166286" y="498764"/>
                </a:lnTo>
                <a:lnTo>
                  <a:pt x="311759" y="426027"/>
                </a:lnTo>
                <a:lnTo>
                  <a:pt x="290977" y="187036"/>
                </a:lnTo>
                <a:lnTo>
                  <a:pt x="239022" y="0"/>
                </a:lnTo>
                <a:lnTo>
                  <a:pt x="155895" y="93518"/>
                </a:lnTo>
                <a:lnTo>
                  <a:pt x="124722" y="197427"/>
                </a:lnTo>
                <a:lnTo>
                  <a:pt x="41595" y="176645"/>
                </a:lnTo>
              </a:path>
            </a:pathLst>
          </a:custGeom>
          <a:solidFill>
            <a:srgbClr val="CC6600"/>
          </a:solid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sp>
        <p:nvSpPr>
          <p:cNvPr id="54" name="53 Elipse"/>
          <p:cNvSpPr/>
          <p:nvPr/>
        </p:nvSpPr>
        <p:spPr>
          <a:xfrm>
            <a:off x="6345846" y="3486701"/>
            <a:ext cx="252650" cy="113750"/>
          </a:xfrm>
          <a:prstGeom prst="ellipse">
            <a:avLst/>
          </a:prstGeom>
          <a:solidFill>
            <a:srgbClr val="CC6600"/>
          </a:solidFill>
          <a:ln w="19050">
            <a:solidFill>
              <a:schemeClr val="bg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sp>
        <p:nvSpPr>
          <p:cNvPr id="55" name="54 CuadroTexto"/>
          <p:cNvSpPr txBox="1"/>
          <p:nvPr/>
        </p:nvSpPr>
        <p:spPr>
          <a:xfrm>
            <a:off x="6796968" y="3672936"/>
            <a:ext cx="1857432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Parque Arqueológico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6796968" y="3382087"/>
            <a:ext cx="3882473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Centro Histórico – Inmuebles – Espacio Público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7094676" y="2323570"/>
            <a:ext cx="3865930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Áreas de protección ambiental – Incluye SINAP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7094677" y="2550395"/>
            <a:ext cx="2490875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Rondas de protección hídrica</a:t>
            </a:r>
          </a:p>
        </p:txBody>
      </p:sp>
      <p:sp>
        <p:nvSpPr>
          <p:cNvPr id="59" name="58 CuadroTexto"/>
          <p:cNvSpPr txBox="1"/>
          <p:nvPr/>
        </p:nvSpPr>
        <p:spPr>
          <a:xfrm>
            <a:off x="5903844" y="3977197"/>
            <a:ext cx="5457981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dirty="0" smtClean="0"/>
              <a:t>3. Zonas de Alto </a:t>
            </a:r>
            <a:r>
              <a:rPr lang="es-CO" dirty="0"/>
              <a:t>R</a:t>
            </a:r>
            <a:r>
              <a:rPr lang="es-CO" dirty="0" smtClean="0"/>
              <a:t>iesgo</a:t>
            </a:r>
            <a:endParaRPr lang="es-CO" dirty="0"/>
          </a:p>
        </p:txBody>
      </p:sp>
      <p:sp>
        <p:nvSpPr>
          <p:cNvPr id="60" name="59 Forma libre"/>
          <p:cNvSpPr/>
          <p:nvPr/>
        </p:nvSpPr>
        <p:spPr>
          <a:xfrm>
            <a:off x="6400024" y="4446821"/>
            <a:ext cx="171931" cy="284632"/>
          </a:xfrm>
          <a:custGeom>
            <a:avLst/>
            <a:gdLst>
              <a:gd name="connsiteX0" fmla="*/ 114300 w 332509"/>
              <a:gd name="connsiteY0" fmla="*/ 623455 h 696191"/>
              <a:gd name="connsiteX1" fmla="*/ 155864 w 332509"/>
              <a:gd name="connsiteY1" fmla="*/ 477982 h 696191"/>
              <a:gd name="connsiteX2" fmla="*/ 270164 w 332509"/>
              <a:gd name="connsiteY2" fmla="*/ 259773 h 696191"/>
              <a:gd name="connsiteX3" fmla="*/ 332509 w 332509"/>
              <a:gd name="connsiteY3" fmla="*/ 0 h 696191"/>
              <a:gd name="connsiteX4" fmla="*/ 228600 w 332509"/>
              <a:gd name="connsiteY4" fmla="*/ 10391 h 696191"/>
              <a:gd name="connsiteX5" fmla="*/ 187037 w 332509"/>
              <a:gd name="connsiteY5" fmla="*/ 187036 h 696191"/>
              <a:gd name="connsiteX6" fmla="*/ 83128 w 332509"/>
              <a:gd name="connsiteY6" fmla="*/ 332509 h 696191"/>
              <a:gd name="connsiteX7" fmla="*/ 0 w 332509"/>
              <a:gd name="connsiteY7" fmla="*/ 623455 h 696191"/>
              <a:gd name="connsiteX8" fmla="*/ 93518 w 332509"/>
              <a:gd name="connsiteY8" fmla="*/ 696191 h 696191"/>
              <a:gd name="connsiteX9" fmla="*/ 114300 w 332509"/>
              <a:gd name="connsiteY9" fmla="*/ 623455 h 6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509" h="696191">
                <a:moveTo>
                  <a:pt x="114300" y="623455"/>
                </a:moveTo>
                <a:lnTo>
                  <a:pt x="155864" y="477982"/>
                </a:lnTo>
                <a:lnTo>
                  <a:pt x="270164" y="259773"/>
                </a:lnTo>
                <a:lnTo>
                  <a:pt x="332509" y="0"/>
                </a:lnTo>
                <a:lnTo>
                  <a:pt x="228600" y="10391"/>
                </a:lnTo>
                <a:lnTo>
                  <a:pt x="187037" y="187036"/>
                </a:lnTo>
                <a:lnTo>
                  <a:pt x="83128" y="332509"/>
                </a:lnTo>
                <a:lnTo>
                  <a:pt x="0" y="623455"/>
                </a:lnTo>
                <a:lnTo>
                  <a:pt x="93518" y="696191"/>
                </a:lnTo>
                <a:lnTo>
                  <a:pt x="114300" y="6234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sp>
        <p:nvSpPr>
          <p:cNvPr id="61" name="60 CuadroTexto"/>
          <p:cNvSpPr txBox="1"/>
          <p:nvPr/>
        </p:nvSpPr>
        <p:spPr>
          <a:xfrm>
            <a:off x="6671191" y="4364996"/>
            <a:ext cx="4042197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Zona de Alto Riesgo por Inundación No Mitigable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5903843" y="4743038"/>
            <a:ext cx="6549578" cy="791371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dirty="0" smtClean="0"/>
              <a:t>4. Actividades</a:t>
            </a:r>
            <a:r>
              <a:rPr lang="es-CO" dirty="0"/>
              <a:t>, infraestructuras y </a:t>
            </a:r>
            <a:r>
              <a:rPr lang="es-CO" dirty="0" smtClean="0"/>
              <a:t>equipamientos  estructurantes  </a:t>
            </a:r>
            <a:endParaRPr lang="es-CO" dirty="0"/>
          </a:p>
        </p:txBody>
      </p:sp>
      <p:sp>
        <p:nvSpPr>
          <p:cNvPr id="63" name="62 Elipse"/>
          <p:cNvSpPr/>
          <p:nvPr/>
        </p:nvSpPr>
        <p:spPr>
          <a:xfrm>
            <a:off x="6438119" y="5475953"/>
            <a:ext cx="160377" cy="1441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sp>
        <p:nvSpPr>
          <p:cNvPr id="64" name="63 CuadroTexto"/>
          <p:cNvSpPr txBox="1"/>
          <p:nvPr/>
        </p:nvSpPr>
        <p:spPr>
          <a:xfrm>
            <a:off x="6896204" y="5423514"/>
            <a:ext cx="2382896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Equipamientos Municipales</a:t>
            </a:r>
          </a:p>
        </p:txBody>
      </p:sp>
      <p:grpSp>
        <p:nvGrpSpPr>
          <p:cNvPr id="65" name="64 Grupo"/>
          <p:cNvGrpSpPr/>
          <p:nvPr/>
        </p:nvGrpSpPr>
        <p:grpSpPr>
          <a:xfrm>
            <a:off x="639604" y="1387665"/>
            <a:ext cx="4285650" cy="4707862"/>
            <a:chOff x="1028312" y="1002722"/>
            <a:chExt cx="3109769" cy="4483678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12889" r="31875" b="8444"/>
            <a:stretch/>
          </p:blipFill>
          <p:spPr bwMode="auto">
            <a:xfrm>
              <a:off x="1028312" y="1301971"/>
              <a:ext cx="3109769" cy="40324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7" name="66 Forma libre"/>
            <p:cNvSpPr/>
            <p:nvPr/>
          </p:nvSpPr>
          <p:spPr>
            <a:xfrm>
              <a:off x="2845591" y="1101436"/>
              <a:ext cx="417154" cy="4384964"/>
            </a:xfrm>
            <a:custGeom>
              <a:avLst/>
              <a:gdLst>
                <a:gd name="connsiteX0" fmla="*/ 417154 w 417154"/>
                <a:gd name="connsiteY0" fmla="*/ 4384964 h 4384964"/>
                <a:gd name="connsiteX1" fmla="*/ 375591 w 417154"/>
                <a:gd name="connsiteY1" fmla="*/ 4333009 h 4384964"/>
                <a:gd name="connsiteX2" fmla="*/ 323636 w 417154"/>
                <a:gd name="connsiteY2" fmla="*/ 4270664 h 4384964"/>
                <a:gd name="connsiteX3" fmla="*/ 292464 w 417154"/>
                <a:gd name="connsiteY3" fmla="*/ 4249882 h 4384964"/>
                <a:gd name="connsiteX4" fmla="*/ 250900 w 417154"/>
                <a:gd name="connsiteY4" fmla="*/ 4187537 h 4384964"/>
                <a:gd name="connsiteX5" fmla="*/ 230118 w 417154"/>
                <a:gd name="connsiteY5" fmla="*/ 4156364 h 4384964"/>
                <a:gd name="connsiteX6" fmla="*/ 198945 w 417154"/>
                <a:gd name="connsiteY6" fmla="*/ 4083628 h 4384964"/>
                <a:gd name="connsiteX7" fmla="*/ 188554 w 417154"/>
                <a:gd name="connsiteY7" fmla="*/ 4052455 h 4384964"/>
                <a:gd name="connsiteX8" fmla="*/ 167773 w 417154"/>
                <a:gd name="connsiteY8" fmla="*/ 4010891 h 4384964"/>
                <a:gd name="connsiteX9" fmla="*/ 136600 w 417154"/>
                <a:gd name="connsiteY9" fmla="*/ 3917373 h 4384964"/>
                <a:gd name="connsiteX10" fmla="*/ 126209 w 417154"/>
                <a:gd name="connsiteY10" fmla="*/ 3886200 h 4384964"/>
                <a:gd name="connsiteX11" fmla="*/ 105427 w 417154"/>
                <a:gd name="connsiteY11" fmla="*/ 3855028 h 4384964"/>
                <a:gd name="connsiteX12" fmla="*/ 84645 w 417154"/>
                <a:gd name="connsiteY12" fmla="*/ 3792682 h 4384964"/>
                <a:gd name="connsiteX13" fmla="*/ 74254 w 417154"/>
                <a:gd name="connsiteY13" fmla="*/ 3761509 h 4384964"/>
                <a:gd name="connsiteX14" fmla="*/ 63864 w 417154"/>
                <a:gd name="connsiteY14" fmla="*/ 3709555 h 4384964"/>
                <a:gd name="connsiteX15" fmla="*/ 53473 w 417154"/>
                <a:gd name="connsiteY15" fmla="*/ 3636819 h 4384964"/>
                <a:gd name="connsiteX16" fmla="*/ 43082 w 417154"/>
                <a:gd name="connsiteY16" fmla="*/ 3605646 h 4384964"/>
                <a:gd name="connsiteX17" fmla="*/ 22300 w 417154"/>
                <a:gd name="connsiteY17" fmla="*/ 3470564 h 4384964"/>
                <a:gd name="connsiteX18" fmla="*/ 11909 w 417154"/>
                <a:gd name="connsiteY18" fmla="*/ 2982191 h 4384964"/>
                <a:gd name="connsiteX19" fmla="*/ 1518 w 417154"/>
                <a:gd name="connsiteY19" fmla="*/ 2909455 h 4384964"/>
                <a:gd name="connsiteX20" fmla="*/ 11909 w 417154"/>
                <a:gd name="connsiteY20" fmla="*/ 2712028 h 4384964"/>
                <a:gd name="connsiteX21" fmla="*/ 74254 w 417154"/>
                <a:gd name="connsiteY21" fmla="*/ 2649682 h 4384964"/>
                <a:gd name="connsiteX22" fmla="*/ 115818 w 417154"/>
                <a:gd name="connsiteY22" fmla="*/ 2587337 h 4384964"/>
                <a:gd name="connsiteX23" fmla="*/ 136600 w 417154"/>
                <a:gd name="connsiteY23" fmla="*/ 2452255 h 4384964"/>
                <a:gd name="connsiteX24" fmla="*/ 157382 w 417154"/>
                <a:gd name="connsiteY24" fmla="*/ 2379519 h 4384964"/>
                <a:gd name="connsiteX25" fmla="*/ 167773 w 417154"/>
                <a:gd name="connsiteY25" fmla="*/ 2306782 h 4384964"/>
                <a:gd name="connsiteX26" fmla="*/ 178164 w 417154"/>
                <a:gd name="connsiteY26" fmla="*/ 2244437 h 4384964"/>
                <a:gd name="connsiteX27" fmla="*/ 188554 w 417154"/>
                <a:gd name="connsiteY27" fmla="*/ 2109355 h 4384964"/>
                <a:gd name="connsiteX28" fmla="*/ 178164 w 417154"/>
                <a:gd name="connsiteY28" fmla="*/ 1922319 h 4384964"/>
                <a:gd name="connsiteX29" fmla="*/ 157382 w 417154"/>
                <a:gd name="connsiteY29" fmla="*/ 1891146 h 4384964"/>
                <a:gd name="connsiteX30" fmla="*/ 74254 w 417154"/>
                <a:gd name="connsiteY30" fmla="*/ 1797628 h 4384964"/>
                <a:gd name="connsiteX31" fmla="*/ 53473 w 417154"/>
                <a:gd name="connsiteY31" fmla="*/ 1735282 h 4384964"/>
                <a:gd name="connsiteX32" fmla="*/ 43082 w 417154"/>
                <a:gd name="connsiteY32" fmla="*/ 1704109 h 4384964"/>
                <a:gd name="connsiteX33" fmla="*/ 32691 w 417154"/>
                <a:gd name="connsiteY33" fmla="*/ 1652155 h 4384964"/>
                <a:gd name="connsiteX34" fmla="*/ 22300 w 417154"/>
                <a:gd name="connsiteY34" fmla="*/ 1620982 h 4384964"/>
                <a:gd name="connsiteX35" fmla="*/ 11909 w 417154"/>
                <a:gd name="connsiteY35" fmla="*/ 1558637 h 4384964"/>
                <a:gd name="connsiteX36" fmla="*/ 22300 w 417154"/>
                <a:gd name="connsiteY36" fmla="*/ 1423555 h 4384964"/>
                <a:gd name="connsiteX37" fmla="*/ 53473 w 417154"/>
                <a:gd name="connsiteY37" fmla="*/ 1361209 h 4384964"/>
                <a:gd name="connsiteX38" fmla="*/ 63864 w 417154"/>
                <a:gd name="connsiteY38" fmla="*/ 1330037 h 4384964"/>
                <a:gd name="connsiteX39" fmla="*/ 84645 w 417154"/>
                <a:gd name="connsiteY39" fmla="*/ 1298864 h 4384964"/>
                <a:gd name="connsiteX40" fmla="*/ 115818 w 417154"/>
                <a:gd name="connsiteY40" fmla="*/ 1236519 h 4384964"/>
                <a:gd name="connsiteX41" fmla="*/ 146991 w 417154"/>
                <a:gd name="connsiteY41" fmla="*/ 1174173 h 4384964"/>
                <a:gd name="connsiteX42" fmla="*/ 178164 w 417154"/>
                <a:gd name="connsiteY42" fmla="*/ 1111828 h 4384964"/>
                <a:gd name="connsiteX43" fmla="*/ 209336 w 417154"/>
                <a:gd name="connsiteY43" fmla="*/ 1080655 h 4384964"/>
                <a:gd name="connsiteX44" fmla="*/ 230118 w 417154"/>
                <a:gd name="connsiteY44" fmla="*/ 1049482 h 4384964"/>
                <a:gd name="connsiteX45" fmla="*/ 261291 w 417154"/>
                <a:gd name="connsiteY45" fmla="*/ 1028700 h 4384964"/>
                <a:gd name="connsiteX46" fmla="*/ 323636 w 417154"/>
                <a:gd name="connsiteY46" fmla="*/ 966355 h 4384964"/>
                <a:gd name="connsiteX47" fmla="*/ 334027 w 417154"/>
                <a:gd name="connsiteY47" fmla="*/ 935182 h 4384964"/>
                <a:gd name="connsiteX48" fmla="*/ 354809 w 417154"/>
                <a:gd name="connsiteY48" fmla="*/ 904009 h 4384964"/>
                <a:gd name="connsiteX49" fmla="*/ 375591 w 417154"/>
                <a:gd name="connsiteY49" fmla="*/ 768928 h 4384964"/>
                <a:gd name="connsiteX50" fmla="*/ 385982 w 417154"/>
                <a:gd name="connsiteY50" fmla="*/ 0 h 438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17154" h="4384964">
                  <a:moveTo>
                    <a:pt x="417154" y="4384964"/>
                  </a:moveTo>
                  <a:cubicBezTo>
                    <a:pt x="403300" y="4367646"/>
                    <a:pt x="388898" y="4350751"/>
                    <a:pt x="375591" y="4333009"/>
                  </a:cubicBezTo>
                  <a:cubicBezTo>
                    <a:pt x="348347" y="4296684"/>
                    <a:pt x="361651" y="4302344"/>
                    <a:pt x="323636" y="4270664"/>
                  </a:cubicBezTo>
                  <a:cubicBezTo>
                    <a:pt x="314042" y="4262669"/>
                    <a:pt x="302855" y="4256809"/>
                    <a:pt x="292464" y="4249882"/>
                  </a:cubicBezTo>
                  <a:lnTo>
                    <a:pt x="250900" y="4187537"/>
                  </a:lnTo>
                  <a:cubicBezTo>
                    <a:pt x="243973" y="4177146"/>
                    <a:pt x="234067" y="4168212"/>
                    <a:pt x="230118" y="4156364"/>
                  </a:cubicBezTo>
                  <a:cubicBezTo>
                    <a:pt x="205749" y="4083257"/>
                    <a:pt x="237466" y="4173508"/>
                    <a:pt x="198945" y="4083628"/>
                  </a:cubicBezTo>
                  <a:cubicBezTo>
                    <a:pt x="194630" y="4073561"/>
                    <a:pt x="192869" y="4062523"/>
                    <a:pt x="188554" y="4052455"/>
                  </a:cubicBezTo>
                  <a:cubicBezTo>
                    <a:pt x="182452" y="4038218"/>
                    <a:pt x="173526" y="4025273"/>
                    <a:pt x="167773" y="4010891"/>
                  </a:cubicBezTo>
                  <a:lnTo>
                    <a:pt x="136600" y="3917373"/>
                  </a:lnTo>
                  <a:cubicBezTo>
                    <a:pt x="133136" y="3906982"/>
                    <a:pt x="132285" y="3895313"/>
                    <a:pt x="126209" y="3886200"/>
                  </a:cubicBezTo>
                  <a:lnTo>
                    <a:pt x="105427" y="3855028"/>
                  </a:lnTo>
                  <a:lnTo>
                    <a:pt x="84645" y="3792682"/>
                  </a:lnTo>
                  <a:cubicBezTo>
                    <a:pt x="81181" y="3782291"/>
                    <a:pt x="76402" y="3772249"/>
                    <a:pt x="74254" y="3761509"/>
                  </a:cubicBezTo>
                  <a:cubicBezTo>
                    <a:pt x="70791" y="3744191"/>
                    <a:pt x="66767" y="3726976"/>
                    <a:pt x="63864" y="3709555"/>
                  </a:cubicBezTo>
                  <a:cubicBezTo>
                    <a:pt x="59838" y="3685397"/>
                    <a:pt x="58276" y="3660835"/>
                    <a:pt x="53473" y="3636819"/>
                  </a:cubicBezTo>
                  <a:cubicBezTo>
                    <a:pt x="51325" y="3626079"/>
                    <a:pt x="45739" y="3616272"/>
                    <a:pt x="43082" y="3605646"/>
                  </a:cubicBezTo>
                  <a:cubicBezTo>
                    <a:pt x="31181" y="3558044"/>
                    <a:pt x="28609" y="3521039"/>
                    <a:pt x="22300" y="3470564"/>
                  </a:cubicBezTo>
                  <a:cubicBezTo>
                    <a:pt x="18836" y="3307773"/>
                    <a:pt x="17936" y="3144907"/>
                    <a:pt x="11909" y="2982191"/>
                  </a:cubicBezTo>
                  <a:cubicBezTo>
                    <a:pt x="11003" y="2957716"/>
                    <a:pt x="1518" y="2933946"/>
                    <a:pt x="1518" y="2909455"/>
                  </a:cubicBezTo>
                  <a:cubicBezTo>
                    <a:pt x="1518" y="2843555"/>
                    <a:pt x="-5860" y="2775487"/>
                    <a:pt x="11909" y="2712028"/>
                  </a:cubicBezTo>
                  <a:cubicBezTo>
                    <a:pt x="19833" y="2683727"/>
                    <a:pt x="57951" y="2674136"/>
                    <a:pt x="74254" y="2649682"/>
                  </a:cubicBezTo>
                  <a:lnTo>
                    <a:pt x="115818" y="2587337"/>
                  </a:lnTo>
                  <a:cubicBezTo>
                    <a:pt x="120809" y="2552400"/>
                    <a:pt x="129391" y="2488301"/>
                    <a:pt x="136600" y="2452255"/>
                  </a:cubicBezTo>
                  <a:cubicBezTo>
                    <a:pt x="143124" y="2419634"/>
                    <a:pt x="147478" y="2409231"/>
                    <a:pt x="157382" y="2379519"/>
                  </a:cubicBezTo>
                  <a:cubicBezTo>
                    <a:pt x="160846" y="2355273"/>
                    <a:pt x="164049" y="2330989"/>
                    <a:pt x="167773" y="2306782"/>
                  </a:cubicBezTo>
                  <a:cubicBezTo>
                    <a:pt x="170977" y="2285959"/>
                    <a:pt x="175959" y="2265390"/>
                    <a:pt x="178164" y="2244437"/>
                  </a:cubicBezTo>
                  <a:cubicBezTo>
                    <a:pt x="182891" y="2199525"/>
                    <a:pt x="185091" y="2154382"/>
                    <a:pt x="188554" y="2109355"/>
                  </a:cubicBezTo>
                  <a:cubicBezTo>
                    <a:pt x="185091" y="2047010"/>
                    <a:pt x="186994" y="1984133"/>
                    <a:pt x="178164" y="1922319"/>
                  </a:cubicBezTo>
                  <a:cubicBezTo>
                    <a:pt x="176398" y="1909956"/>
                    <a:pt x="165679" y="1900480"/>
                    <a:pt x="157382" y="1891146"/>
                  </a:cubicBezTo>
                  <a:cubicBezTo>
                    <a:pt x="62477" y="1784378"/>
                    <a:pt x="121422" y="1868377"/>
                    <a:pt x="74254" y="1797628"/>
                  </a:cubicBezTo>
                  <a:lnTo>
                    <a:pt x="53473" y="1735282"/>
                  </a:lnTo>
                  <a:cubicBezTo>
                    <a:pt x="50009" y="1724891"/>
                    <a:pt x="45230" y="1714849"/>
                    <a:pt x="43082" y="1704109"/>
                  </a:cubicBezTo>
                  <a:cubicBezTo>
                    <a:pt x="39618" y="1686791"/>
                    <a:pt x="36974" y="1669289"/>
                    <a:pt x="32691" y="1652155"/>
                  </a:cubicBezTo>
                  <a:cubicBezTo>
                    <a:pt x="30034" y="1641529"/>
                    <a:pt x="24676" y="1631674"/>
                    <a:pt x="22300" y="1620982"/>
                  </a:cubicBezTo>
                  <a:cubicBezTo>
                    <a:pt x="17730" y="1600415"/>
                    <a:pt x="15373" y="1579419"/>
                    <a:pt x="11909" y="1558637"/>
                  </a:cubicBezTo>
                  <a:cubicBezTo>
                    <a:pt x="15373" y="1513610"/>
                    <a:pt x="16699" y="1468367"/>
                    <a:pt x="22300" y="1423555"/>
                  </a:cubicBezTo>
                  <a:cubicBezTo>
                    <a:pt x="26653" y="1388731"/>
                    <a:pt x="38003" y="1392149"/>
                    <a:pt x="53473" y="1361209"/>
                  </a:cubicBezTo>
                  <a:cubicBezTo>
                    <a:pt x="58371" y="1351413"/>
                    <a:pt x="58966" y="1339833"/>
                    <a:pt x="63864" y="1330037"/>
                  </a:cubicBezTo>
                  <a:cubicBezTo>
                    <a:pt x="69449" y="1318867"/>
                    <a:pt x="79060" y="1310034"/>
                    <a:pt x="84645" y="1298864"/>
                  </a:cubicBezTo>
                  <a:cubicBezTo>
                    <a:pt x="127657" y="1212837"/>
                    <a:pt x="56270" y="1325838"/>
                    <a:pt x="115818" y="1236519"/>
                  </a:cubicBezTo>
                  <a:cubicBezTo>
                    <a:pt x="141936" y="1158165"/>
                    <a:pt x="106704" y="1254746"/>
                    <a:pt x="146991" y="1174173"/>
                  </a:cubicBezTo>
                  <a:cubicBezTo>
                    <a:pt x="170424" y="1127307"/>
                    <a:pt x="140939" y="1156498"/>
                    <a:pt x="178164" y="1111828"/>
                  </a:cubicBezTo>
                  <a:cubicBezTo>
                    <a:pt x="187571" y="1100539"/>
                    <a:pt x="199929" y="1091944"/>
                    <a:pt x="209336" y="1080655"/>
                  </a:cubicBezTo>
                  <a:cubicBezTo>
                    <a:pt x="217331" y="1071061"/>
                    <a:pt x="221287" y="1058313"/>
                    <a:pt x="230118" y="1049482"/>
                  </a:cubicBezTo>
                  <a:cubicBezTo>
                    <a:pt x="238949" y="1040651"/>
                    <a:pt x="251957" y="1036997"/>
                    <a:pt x="261291" y="1028700"/>
                  </a:cubicBezTo>
                  <a:cubicBezTo>
                    <a:pt x="283257" y="1009175"/>
                    <a:pt x="323636" y="966355"/>
                    <a:pt x="323636" y="966355"/>
                  </a:cubicBezTo>
                  <a:cubicBezTo>
                    <a:pt x="327100" y="955964"/>
                    <a:pt x="329129" y="944979"/>
                    <a:pt x="334027" y="935182"/>
                  </a:cubicBezTo>
                  <a:cubicBezTo>
                    <a:pt x="339612" y="924012"/>
                    <a:pt x="350860" y="915857"/>
                    <a:pt x="354809" y="904009"/>
                  </a:cubicBezTo>
                  <a:cubicBezTo>
                    <a:pt x="358276" y="893609"/>
                    <a:pt x="374950" y="774052"/>
                    <a:pt x="375591" y="768928"/>
                  </a:cubicBezTo>
                  <a:cubicBezTo>
                    <a:pt x="410844" y="486905"/>
                    <a:pt x="385982" y="453715"/>
                    <a:pt x="385982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8" name="67 Forma libre"/>
            <p:cNvSpPr/>
            <p:nvPr/>
          </p:nvSpPr>
          <p:spPr>
            <a:xfrm>
              <a:off x="1650701" y="2660073"/>
              <a:ext cx="884681" cy="238991"/>
            </a:xfrm>
            <a:custGeom>
              <a:avLst/>
              <a:gdLst>
                <a:gd name="connsiteX0" fmla="*/ 884681 w 884681"/>
                <a:gd name="connsiteY0" fmla="*/ 238991 h 238991"/>
                <a:gd name="connsiteX1" fmla="*/ 832726 w 884681"/>
                <a:gd name="connsiteY1" fmla="*/ 197427 h 238991"/>
                <a:gd name="connsiteX2" fmla="*/ 583344 w 884681"/>
                <a:gd name="connsiteY2" fmla="*/ 135082 h 238991"/>
                <a:gd name="connsiteX3" fmla="*/ 417090 w 884681"/>
                <a:gd name="connsiteY3" fmla="*/ 124691 h 238991"/>
                <a:gd name="connsiteX4" fmla="*/ 219663 w 884681"/>
                <a:gd name="connsiteY4" fmla="*/ 114300 h 238991"/>
                <a:gd name="connsiteX5" fmla="*/ 115754 w 884681"/>
                <a:gd name="connsiteY5" fmla="*/ 93518 h 238991"/>
                <a:gd name="connsiteX6" fmla="*/ 32626 w 884681"/>
                <a:gd name="connsiteY6" fmla="*/ 31172 h 238991"/>
                <a:gd name="connsiteX7" fmla="*/ 1454 w 884681"/>
                <a:gd name="connsiteY7" fmla="*/ 0 h 23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681" h="238991">
                  <a:moveTo>
                    <a:pt x="884681" y="238991"/>
                  </a:moveTo>
                  <a:cubicBezTo>
                    <a:pt x="883815" y="226868"/>
                    <a:pt x="882949" y="214745"/>
                    <a:pt x="832726" y="197427"/>
                  </a:cubicBezTo>
                  <a:cubicBezTo>
                    <a:pt x="782503" y="180109"/>
                    <a:pt x="652617" y="147205"/>
                    <a:pt x="583344" y="135082"/>
                  </a:cubicBezTo>
                  <a:cubicBezTo>
                    <a:pt x="514071" y="122959"/>
                    <a:pt x="417090" y="124691"/>
                    <a:pt x="417090" y="124691"/>
                  </a:cubicBezTo>
                  <a:cubicBezTo>
                    <a:pt x="356476" y="121227"/>
                    <a:pt x="269886" y="119496"/>
                    <a:pt x="219663" y="114300"/>
                  </a:cubicBezTo>
                  <a:cubicBezTo>
                    <a:pt x="169440" y="109104"/>
                    <a:pt x="146927" y="107373"/>
                    <a:pt x="115754" y="93518"/>
                  </a:cubicBezTo>
                  <a:cubicBezTo>
                    <a:pt x="84581" y="79663"/>
                    <a:pt x="51676" y="46758"/>
                    <a:pt x="32626" y="31172"/>
                  </a:cubicBezTo>
                  <a:cubicBezTo>
                    <a:pt x="13576" y="15586"/>
                    <a:pt x="-5473" y="1732"/>
                    <a:pt x="145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9" name="68 Forma libre"/>
            <p:cNvSpPr/>
            <p:nvPr/>
          </p:nvSpPr>
          <p:spPr>
            <a:xfrm>
              <a:off x="2213264" y="3241964"/>
              <a:ext cx="519545" cy="758536"/>
            </a:xfrm>
            <a:custGeom>
              <a:avLst/>
              <a:gdLst>
                <a:gd name="connsiteX0" fmla="*/ 519545 w 519545"/>
                <a:gd name="connsiteY0" fmla="*/ 0 h 758536"/>
                <a:gd name="connsiteX1" fmla="*/ 457200 w 519545"/>
                <a:gd name="connsiteY1" fmla="*/ 83127 h 758536"/>
                <a:gd name="connsiteX2" fmla="*/ 405245 w 519545"/>
                <a:gd name="connsiteY2" fmla="*/ 135081 h 758536"/>
                <a:gd name="connsiteX3" fmla="*/ 332509 w 519545"/>
                <a:gd name="connsiteY3" fmla="*/ 155863 h 758536"/>
                <a:gd name="connsiteX4" fmla="*/ 249381 w 519545"/>
                <a:gd name="connsiteY4" fmla="*/ 218209 h 758536"/>
                <a:gd name="connsiteX5" fmla="*/ 197427 w 519545"/>
                <a:gd name="connsiteY5" fmla="*/ 280554 h 758536"/>
                <a:gd name="connsiteX6" fmla="*/ 145472 w 519545"/>
                <a:gd name="connsiteY6" fmla="*/ 374072 h 758536"/>
                <a:gd name="connsiteX7" fmla="*/ 0 w 519545"/>
                <a:gd name="connsiteY7" fmla="*/ 758536 h 75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545" h="758536">
                  <a:moveTo>
                    <a:pt x="519545" y="0"/>
                  </a:moveTo>
                  <a:cubicBezTo>
                    <a:pt x="497897" y="30307"/>
                    <a:pt x="476250" y="60614"/>
                    <a:pt x="457200" y="83127"/>
                  </a:cubicBezTo>
                  <a:cubicBezTo>
                    <a:pt x="438150" y="105641"/>
                    <a:pt x="426027" y="122958"/>
                    <a:pt x="405245" y="135081"/>
                  </a:cubicBezTo>
                  <a:cubicBezTo>
                    <a:pt x="384463" y="147204"/>
                    <a:pt x="358486" y="142008"/>
                    <a:pt x="332509" y="155863"/>
                  </a:cubicBezTo>
                  <a:cubicBezTo>
                    <a:pt x="306532" y="169718"/>
                    <a:pt x="271895" y="197427"/>
                    <a:pt x="249381" y="218209"/>
                  </a:cubicBezTo>
                  <a:cubicBezTo>
                    <a:pt x="226867" y="238991"/>
                    <a:pt x="214745" y="254577"/>
                    <a:pt x="197427" y="280554"/>
                  </a:cubicBezTo>
                  <a:cubicBezTo>
                    <a:pt x="180109" y="306531"/>
                    <a:pt x="178376" y="294408"/>
                    <a:pt x="145472" y="374072"/>
                  </a:cubicBezTo>
                  <a:cubicBezTo>
                    <a:pt x="112567" y="453736"/>
                    <a:pt x="56283" y="606136"/>
                    <a:pt x="0" y="7585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2971800" y="2899064"/>
              <a:ext cx="1059873" cy="176645"/>
            </a:xfrm>
            <a:custGeom>
              <a:avLst/>
              <a:gdLst>
                <a:gd name="connsiteX0" fmla="*/ 0 w 1059873"/>
                <a:gd name="connsiteY0" fmla="*/ 0 h 176645"/>
                <a:gd name="connsiteX1" fmla="*/ 197427 w 1059873"/>
                <a:gd name="connsiteY1" fmla="*/ 31172 h 176645"/>
                <a:gd name="connsiteX2" fmla="*/ 322118 w 1059873"/>
                <a:gd name="connsiteY2" fmla="*/ 72736 h 176645"/>
                <a:gd name="connsiteX3" fmla="*/ 488373 w 1059873"/>
                <a:gd name="connsiteY3" fmla="*/ 72736 h 176645"/>
                <a:gd name="connsiteX4" fmla="*/ 633845 w 1059873"/>
                <a:gd name="connsiteY4" fmla="*/ 145472 h 176645"/>
                <a:gd name="connsiteX5" fmla="*/ 1059873 w 1059873"/>
                <a:gd name="connsiteY5" fmla="*/ 176645 h 1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873" h="176645">
                  <a:moveTo>
                    <a:pt x="0" y="0"/>
                  </a:moveTo>
                  <a:cubicBezTo>
                    <a:pt x="71870" y="9524"/>
                    <a:pt x="143741" y="19049"/>
                    <a:pt x="197427" y="31172"/>
                  </a:cubicBezTo>
                  <a:cubicBezTo>
                    <a:pt x="251113" y="43295"/>
                    <a:pt x="273627" y="65809"/>
                    <a:pt x="322118" y="72736"/>
                  </a:cubicBezTo>
                  <a:cubicBezTo>
                    <a:pt x="370609" y="79663"/>
                    <a:pt x="436419" y="60613"/>
                    <a:pt x="488373" y="72736"/>
                  </a:cubicBezTo>
                  <a:cubicBezTo>
                    <a:pt x="540328" y="84859"/>
                    <a:pt x="538595" y="128154"/>
                    <a:pt x="633845" y="145472"/>
                  </a:cubicBezTo>
                  <a:cubicBezTo>
                    <a:pt x="729095" y="162790"/>
                    <a:pt x="994064" y="174913"/>
                    <a:pt x="1059873" y="17664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0 Forma libre"/>
            <p:cNvSpPr/>
            <p:nvPr/>
          </p:nvSpPr>
          <p:spPr>
            <a:xfrm>
              <a:off x="2570702" y="2192482"/>
              <a:ext cx="162107" cy="737754"/>
            </a:xfrm>
            <a:custGeom>
              <a:avLst/>
              <a:gdLst>
                <a:gd name="connsiteX0" fmla="*/ 162107 w 162107"/>
                <a:gd name="connsiteY0" fmla="*/ 737754 h 737754"/>
                <a:gd name="connsiteX1" fmla="*/ 99762 w 162107"/>
                <a:gd name="connsiteY1" fmla="*/ 519545 h 737754"/>
                <a:gd name="connsiteX2" fmla="*/ 27025 w 162107"/>
                <a:gd name="connsiteY2" fmla="*/ 415636 h 737754"/>
                <a:gd name="connsiteX3" fmla="*/ 6243 w 162107"/>
                <a:gd name="connsiteY3" fmla="*/ 311727 h 737754"/>
                <a:gd name="connsiteX4" fmla="*/ 6243 w 162107"/>
                <a:gd name="connsiteY4" fmla="*/ 166254 h 737754"/>
                <a:gd name="connsiteX5" fmla="*/ 78980 w 162107"/>
                <a:gd name="connsiteY5" fmla="*/ 0 h 7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07" h="737754">
                  <a:moveTo>
                    <a:pt x="162107" y="737754"/>
                  </a:moveTo>
                  <a:cubicBezTo>
                    <a:pt x="142191" y="655492"/>
                    <a:pt x="122276" y="573231"/>
                    <a:pt x="99762" y="519545"/>
                  </a:cubicBezTo>
                  <a:cubicBezTo>
                    <a:pt x="77248" y="465859"/>
                    <a:pt x="42611" y="450272"/>
                    <a:pt x="27025" y="415636"/>
                  </a:cubicBezTo>
                  <a:cubicBezTo>
                    <a:pt x="11438" y="381000"/>
                    <a:pt x="9707" y="353291"/>
                    <a:pt x="6243" y="311727"/>
                  </a:cubicBezTo>
                  <a:cubicBezTo>
                    <a:pt x="2779" y="270163"/>
                    <a:pt x="-5880" y="218208"/>
                    <a:pt x="6243" y="166254"/>
                  </a:cubicBezTo>
                  <a:cubicBezTo>
                    <a:pt x="18366" y="114300"/>
                    <a:pt x="72053" y="41563"/>
                    <a:pt x="7898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2" name="71 Forma libre"/>
            <p:cNvSpPr/>
            <p:nvPr/>
          </p:nvSpPr>
          <p:spPr>
            <a:xfrm>
              <a:off x="3106882" y="4301836"/>
              <a:ext cx="477982" cy="405246"/>
            </a:xfrm>
            <a:custGeom>
              <a:avLst/>
              <a:gdLst>
                <a:gd name="connsiteX0" fmla="*/ 187036 w 477982"/>
                <a:gd name="connsiteY0" fmla="*/ 0 h 405246"/>
                <a:gd name="connsiteX1" fmla="*/ 114300 w 477982"/>
                <a:gd name="connsiteY1" fmla="*/ 41564 h 405246"/>
                <a:gd name="connsiteX2" fmla="*/ 93518 w 477982"/>
                <a:gd name="connsiteY2" fmla="*/ 103909 h 405246"/>
                <a:gd name="connsiteX3" fmla="*/ 41563 w 477982"/>
                <a:gd name="connsiteY3" fmla="*/ 187037 h 405246"/>
                <a:gd name="connsiteX4" fmla="*/ 0 w 477982"/>
                <a:gd name="connsiteY4" fmla="*/ 270164 h 405246"/>
                <a:gd name="connsiteX5" fmla="*/ 51954 w 477982"/>
                <a:gd name="connsiteY5" fmla="*/ 342900 h 405246"/>
                <a:gd name="connsiteX6" fmla="*/ 124691 w 477982"/>
                <a:gd name="connsiteY6" fmla="*/ 342900 h 405246"/>
                <a:gd name="connsiteX7" fmla="*/ 218209 w 477982"/>
                <a:gd name="connsiteY7" fmla="*/ 384464 h 405246"/>
                <a:gd name="connsiteX8" fmla="*/ 259773 w 477982"/>
                <a:gd name="connsiteY8" fmla="*/ 405246 h 405246"/>
                <a:gd name="connsiteX9" fmla="*/ 280554 w 477982"/>
                <a:gd name="connsiteY9" fmla="*/ 342900 h 405246"/>
                <a:gd name="connsiteX10" fmla="*/ 280554 w 477982"/>
                <a:gd name="connsiteY10" fmla="*/ 342900 h 405246"/>
                <a:gd name="connsiteX11" fmla="*/ 374073 w 477982"/>
                <a:gd name="connsiteY11" fmla="*/ 280555 h 405246"/>
                <a:gd name="connsiteX12" fmla="*/ 477982 w 477982"/>
                <a:gd name="connsiteY12" fmla="*/ 207819 h 405246"/>
                <a:gd name="connsiteX13" fmla="*/ 426027 w 477982"/>
                <a:gd name="connsiteY13" fmla="*/ 155864 h 405246"/>
                <a:gd name="connsiteX14" fmla="*/ 426027 w 477982"/>
                <a:gd name="connsiteY14" fmla="*/ 155864 h 405246"/>
                <a:gd name="connsiteX15" fmla="*/ 322118 w 477982"/>
                <a:gd name="connsiteY15" fmla="*/ 124691 h 405246"/>
                <a:gd name="connsiteX16" fmla="*/ 332509 w 477982"/>
                <a:gd name="connsiteY16" fmla="*/ 103909 h 405246"/>
                <a:gd name="connsiteX17" fmla="*/ 290945 w 477982"/>
                <a:gd name="connsiteY17" fmla="*/ 93519 h 405246"/>
                <a:gd name="connsiteX18" fmla="*/ 290945 w 477982"/>
                <a:gd name="connsiteY18" fmla="*/ 93519 h 405246"/>
                <a:gd name="connsiteX19" fmla="*/ 290945 w 477982"/>
                <a:gd name="connsiteY19" fmla="*/ 93519 h 405246"/>
                <a:gd name="connsiteX20" fmla="*/ 187036 w 477982"/>
                <a:gd name="connsiteY20" fmla="*/ 93519 h 405246"/>
                <a:gd name="connsiteX21" fmla="*/ 187036 w 477982"/>
                <a:gd name="connsiteY21" fmla="*/ 0 h 40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982" h="405246">
                  <a:moveTo>
                    <a:pt x="187036" y="0"/>
                  </a:moveTo>
                  <a:lnTo>
                    <a:pt x="114300" y="41564"/>
                  </a:lnTo>
                  <a:lnTo>
                    <a:pt x="93518" y="103909"/>
                  </a:lnTo>
                  <a:lnTo>
                    <a:pt x="41563" y="187037"/>
                  </a:lnTo>
                  <a:lnTo>
                    <a:pt x="0" y="270164"/>
                  </a:lnTo>
                  <a:lnTo>
                    <a:pt x="51954" y="342900"/>
                  </a:lnTo>
                  <a:lnTo>
                    <a:pt x="124691" y="342900"/>
                  </a:lnTo>
                  <a:lnTo>
                    <a:pt x="218209" y="384464"/>
                  </a:lnTo>
                  <a:lnTo>
                    <a:pt x="259773" y="405246"/>
                  </a:lnTo>
                  <a:lnTo>
                    <a:pt x="280554" y="342900"/>
                  </a:lnTo>
                  <a:lnTo>
                    <a:pt x="280554" y="342900"/>
                  </a:lnTo>
                  <a:lnTo>
                    <a:pt x="374073" y="280555"/>
                  </a:lnTo>
                  <a:lnTo>
                    <a:pt x="477982" y="207819"/>
                  </a:lnTo>
                  <a:lnTo>
                    <a:pt x="426027" y="155864"/>
                  </a:lnTo>
                  <a:lnTo>
                    <a:pt x="426027" y="155864"/>
                  </a:lnTo>
                  <a:lnTo>
                    <a:pt x="322118" y="124691"/>
                  </a:lnTo>
                  <a:lnTo>
                    <a:pt x="332509" y="103909"/>
                  </a:lnTo>
                  <a:lnTo>
                    <a:pt x="290945" y="93519"/>
                  </a:lnTo>
                  <a:lnTo>
                    <a:pt x="290945" y="93519"/>
                  </a:lnTo>
                  <a:lnTo>
                    <a:pt x="290945" y="93519"/>
                  </a:lnTo>
                  <a:lnTo>
                    <a:pt x="187036" y="93519"/>
                  </a:lnTo>
                  <a:lnTo>
                    <a:pt x="18703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73" name="72 Grupo"/>
            <p:cNvGrpSpPr/>
            <p:nvPr/>
          </p:nvGrpSpPr>
          <p:grpSpPr>
            <a:xfrm>
              <a:off x="2545773" y="1002722"/>
              <a:ext cx="1039091" cy="4218709"/>
              <a:chOff x="-197427" y="914400"/>
              <a:chExt cx="1039091" cy="4218709"/>
            </a:xfrm>
          </p:grpSpPr>
          <p:sp>
            <p:nvSpPr>
              <p:cNvPr id="82" name="81 Forma libre"/>
              <p:cNvSpPr/>
              <p:nvPr/>
            </p:nvSpPr>
            <p:spPr>
              <a:xfrm>
                <a:off x="-180528" y="997527"/>
                <a:ext cx="1000396" cy="4135582"/>
              </a:xfrm>
              <a:custGeom>
                <a:avLst/>
                <a:gdLst>
                  <a:gd name="connsiteX0" fmla="*/ 12073 w 1000396"/>
                  <a:gd name="connsiteY0" fmla="*/ 4135582 h 4135582"/>
                  <a:gd name="connsiteX1" fmla="*/ 1682 w 1000396"/>
                  <a:gd name="connsiteY1" fmla="*/ 3886200 h 4135582"/>
                  <a:gd name="connsiteX2" fmla="*/ 43245 w 1000396"/>
                  <a:gd name="connsiteY2" fmla="*/ 3719946 h 4135582"/>
                  <a:gd name="connsiteX3" fmla="*/ 53636 w 1000396"/>
                  <a:gd name="connsiteY3" fmla="*/ 3460173 h 4135582"/>
                  <a:gd name="connsiteX4" fmla="*/ 43245 w 1000396"/>
                  <a:gd name="connsiteY4" fmla="*/ 3210791 h 4135582"/>
                  <a:gd name="connsiteX5" fmla="*/ 105591 w 1000396"/>
                  <a:gd name="connsiteY5" fmla="*/ 3034146 h 4135582"/>
                  <a:gd name="connsiteX6" fmla="*/ 157545 w 1000396"/>
                  <a:gd name="connsiteY6" fmla="*/ 2795155 h 4135582"/>
                  <a:gd name="connsiteX7" fmla="*/ 303018 w 1000396"/>
                  <a:gd name="connsiteY7" fmla="*/ 2493818 h 4135582"/>
                  <a:gd name="connsiteX8" fmla="*/ 562791 w 1000396"/>
                  <a:gd name="connsiteY8" fmla="*/ 2254828 h 4135582"/>
                  <a:gd name="connsiteX9" fmla="*/ 573182 w 1000396"/>
                  <a:gd name="connsiteY9" fmla="*/ 1662546 h 4135582"/>
                  <a:gd name="connsiteX10" fmla="*/ 677091 w 1000396"/>
                  <a:gd name="connsiteY10" fmla="*/ 1371600 h 4135582"/>
                  <a:gd name="connsiteX11" fmla="*/ 822563 w 1000396"/>
                  <a:gd name="connsiteY11" fmla="*/ 893618 h 4135582"/>
                  <a:gd name="connsiteX12" fmla="*/ 978427 w 1000396"/>
                  <a:gd name="connsiteY12" fmla="*/ 696191 h 4135582"/>
                  <a:gd name="connsiteX13" fmla="*/ 999209 w 1000396"/>
                  <a:gd name="connsiteY13" fmla="*/ 0 h 4135582"/>
                  <a:gd name="connsiteX14" fmla="*/ 999209 w 1000396"/>
                  <a:gd name="connsiteY14" fmla="*/ 0 h 413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0396" h="4135582">
                    <a:moveTo>
                      <a:pt x="12073" y="4135582"/>
                    </a:moveTo>
                    <a:cubicBezTo>
                      <a:pt x="4280" y="4045527"/>
                      <a:pt x="-3513" y="3955473"/>
                      <a:pt x="1682" y="3886200"/>
                    </a:cubicBezTo>
                    <a:cubicBezTo>
                      <a:pt x="6877" y="3816927"/>
                      <a:pt x="34586" y="3790950"/>
                      <a:pt x="43245" y="3719946"/>
                    </a:cubicBezTo>
                    <a:cubicBezTo>
                      <a:pt x="51904" y="3648942"/>
                      <a:pt x="53636" y="3545032"/>
                      <a:pt x="53636" y="3460173"/>
                    </a:cubicBezTo>
                    <a:cubicBezTo>
                      <a:pt x="53636" y="3375314"/>
                      <a:pt x="34586" y="3281795"/>
                      <a:pt x="43245" y="3210791"/>
                    </a:cubicBezTo>
                    <a:cubicBezTo>
                      <a:pt x="51904" y="3139787"/>
                      <a:pt x="86541" y="3103419"/>
                      <a:pt x="105591" y="3034146"/>
                    </a:cubicBezTo>
                    <a:cubicBezTo>
                      <a:pt x="124641" y="2964873"/>
                      <a:pt x="124641" y="2885210"/>
                      <a:pt x="157545" y="2795155"/>
                    </a:cubicBezTo>
                    <a:cubicBezTo>
                      <a:pt x="190449" y="2705100"/>
                      <a:pt x="235477" y="2583872"/>
                      <a:pt x="303018" y="2493818"/>
                    </a:cubicBezTo>
                    <a:cubicBezTo>
                      <a:pt x="370559" y="2403764"/>
                      <a:pt x="517764" y="2393373"/>
                      <a:pt x="562791" y="2254828"/>
                    </a:cubicBezTo>
                    <a:cubicBezTo>
                      <a:pt x="607818" y="2116283"/>
                      <a:pt x="554132" y="1809751"/>
                      <a:pt x="573182" y="1662546"/>
                    </a:cubicBezTo>
                    <a:cubicBezTo>
                      <a:pt x="592232" y="1515341"/>
                      <a:pt x="635528" y="1499755"/>
                      <a:pt x="677091" y="1371600"/>
                    </a:cubicBezTo>
                    <a:cubicBezTo>
                      <a:pt x="718654" y="1243445"/>
                      <a:pt x="772340" y="1006186"/>
                      <a:pt x="822563" y="893618"/>
                    </a:cubicBezTo>
                    <a:cubicBezTo>
                      <a:pt x="872786" y="781050"/>
                      <a:pt x="948986" y="845127"/>
                      <a:pt x="978427" y="696191"/>
                    </a:cubicBezTo>
                    <a:cubicBezTo>
                      <a:pt x="1007868" y="547255"/>
                      <a:pt x="999209" y="0"/>
                      <a:pt x="999209" y="0"/>
                    </a:cubicBezTo>
                    <a:lnTo>
                      <a:pt x="999209" y="0"/>
                    </a:lnTo>
                  </a:path>
                </a:pathLst>
              </a:custGeom>
              <a:noFill/>
              <a:ln w="7620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3" name="82 Forma libre"/>
              <p:cNvSpPr/>
              <p:nvPr/>
            </p:nvSpPr>
            <p:spPr>
              <a:xfrm>
                <a:off x="-197427" y="914400"/>
                <a:ext cx="1039091" cy="4187536"/>
              </a:xfrm>
              <a:custGeom>
                <a:avLst/>
                <a:gdLst>
                  <a:gd name="connsiteX0" fmla="*/ 0 w 1039091"/>
                  <a:gd name="connsiteY0" fmla="*/ 4187536 h 4187536"/>
                  <a:gd name="connsiteX1" fmla="*/ 62345 w 1039091"/>
                  <a:gd name="connsiteY1" fmla="*/ 3896591 h 4187536"/>
                  <a:gd name="connsiteX2" fmla="*/ 93518 w 1039091"/>
                  <a:gd name="connsiteY2" fmla="*/ 3688773 h 4187536"/>
                  <a:gd name="connsiteX3" fmla="*/ 62345 w 1039091"/>
                  <a:gd name="connsiteY3" fmla="*/ 3345873 h 4187536"/>
                  <a:gd name="connsiteX4" fmla="*/ 103909 w 1039091"/>
                  <a:gd name="connsiteY4" fmla="*/ 3190009 h 4187536"/>
                  <a:gd name="connsiteX5" fmla="*/ 166254 w 1039091"/>
                  <a:gd name="connsiteY5" fmla="*/ 2919845 h 4187536"/>
                  <a:gd name="connsiteX6" fmla="*/ 259772 w 1039091"/>
                  <a:gd name="connsiteY6" fmla="*/ 2753591 h 4187536"/>
                  <a:gd name="connsiteX7" fmla="*/ 311727 w 1039091"/>
                  <a:gd name="connsiteY7" fmla="*/ 2608118 h 4187536"/>
                  <a:gd name="connsiteX8" fmla="*/ 415636 w 1039091"/>
                  <a:gd name="connsiteY8" fmla="*/ 2504209 h 4187536"/>
                  <a:gd name="connsiteX9" fmla="*/ 550718 w 1039091"/>
                  <a:gd name="connsiteY9" fmla="*/ 2431473 h 4187536"/>
                  <a:gd name="connsiteX10" fmla="*/ 623454 w 1039091"/>
                  <a:gd name="connsiteY10" fmla="*/ 2202873 h 4187536"/>
                  <a:gd name="connsiteX11" fmla="*/ 592282 w 1039091"/>
                  <a:gd name="connsiteY11" fmla="*/ 1870364 h 4187536"/>
                  <a:gd name="connsiteX12" fmla="*/ 613063 w 1039091"/>
                  <a:gd name="connsiteY12" fmla="*/ 1662545 h 4187536"/>
                  <a:gd name="connsiteX13" fmla="*/ 706582 w 1039091"/>
                  <a:gd name="connsiteY13" fmla="*/ 1496291 h 4187536"/>
                  <a:gd name="connsiteX14" fmla="*/ 831272 w 1039091"/>
                  <a:gd name="connsiteY14" fmla="*/ 1028700 h 4187536"/>
                  <a:gd name="connsiteX15" fmla="*/ 935182 w 1039091"/>
                  <a:gd name="connsiteY15" fmla="*/ 893618 h 4187536"/>
                  <a:gd name="connsiteX16" fmla="*/ 1018309 w 1039091"/>
                  <a:gd name="connsiteY16" fmla="*/ 831273 h 4187536"/>
                  <a:gd name="connsiteX17" fmla="*/ 1039091 w 1039091"/>
                  <a:gd name="connsiteY17" fmla="*/ 0 h 41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9091" h="4187536">
                    <a:moveTo>
                      <a:pt x="0" y="4187536"/>
                    </a:moveTo>
                    <a:cubicBezTo>
                      <a:pt x="23379" y="4083627"/>
                      <a:pt x="46759" y="3979718"/>
                      <a:pt x="62345" y="3896591"/>
                    </a:cubicBezTo>
                    <a:cubicBezTo>
                      <a:pt x="77931" y="3813464"/>
                      <a:pt x="93518" y="3780559"/>
                      <a:pt x="93518" y="3688773"/>
                    </a:cubicBezTo>
                    <a:cubicBezTo>
                      <a:pt x="93518" y="3596987"/>
                      <a:pt x="60613" y="3429000"/>
                      <a:pt x="62345" y="3345873"/>
                    </a:cubicBezTo>
                    <a:cubicBezTo>
                      <a:pt x="64077" y="3262746"/>
                      <a:pt x="86591" y="3261014"/>
                      <a:pt x="103909" y="3190009"/>
                    </a:cubicBezTo>
                    <a:cubicBezTo>
                      <a:pt x="121227" y="3119004"/>
                      <a:pt x="140277" y="2992581"/>
                      <a:pt x="166254" y="2919845"/>
                    </a:cubicBezTo>
                    <a:cubicBezTo>
                      <a:pt x="192231" y="2847109"/>
                      <a:pt x="235527" y="2805545"/>
                      <a:pt x="259772" y="2753591"/>
                    </a:cubicBezTo>
                    <a:cubicBezTo>
                      <a:pt x="284017" y="2701637"/>
                      <a:pt x="285750" y="2649682"/>
                      <a:pt x="311727" y="2608118"/>
                    </a:cubicBezTo>
                    <a:cubicBezTo>
                      <a:pt x="337704" y="2566554"/>
                      <a:pt x="375804" y="2533650"/>
                      <a:pt x="415636" y="2504209"/>
                    </a:cubicBezTo>
                    <a:cubicBezTo>
                      <a:pt x="455468" y="2474768"/>
                      <a:pt x="516082" y="2481696"/>
                      <a:pt x="550718" y="2431473"/>
                    </a:cubicBezTo>
                    <a:cubicBezTo>
                      <a:pt x="585354" y="2381250"/>
                      <a:pt x="616527" y="2296391"/>
                      <a:pt x="623454" y="2202873"/>
                    </a:cubicBezTo>
                    <a:cubicBezTo>
                      <a:pt x="630381" y="2109355"/>
                      <a:pt x="594014" y="1960419"/>
                      <a:pt x="592282" y="1870364"/>
                    </a:cubicBezTo>
                    <a:cubicBezTo>
                      <a:pt x="590550" y="1780309"/>
                      <a:pt x="594013" y="1724890"/>
                      <a:pt x="613063" y="1662545"/>
                    </a:cubicBezTo>
                    <a:cubicBezTo>
                      <a:pt x="632113" y="1600200"/>
                      <a:pt x="670214" y="1601932"/>
                      <a:pt x="706582" y="1496291"/>
                    </a:cubicBezTo>
                    <a:cubicBezTo>
                      <a:pt x="742950" y="1390650"/>
                      <a:pt x="793172" y="1129145"/>
                      <a:pt x="831272" y="1028700"/>
                    </a:cubicBezTo>
                    <a:cubicBezTo>
                      <a:pt x="869372" y="928255"/>
                      <a:pt x="904009" y="926522"/>
                      <a:pt x="935182" y="893618"/>
                    </a:cubicBezTo>
                    <a:cubicBezTo>
                      <a:pt x="966355" y="860713"/>
                      <a:pt x="1000991" y="980209"/>
                      <a:pt x="1018309" y="831273"/>
                    </a:cubicBezTo>
                    <a:cubicBezTo>
                      <a:pt x="1035627" y="682337"/>
                      <a:pt x="1030432" y="148936"/>
                      <a:pt x="1039091" y="0"/>
                    </a:cubicBezTo>
                  </a:path>
                </a:pathLst>
              </a:cu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4" name="73 Elipse"/>
            <p:cNvSpPr/>
            <p:nvPr/>
          </p:nvSpPr>
          <p:spPr>
            <a:xfrm>
              <a:off x="2699792" y="2996310"/>
              <a:ext cx="272008" cy="216666"/>
            </a:xfrm>
            <a:prstGeom prst="ellipse">
              <a:avLst/>
            </a:prstGeom>
            <a:solidFill>
              <a:srgbClr val="CC6600"/>
            </a:solidFill>
            <a:ln w="19050">
              <a:solidFill>
                <a:schemeClr val="bg2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74 Forma libre"/>
            <p:cNvSpPr/>
            <p:nvPr/>
          </p:nvSpPr>
          <p:spPr>
            <a:xfrm>
              <a:off x="1901505" y="2286000"/>
              <a:ext cx="311759" cy="498764"/>
            </a:xfrm>
            <a:custGeom>
              <a:avLst/>
              <a:gdLst>
                <a:gd name="connsiteX0" fmla="*/ 10422 w 311759"/>
                <a:gd name="connsiteY0" fmla="*/ 218209 h 498764"/>
                <a:gd name="connsiteX1" fmla="*/ 10422 w 311759"/>
                <a:gd name="connsiteY1" fmla="*/ 218209 h 498764"/>
                <a:gd name="connsiteX2" fmla="*/ 31 w 311759"/>
                <a:gd name="connsiteY2" fmla="*/ 342900 h 498764"/>
                <a:gd name="connsiteX3" fmla="*/ 51986 w 311759"/>
                <a:gd name="connsiteY3" fmla="*/ 446809 h 498764"/>
                <a:gd name="connsiteX4" fmla="*/ 166286 w 311759"/>
                <a:gd name="connsiteY4" fmla="*/ 498764 h 498764"/>
                <a:gd name="connsiteX5" fmla="*/ 311759 w 311759"/>
                <a:gd name="connsiteY5" fmla="*/ 426027 h 498764"/>
                <a:gd name="connsiteX6" fmla="*/ 290977 w 311759"/>
                <a:gd name="connsiteY6" fmla="*/ 187036 h 498764"/>
                <a:gd name="connsiteX7" fmla="*/ 239022 w 311759"/>
                <a:gd name="connsiteY7" fmla="*/ 0 h 498764"/>
                <a:gd name="connsiteX8" fmla="*/ 155895 w 311759"/>
                <a:gd name="connsiteY8" fmla="*/ 93518 h 498764"/>
                <a:gd name="connsiteX9" fmla="*/ 124722 w 311759"/>
                <a:gd name="connsiteY9" fmla="*/ 197427 h 498764"/>
                <a:gd name="connsiteX10" fmla="*/ 41595 w 311759"/>
                <a:gd name="connsiteY10" fmla="*/ 176645 h 4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59" h="498764">
                  <a:moveTo>
                    <a:pt x="10422" y="218209"/>
                  </a:moveTo>
                  <a:lnTo>
                    <a:pt x="10422" y="218209"/>
                  </a:lnTo>
                  <a:cubicBezTo>
                    <a:pt x="-1117" y="322054"/>
                    <a:pt x="31" y="280362"/>
                    <a:pt x="31" y="342900"/>
                  </a:cubicBezTo>
                  <a:lnTo>
                    <a:pt x="51986" y="446809"/>
                  </a:lnTo>
                  <a:lnTo>
                    <a:pt x="166286" y="498764"/>
                  </a:lnTo>
                  <a:lnTo>
                    <a:pt x="311759" y="426027"/>
                  </a:lnTo>
                  <a:lnTo>
                    <a:pt x="290977" y="187036"/>
                  </a:lnTo>
                  <a:lnTo>
                    <a:pt x="239022" y="0"/>
                  </a:lnTo>
                  <a:lnTo>
                    <a:pt x="155895" y="93518"/>
                  </a:lnTo>
                  <a:lnTo>
                    <a:pt x="124722" y="197427"/>
                  </a:lnTo>
                  <a:lnTo>
                    <a:pt x="41595" y="176645"/>
                  </a:lnTo>
                </a:path>
              </a:pathLst>
            </a:custGeom>
            <a:solidFill>
              <a:srgbClr val="CC6600"/>
            </a:solidFill>
            <a:ln>
              <a:solidFill>
                <a:schemeClr val="bg2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75 Forma libre"/>
            <p:cNvSpPr/>
            <p:nvPr/>
          </p:nvSpPr>
          <p:spPr>
            <a:xfrm>
              <a:off x="3054927" y="1932709"/>
              <a:ext cx="332509" cy="696191"/>
            </a:xfrm>
            <a:custGeom>
              <a:avLst/>
              <a:gdLst>
                <a:gd name="connsiteX0" fmla="*/ 114300 w 332509"/>
                <a:gd name="connsiteY0" fmla="*/ 623455 h 696191"/>
                <a:gd name="connsiteX1" fmla="*/ 155864 w 332509"/>
                <a:gd name="connsiteY1" fmla="*/ 477982 h 696191"/>
                <a:gd name="connsiteX2" fmla="*/ 270164 w 332509"/>
                <a:gd name="connsiteY2" fmla="*/ 259773 h 696191"/>
                <a:gd name="connsiteX3" fmla="*/ 332509 w 332509"/>
                <a:gd name="connsiteY3" fmla="*/ 0 h 696191"/>
                <a:gd name="connsiteX4" fmla="*/ 228600 w 332509"/>
                <a:gd name="connsiteY4" fmla="*/ 10391 h 696191"/>
                <a:gd name="connsiteX5" fmla="*/ 187037 w 332509"/>
                <a:gd name="connsiteY5" fmla="*/ 187036 h 696191"/>
                <a:gd name="connsiteX6" fmla="*/ 83128 w 332509"/>
                <a:gd name="connsiteY6" fmla="*/ 332509 h 696191"/>
                <a:gd name="connsiteX7" fmla="*/ 0 w 332509"/>
                <a:gd name="connsiteY7" fmla="*/ 623455 h 696191"/>
                <a:gd name="connsiteX8" fmla="*/ 93518 w 332509"/>
                <a:gd name="connsiteY8" fmla="*/ 696191 h 696191"/>
                <a:gd name="connsiteX9" fmla="*/ 114300 w 332509"/>
                <a:gd name="connsiteY9" fmla="*/ 623455 h 6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509" h="696191">
                  <a:moveTo>
                    <a:pt x="114300" y="623455"/>
                  </a:moveTo>
                  <a:lnTo>
                    <a:pt x="155864" y="477982"/>
                  </a:lnTo>
                  <a:lnTo>
                    <a:pt x="270164" y="259773"/>
                  </a:lnTo>
                  <a:lnTo>
                    <a:pt x="332509" y="0"/>
                  </a:lnTo>
                  <a:lnTo>
                    <a:pt x="228600" y="10391"/>
                  </a:lnTo>
                  <a:lnTo>
                    <a:pt x="187037" y="187036"/>
                  </a:lnTo>
                  <a:lnTo>
                    <a:pt x="83128" y="332509"/>
                  </a:lnTo>
                  <a:lnTo>
                    <a:pt x="0" y="623455"/>
                  </a:lnTo>
                  <a:lnTo>
                    <a:pt x="93518" y="696191"/>
                  </a:lnTo>
                  <a:lnTo>
                    <a:pt x="114300" y="62345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76 Elipse"/>
            <p:cNvSpPr/>
            <p:nvPr/>
          </p:nvSpPr>
          <p:spPr>
            <a:xfrm>
              <a:off x="2535382" y="3104643"/>
              <a:ext cx="116373" cy="1373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77 Elipse"/>
            <p:cNvSpPr/>
            <p:nvPr/>
          </p:nvSpPr>
          <p:spPr>
            <a:xfrm>
              <a:off x="2901994" y="4372333"/>
              <a:ext cx="116373" cy="1373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78 Forma libre"/>
            <p:cNvSpPr/>
            <p:nvPr/>
          </p:nvSpPr>
          <p:spPr>
            <a:xfrm>
              <a:off x="3138055" y="3013364"/>
              <a:ext cx="374072" cy="654627"/>
            </a:xfrm>
            <a:custGeom>
              <a:avLst/>
              <a:gdLst>
                <a:gd name="connsiteX0" fmla="*/ 93518 w 374072"/>
                <a:gd name="connsiteY0" fmla="*/ 602672 h 654627"/>
                <a:gd name="connsiteX1" fmla="*/ 187036 w 374072"/>
                <a:gd name="connsiteY1" fmla="*/ 623454 h 654627"/>
                <a:gd name="connsiteX2" fmla="*/ 249381 w 374072"/>
                <a:gd name="connsiteY2" fmla="*/ 654627 h 654627"/>
                <a:gd name="connsiteX3" fmla="*/ 280554 w 374072"/>
                <a:gd name="connsiteY3" fmla="*/ 436418 h 654627"/>
                <a:gd name="connsiteX4" fmla="*/ 332509 w 374072"/>
                <a:gd name="connsiteY4" fmla="*/ 374072 h 654627"/>
                <a:gd name="connsiteX5" fmla="*/ 332509 w 374072"/>
                <a:gd name="connsiteY5" fmla="*/ 280554 h 654627"/>
                <a:gd name="connsiteX6" fmla="*/ 259772 w 374072"/>
                <a:gd name="connsiteY6" fmla="*/ 218209 h 654627"/>
                <a:gd name="connsiteX7" fmla="*/ 301336 w 374072"/>
                <a:gd name="connsiteY7" fmla="*/ 176645 h 654627"/>
                <a:gd name="connsiteX8" fmla="*/ 374072 w 374072"/>
                <a:gd name="connsiteY8" fmla="*/ 103909 h 654627"/>
                <a:gd name="connsiteX9" fmla="*/ 374072 w 374072"/>
                <a:gd name="connsiteY9" fmla="*/ 41563 h 654627"/>
                <a:gd name="connsiteX10" fmla="*/ 332509 w 374072"/>
                <a:gd name="connsiteY10" fmla="*/ 0 h 654627"/>
                <a:gd name="connsiteX11" fmla="*/ 145472 w 374072"/>
                <a:gd name="connsiteY11" fmla="*/ 0 h 654627"/>
                <a:gd name="connsiteX12" fmla="*/ 72736 w 374072"/>
                <a:gd name="connsiteY12" fmla="*/ 10391 h 654627"/>
                <a:gd name="connsiteX13" fmla="*/ 72736 w 374072"/>
                <a:gd name="connsiteY13" fmla="*/ 72736 h 654627"/>
                <a:gd name="connsiteX14" fmla="*/ 83127 w 374072"/>
                <a:gd name="connsiteY14" fmla="*/ 166254 h 654627"/>
                <a:gd name="connsiteX15" fmla="*/ 93518 w 374072"/>
                <a:gd name="connsiteY15" fmla="*/ 290945 h 654627"/>
                <a:gd name="connsiteX16" fmla="*/ 72736 w 374072"/>
                <a:gd name="connsiteY16" fmla="*/ 384463 h 654627"/>
                <a:gd name="connsiteX17" fmla="*/ 62345 w 374072"/>
                <a:gd name="connsiteY17" fmla="*/ 394854 h 654627"/>
                <a:gd name="connsiteX18" fmla="*/ 0 w 374072"/>
                <a:gd name="connsiteY18" fmla="*/ 457200 h 654627"/>
                <a:gd name="connsiteX19" fmla="*/ 0 w 374072"/>
                <a:gd name="connsiteY19" fmla="*/ 457200 h 654627"/>
                <a:gd name="connsiteX20" fmla="*/ 62345 w 374072"/>
                <a:gd name="connsiteY20" fmla="*/ 550718 h 654627"/>
                <a:gd name="connsiteX21" fmla="*/ 145472 w 374072"/>
                <a:gd name="connsiteY21" fmla="*/ 571500 h 654627"/>
                <a:gd name="connsiteX22" fmla="*/ 145472 w 374072"/>
                <a:gd name="connsiteY22" fmla="*/ 581891 h 654627"/>
                <a:gd name="connsiteX23" fmla="*/ 145472 w 374072"/>
                <a:gd name="connsiteY23" fmla="*/ 581891 h 65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072" h="654627">
                  <a:moveTo>
                    <a:pt x="93518" y="602672"/>
                  </a:moveTo>
                  <a:lnTo>
                    <a:pt x="187036" y="623454"/>
                  </a:lnTo>
                  <a:lnTo>
                    <a:pt x="249381" y="654627"/>
                  </a:lnTo>
                  <a:lnTo>
                    <a:pt x="280554" y="436418"/>
                  </a:lnTo>
                  <a:lnTo>
                    <a:pt x="332509" y="374072"/>
                  </a:lnTo>
                  <a:lnTo>
                    <a:pt x="332509" y="280554"/>
                  </a:lnTo>
                  <a:lnTo>
                    <a:pt x="259772" y="218209"/>
                  </a:lnTo>
                  <a:lnTo>
                    <a:pt x="301336" y="176645"/>
                  </a:lnTo>
                  <a:lnTo>
                    <a:pt x="374072" y="103909"/>
                  </a:lnTo>
                  <a:lnTo>
                    <a:pt x="374072" y="41563"/>
                  </a:lnTo>
                  <a:lnTo>
                    <a:pt x="332509" y="0"/>
                  </a:lnTo>
                  <a:lnTo>
                    <a:pt x="145472" y="0"/>
                  </a:lnTo>
                  <a:lnTo>
                    <a:pt x="72736" y="10391"/>
                  </a:lnTo>
                  <a:lnTo>
                    <a:pt x="72736" y="72736"/>
                  </a:lnTo>
                  <a:lnTo>
                    <a:pt x="83127" y="166254"/>
                  </a:lnTo>
                  <a:lnTo>
                    <a:pt x="93518" y="290945"/>
                  </a:lnTo>
                  <a:lnTo>
                    <a:pt x="72736" y="384463"/>
                  </a:lnTo>
                  <a:lnTo>
                    <a:pt x="62345" y="394854"/>
                  </a:lnTo>
                  <a:lnTo>
                    <a:pt x="0" y="457200"/>
                  </a:lnTo>
                  <a:lnTo>
                    <a:pt x="0" y="457200"/>
                  </a:lnTo>
                  <a:lnTo>
                    <a:pt x="62345" y="550718"/>
                  </a:lnTo>
                  <a:lnTo>
                    <a:pt x="145472" y="571500"/>
                  </a:lnTo>
                  <a:lnTo>
                    <a:pt x="145472" y="581891"/>
                  </a:lnTo>
                  <a:lnTo>
                    <a:pt x="145472" y="581891"/>
                  </a:lnTo>
                </a:path>
              </a:pathLst>
            </a:custGeom>
            <a:solidFill>
              <a:srgbClr val="FFFF9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0" name="79 Elipse"/>
            <p:cNvSpPr/>
            <p:nvPr/>
          </p:nvSpPr>
          <p:spPr>
            <a:xfrm>
              <a:off x="2687782" y="3257043"/>
              <a:ext cx="116373" cy="1373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1" name="80 Elipse"/>
            <p:cNvSpPr/>
            <p:nvPr/>
          </p:nvSpPr>
          <p:spPr>
            <a:xfrm>
              <a:off x="1534328" y="2667612"/>
              <a:ext cx="116373" cy="1373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84" name="83 Forma libre"/>
          <p:cNvSpPr/>
          <p:nvPr/>
        </p:nvSpPr>
        <p:spPr>
          <a:xfrm>
            <a:off x="6372388" y="5725947"/>
            <a:ext cx="325344" cy="226825"/>
          </a:xfrm>
          <a:custGeom>
            <a:avLst/>
            <a:gdLst>
              <a:gd name="connsiteX0" fmla="*/ 93518 w 374072"/>
              <a:gd name="connsiteY0" fmla="*/ 602672 h 654627"/>
              <a:gd name="connsiteX1" fmla="*/ 187036 w 374072"/>
              <a:gd name="connsiteY1" fmla="*/ 623454 h 654627"/>
              <a:gd name="connsiteX2" fmla="*/ 249381 w 374072"/>
              <a:gd name="connsiteY2" fmla="*/ 654627 h 654627"/>
              <a:gd name="connsiteX3" fmla="*/ 280554 w 374072"/>
              <a:gd name="connsiteY3" fmla="*/ 436418 h 654627"/>
              <a:gd name="connsiteX4" fmla="*/ 332509 w 374072"/>
              <a:gd name="connsiteY4" fmla="*/ 374072 h 654627"/>
              <a:gd name="connsiteX5" fmla="*/ 332509 w 374072"/>
              <a:gd name="connsiteY5" fmla="*/ 280554 h 654627"/>
              <a:gd name="connsiteX6" fmla="*/ 259772 w 374072"/>
              <a:gd name="connsiteY6" fmla="*/ 218209 h 654627"/>
              <a:gd name="connsiteX7" fmla="*/ 301336 w 374072"/>
              <a:gd name="connsiteY7" fmla="*/ 176645 h 654627"/>
              <a:gd name="connsiteX8" fmla="*/ 374072 w 374072"/>
              <a:gd name="connsiteY8" fmla="*/ 103909 h 654627"/>
              <a:gd name="connsiteX9" fmla="*/ 374072 w 374072"/>
              <a:gd name="connsiteY9" fmla="*/ 41563 h 654627"/>
              <a:gd name="connsiteX10" fmla="*/ 332509 w 374072"/>
              <a:gd name="connsiteY10" fmla="*/ 0 h 654627"/>
              <a:gd name="connsiteX11" fmla="*/ 145472 w 374072"/>
              <a:gd name="connsiteY11" fmla="*/ 0 h 654627"/>
              <a:gd name="connsiteX12" fmla="*/ 72736 w 374072"/>
              <a:gd name="connsiteY12" fmla="*/ 10391 h 654627"/>
              <a:gd name="connsiteX13" fmla="*/ 72736 w 374072"/>
              <a:gd name="connsiteY13" fmla="*/ 72736 h 654627"/>
              <a:gd name="connsiteX14" fmla="*/ 83127 w 374072"/>
              <a:gd name="connsiteY14" fmla="*/ 166254 h 654627"/>
              <a:gd name="connsiteX15" fmla="*/ 93518 w 374072"/>
              <a:gd name="connsiteY15" fmla="*/ 290945 h 654627"/>
              <a:gd name="connsiteX16" fmla="*/ 72736 w 374072"/>
              <a:gd name="connsiteY16" fmla="*/ 384463 h 654627"/>
              <a:gd name="connsiteX17" fmla="*/ 62345 w 374072"/>
              <a:gd name="connsiteY17" fmla="*/ 394854 h 654627"/>
              <a:gd name="connsiteX18" fmla="*/ 0 w 374072"/>
              <a:gd name="connsiteY18" fmla="*/ 457200 h 654627"/>
              <a:gd name="connsiteX19" fmla="*/ 0 w 374072"/>
              <a:gd name="connsiteY19" fmla="*/ 457200 h 654627"/>
              <a:gd name="connsiteX20" fmla="*/ 62345 w 374072"/>
              <a:gd name="connsiteY20" fmla="*/ 550718 h 654627"/>
              <a:gd name="connsiteX21" fmla="*/ 145472 w 374072"/>
              <a:gd name="connsiteY21" fmla="*/ 571500 h 654627"/>
              <a:gd name="connsiteX22" fmla="*/ 145472 w 374072"/>
              <a:gd name="connsiteY22" fmla="*/ 581891 h 654627"/>
              <a:gd name="connsiteX23" fmla="*/ 145472 w 374072"/>
              <a:gd name="connsiteY23" fmla="*/ 581891 h 65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4072" h="654627">
                <a:moveTo>
                  <a:pt x="93518" y="602672"/>
                </a:moveTo>
                <a:lnTo>
                  <a:pt x="187036" y="623454"/>
                </a:lnTo>
                <a:lnTo>
                  <a:pt x="249381" y="654627"/>
                </a:lnTo>
                <a:lnTo>
                  <a:pt x="280554" y="436418"/>
                </a:lnTo>
                <a:lnTo>
                  <a:pt x="332509" y="374072"/>
                </a:lnTo>
                <a:lnTo>
                  <a:pt x="332509" y="280554"/>
                </a:lnTo>
                <a:lnTo>
                  <a:pt x="259772" y="218209"/>
                </a:lnTo>
                <a:lnTo>
                  <a:pt x="301336" y="176645"/>
                </a:lnTo>
                <a:lnTo>
                  <a:pt x="374072" y="103909"/>
                </a:lnTo>
                <a:lnTo>
                  <a:pt x="374072" y="41563"/>
                </a:lnTo>
                <a:lnTo>
                  <a:pt x="332509" y="0"/>
                </a:lnTo>
                <a:lnTo>
                  <a:pt x="145472" y="0"/>
                </a:lnTo>
                <a:lnTo>
                  <a:pt x="72736" y="10391"/>
                </a:lnTo>
                <a:lnTo>
                  <a:pt x="72736" y="72736"/>
                </a:lnTo>
                <a:lnTo>
                  <a:pt x="83127" y="166254"/>
                </a:lnTo>
                <a:lnTo>
                  <a:pt x="93518" y="290945"/>
                </a:lnTo>
                <a:lnTo>
                  <a:pt x="72736" y="384463"/>
                </a:lnTo>
                <a:lnTo>
                  <a:pt x="62345" y="394854"/>
                </a:lnTo>
                <a:lnTo>
                  <a:pt x="0" y="457200"/>
                </a:lnTo>
                <a:lnTo>
                  <a:pt x="0" y="457200"/>
                </a:lnTo>
                <a:lnTo>
                  <a:pt x="62345" y="550718"/>
                </a:lnTo>
                <a:lnTo>
                  <a:pt x="145472" y="571500"/>
                </a:lnTo>
                <a:lnTo>
                  <a:pt x="145472" y="581891"/>
                </a:lnTo>
                <a:lnTo>
                  <a:pt x="145472" y="581891"/>
                </a:lnTo>
              </a:path>
            </a:pathLst>
          </a:cu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sp>
        <p:nvSpPr>
          <p:cNvPr id="85" name="84 CuadroTexto"/>
          <p:cNvSpPr txBox="1"/>
          <p:nvPr/>
        </p:nvSpPr>
        <p:spPr>
          <a:xfrm>
            <a:off x="6896204" y="5661924"/>
            <a:ext cx="1486304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Distrito de riego</a:t>
            </a:r>
          </a:p>
        </p:txBody>
      </p:sp>
      <p:sp>
        <p:nvSpPr>
          <p:cNvPr id="86" name="85 CuadroTexto"/>
          <p:cNvSpPr txBox="1"/>
          <p:nvPr/>
        </p:nvSpPr>
        <p:spPr>
          <a:xfrm>
            <a:off x="5903844" y="5943016"/>
            <a:ext cx="5457981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dirty="0" smtClean="0"/>
              <a:t>5. Clasificación del Suelo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6313767" y="6287893"/>
            <a:ext cx="582437" cy="420964"/>
            <a:chOff x="4355976" y="5988470"/>
            <a:chExt cx="422630" cy="400918"/>
          </a:xfrm>
        </p:grpSpPr>
        <p:sp>
          <p:nvSpPr>
            <p:cNvPr id="40" name="39 Elipse"/>
            <p:cNvSpPr/>
            <p:nvPr/>
          </p:nvSpPr>
          <p:spPr>
            <a:xfrm>
              <a:off x="4355976" y="5988470"/>
              <a:ext cx="422630" cy="400918"/>
            </a:xfrm>
            <a:prstGeom prst="ellipse">
              <a:avLst/>
            </a:prstGeom>
            <a:solidFill>
              <a:srgbClr val="66FF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4427984" y="6060677"/>
              <a:ext cx="248476" cy="272866"/>
              <a:chOff x="4427984" y="6060677"/>
              <a:chExt cx="248476" cy="272866"/>
            </a:xfrm>
          </p:grpSpPr>
          <p:sp>
            <p:nvSpPr>
              <p:cNvPr id="41" name="40 Rectángulo"/>
              <p:cNvSpPr/>
              <p:nvPr/>
            </p:nvSpPr>
            <p:spPr>
              <a:xfrm>
                <a:off x="4449444" y="6076641"/>
                <a:ext cx="227016" cy="2569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87" name="86 Grupo"/>
              <p:cNvGrpSpPr/>
              <p:nvPr/>
            </p:nvGrpSpPr>
            <p:grpSpPr>
              <a:xfrm>
                <a:off x="4427984" y="6060677"/>
                <a:ext cx="236061" cy="256902"/>
                <a:chOff x="2901994" y="5836394"/>
                <a:chExt cx="360751" cy="328910"/>
              </a:xfrm>
            </p:grpSpPr>
            <p:cxnSp>
              <p:nvCxnSpPr>
                <p:cNvPr id="88" name="87 Conector recto"/>
                <p:cNvCxnSpPr/>
                <p:nvPr/>
              </p:nvCxnSpPr>
              <p:spPr>
                <a:xfrm>
                  <a:off x="2987824" y="5836394"/>
                  <a:ext cx="0" cy="3289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88 Conector recto"/>
                <p:cNvCxnSpPr/>
                <p:nvPr/>
              </p:nvCxnSpPr>
              <p:spPr>
                <a:xfrm flipH="1">
                  <a:off x="3054927" y="5836394"/>
                  <a:ext cx="4905" cy="3289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89 Conector recto"/>
                <p:cNvCxnSpPr/>
                <p:nvPr/>
              </p:nvCxnSpPr>
              <p:spPr>
                <a:xfrm>
                  <a:off x="3131840" y="5836394"/>
                  <a:ext cx="0" cy="3289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90 Conector recto"/>
                <p:cNvCxnSpPr/>
                <p:nvPr/>
              </p:nvCxnSpPr>
              <p:spPr>
                <a:xfrm>
                  <a:off x="3203848" y="5836394"/>
                  <a:ext cx="0" cy="3289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91 Conector recto"/>
                <p:cNvCxnSpPr/>
                <p:nvPr/>
              </p:nvCxnSpPr>
              <p:spPr>
                <a:xfrm>
                  <a:off x="2901994" y="5877272"/>
                  <a:ext cx="36075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92 Conector recto"/>
                <p:cNvCxnSpPr/>
                <p:nvPr/>
              </p:nvCxnSpPr>
              <p:spPr>
                <a:xfrm>
                  <a:off x="2915816" y="5949280"/>
                  <a:ext cx="34692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93 Conector recto"/>
                <p:cNvCxnSpPr/>
                <p:nvPr/>
              </p:nvCxnSpPr>
              <p:spPr>
                <a:xfrm>
                  <a:off x="2915816" y="6021288"/>
                  <a:ext cx="34692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94 Conector recto"/>
                <p:cNvCxnSpPr/>
                <p:nvPr/>
              </p:nvCxnSpPr>
              <p:spPr>
                <a:xfrm>
                  <a:off x="2915816" y="6093296"/>
                  <a:ext cx="34692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95 Forma libre"/>
          <p:cNvSpPr/>
          <p:nvPr/>
        </p:nvSpPr>
        <p:spPr>
          <a:xfrm>
            <a:off x="6406607" y="6804147"/>
            <a:ext cx="390361" cy="282752"/>
          </a:xfrm>
          <a:custGeom>
            <a:avLst/>
            <a:gdLst>
              <a:gd name="connsiteX0" fmla="*/ 187036 w 384463"/>
              <a:gd name="connsiteY0" fmla="*/ 0 h 405245"/>
              <a:gd name="connsiteX1" fmla="*/ 103909 w 384463"/>
              <a:gd name="connsiteY1" fmla="*/ 0 h 405245"/>
              <a:gd name="connsiteX2" fmla="*/ 31172 w 384463"/>
              <a:gd name="connsiteY2" fmla="*/ 72736 h 405245"/>
              <a:gd name="connsiteX3" fmla="*/ 0 w 384463"/>
              <a:gd name="connsiteY3" fmla="*/ 155863 h 405245"/>
              <a:gd name="connsiteX4" fmla="*/ 10390 w 384463"/>
              <a:gd name="connsiteY4" fmla="*/ 249381 h 405245"/>
              <a:gd name="connsiteX5" fmla="*/ 72736 w 384463"/>
              <a:gd name="connsiteY5" fmla="*/ 405245 h 405245"/>
              <a:gd name="connsiteX6" fmla="*/ 207818 w 384463"/>
              <a:gd name="connsiteY6" fmla="*/ 394854 h 405245"/>
              <a:gd name="connsiteX7" fmla="*/ 322118 w 384463"/>
              <a:gd name="connsiteY7" fmla="*/ 394854 h 405245"/>
              <a:gd name="connsiteX8" fmla="*/ 384463 w 384463"/>
              <a:gd name="connsiteY8" fmla="*/ 301336 h 405245"/>
              <a:gd name="connsiteX9" fmla="*/ 280554 w 384463"/>
              <a:gd name="connsiteY9" fmla="*/ 187036 h 405245"/>
              <a:gd name="connsiteX10" fmla="*/ 280554 w 384463"/>
              <a:gd name="connsiteY10" fmla="*/ 187036 h 405245"/>
              <a:gd name="connsiteX11" fmla="*/ 166254 w 384463"/>
              <a:gd name="connsiteY11" fmla="*/ 93518 h 405245"/>
              <a:gd name="connsiteX12" fmla="*/ 187036 w 384463"/>
              <a:gd name="connsiteY12" fmla="*/ 0 h 40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463" h="405245">
                <a:moveTo>
                  <a:pt x="187036" y="0"/>
                </a:moveTo>
                <a:lnTo>
                  <a:pt x="103909" y="0"/>
                </a:lnTo>
                <a:lnTo>
                  <a:pt x="31172" y="72736"/>
                </a:lnTo>
                <a:lnTo>
                  <a:pt x="0" y="155863"/>
                </a:lnTo>
                <a:lnTo>
                  <a:pt x="10390" y="249381"/>
                </a:lnTo>
                <a:lnTo>
                  <a:pt x="72736" y="405245"/>
                </a:lnTo>
                <a:lnTo>
                  <a:pt x="207818" y="394854"/>
                </a:lnTo>
                <a:lnTo>
                  <a:pt x="322118" y="394854"/>
                </a:lnTo>
                <a:lnTo>
                  <a:pt x="384463" y="301336"/>
                </a:lnTo>
                <a:cubicBezTo>
                  <a:pt x="306148" y="178270"/>
                  <a:pt x="356887" y="187036"/>
                  <a:pt x="280554" y="187036"/>
                </a:cubicBezTo>
                <a:lnTo>
                  <a:pt x="280554" y="187036"/>
                </a:lnTo>
                <a:lnTo>
                  <a:pt x="166254" y="93518"/>
                </a:lnTo>
                <a:lnTo>
                  <a:pt x="1870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sp>
        <p:nvSpPr>
          <p:cNvPr id="97" name="96 CuadroTexto"/>
          <p:cNvSpPr txBox="1"/>
          <p:nvPr/>
        </p:nvSpPr>
        <p:spPr>
          <a:xfrm>
            <a:off x="6931602" y="6342400"/>
            <a:ext cx="3113929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Suelo Urbano y de Expansión Urbana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6864851" y="6796050"/>
            <a:ext cx="1107804" cy="345095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sz="1500" dirty="0"/>
              <a:t>Suelo Rural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64683" y="1008162"/>
            <a:ext cx="3535904" cy="452817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r>
              <a:rPr lang="es-CO" dirty="0" smtClean="0"/>
              <a:t>El Modelo de Ordenamiento </a:t>
            </a:r>
            <a:endParaRPr lang="es-CO" dirty="0"/>
          </a:p>
        </p:txBody>
      </p:sp>
      <p:sp>
        <p:nvSpPr>
          <p:cNvPr id="100" name="16 CuadroTexto"/>
          <p:cNvSpPr txBox="1"/>
          <p:nvPr/>
        </p:nvSpPr>
        <p:spPr>
          <a:xfrm>
            <a:off x="1919744" y="6234104"/>
            <a:ext cx="2076787" cy="6067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13157" tIns="56579" rIns="113157" bIns="56579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VOCACIÓN</a:t>
            </a:r>
          </a:p>
        </p:txBody>
      </p:sp>
      <p:sp>
        <p:nvSpPr>
          <p:cNvPr id="101" name="3 Rectángulo"/>
          <p:cNvSpPr/>
          <p:nvPr/>
        </p:nvSpPr>
        <p:spPr>
          <a:xfrm>
            <a:off x="-3145" y="288082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/>
            <a:r>
              <a:rPr lang="es-CO" altLang="es-CO" sz="3200" b="1" dirty="0">
                <a:solidFill>
                  <a:schemeClr val="bg1"/>
                </a:solidFill>
              </a:rPr>
              <a:t>FORMULACIÓN DE LA PROPUESTA DE  REVISIÓN Y AJUSTE AL POT</a:t>
            </a:r>
            <a:endParaRPr lang="es-ES_tradnl" alt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errar llave"/>
          <p:cNvSpPr/>
          <p:nvPr/>
        </p:nvSpPr>
        <p:spPr>
          <a:xfrm rot="16200000">
            <a:off x="6048569" y="148144"/>
            <a:ext cx="605076" cy="6449556"/>
          </a:xfrm>
          <a:prstGeom prst="rightBrace">
            <a:avLst>
              <a:gd name="adj1" fmla="val 12253"/>
              <a:gd name="adj2" fmla="val 485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3" name="2 Conector recto"/>
          <p:cNvCxnSpPr/>
          <p:nvPr/>
        </p:nvCxnSpPr>
        <p:spPr>
          <a:xfrm>
            <a:off x="9575886" y="3520441"/>
            <a:ext cx="28440" cy="831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3200714" y="3512106"/>
            <a:ext cx="30629" cy="83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14016" y="1438513"/>
            <a:ext cx="321602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CO" sz="2500" b="1" dirty="0">
                <a:solidFill>
                  <a:schemeClr val="bg1"/>
                </a:solidFill>
                <a:cs typeface="Arial" pitchFamily="34" charset="0"/>
              </a:rPr>
              <a:t>COMPONENTE GENERAL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4630" y="3512106"/>
            <a:ext cx="2369359" cy="769441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CO" sz="2500" b="1">
                <a:solidFill>
                  <a:schemeClr val="bg1"/>
                </a:solidFill>
                <a:cs typeface="Arial" pitchFamily="34" charset="0"/>
              </a:rPr>
              <a:t>COMPONENTE URBANO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44168" y="3512106"/>
            <a:ext cx="2382486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" sz="2500" b="1" dirty="0">
                <a:solidFill>
                  <a:schemeClr val="bg1"/>
                </a:solidFill>
                <a:cs typeface="Arial" charset="0"/>
              </a:rPr>
              <a:t>COMPONENTE</a:t>
            </a:r>
          </a:p>
          <a:p>
            <a:pPr algn="ctr">
              <a:defRPr/>
            </a:pPr>
            <a:r>
              <a:rPr lang="es-ES" sz="2500" b="1" dirty="0">
                <a:solidFill>
                  <a:schemeClr val="bg1"/>
                </a:solidFill>
                <a:cs typeface="Arial" charset="0"/>
              </a:rPr>
              <a:t> RURAL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18216" y="2306955"/>
            <a:ext cx="5998875" cy="96949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8900" eaLnBrk="0" hangingPunct="0"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39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s-ES_tradnl" altLang="es-CO" sz="600" b="1">
              <a:cs typeface="Arial" pitchFamily="34" charset="0"/>
            </a:endParaRPr>
          </a:p>
          <a:p>
            <a:pPr algn="ctr" eaLnBrk="1" hangingPunct="1"/>
            <a:r>
              <a:rPr lang="es-ES_tradnl" altLang="es-CO" sz="1700" b="1">
                <a:cs typeface="Arial" pitchFamily="34" charset="0"/>
              </a:rPr>
              <a:t>Políticas, objetivos, estrategias </a:t>
            </a:r>
          </a:p>
          <a:p>
            <a:pPr algn="ctr" eaLnBrk="1" hangingPunct="1"/>
            <a:r>
              <a:rPr lang="es-ES_tradnl" altLang="es-CO" sz="1700" b="1">
                <a:cs typeface="Arial" pitchFamily="34" charset="0"/>
              </a:rPr>
              <a:t>y contenidos estructurales de </a:t>
            </a:r>
            <a:r>
              <a:rPr lang="es-ES_tradnl" altLang="es-CO" sz="1700" b="1">
                <a:solidFill>
                  <a:srgbClr val="C00000"/>
                </a:solidFill>
                <a:cs typeface="Arial" pitchFamily="34" charset="0"/>
              </a:rPr>
              <a:t>largo plazo</a:t>
            </a:r>
            <a:r>
              <a:rPr lang="es-ES_tradnl" altLang="es-CO" sz="1700" b="1">
                <a:solidFill>
                  <a:srgbClr val="990033"/>
                </a:solidFill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es-ES_tradnl" altLang="es-CO" sz="1700" b="1">
                <a:cs typeface="Arial" pitchFamily="34" charset="0"/>
              </a:rPr>
              <a:t>(Normas Urbanísticas Estructurales – Art. 15 Ley 388/97)</a:t>
            </a:r>
          </a:p>
          <a:p>
            <a:pPr algn="ctr" eaLnBrk="1" hangingPunct="1"/>
            <a:endParaRPr lang="es-ES" altLang="es-CO" sz="600" b="1"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25" y="4343876"/>
            <a:ext cx="5581009" cy="1231106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8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s-ES_tradnl" altLang="es-CO" sz="600" b="1" dirty="0">
              <a:cs typeface="Arial" pitchFamily="34" charset="0"/>
            </a:endParaRPr>
          </a:p>
          <a:p>
            <a:pPr algn="ctr" eaLnBrk="1" hangingPunct="1"/>
            <a:r>
              <a:rPr lang="es-ES_tradnl" altLang="es-CO" sz="1700" b="1" dirty="0">
                <a:cs typeface="Arial" pitchFamily="34" charset="0"/>
              </a:rPr>
              <a:t>Acciones, programas y normas para encauzar y administrar el desarrollo físico urbano y</a:t>
            </a:r>
          </a:p>
          <a:p>
            <a:pPr algn="ctr" eaLnBrk="1" hangingPunct="1"/>
            <a:r>
              <a:rPr lang="es-ES_tradnl" altLang="es-CO" sz="1700" b="1" dirty="0">
                <a:cs typeface="Arial" pitchFamily="34" charset="0"/>
              </a:rPr>
              <a:t>contenidos de </a:t>
            </a:r>
            <a:r>
              <a:rPr lang="es-ES_tradnl" altLang="es-CO" sz="1700" b="1" dirty="0">
                <a:solidFill>
                  <a:srgbClr val="C00000"/>
                </a:solidFill>
                <a:cs typeface="Arial" pitchFamily="34" charset="0"/>
              </a:rPr>
              <a:t>corto y mediano plazo. </a:t>
            </a:r>
          </a:p>
          <a:p>
            <a:pPr algn="ctr" eaLnBrk="1" hangingPunct="1"/>
            <a:r>
              <a:rPr lang="es-ES_tradnl" altLang="es-CO" sz="1700" b="1" dirty="0">
                <a:cs typeface="Arial" pitchFamily="34" charset="0"/>
              </a:rPr>
              <a:t>(Normas Urbanísticas Generales – Art. 15 Ley 388/97)</a:t>
            </a:r>
          </a:p>
          <a:p>
            <a:pPr algn="ctr" eaLnBrk="1" hangingPunct="1"/>
            <a:endParaRPr lang="es-ES" altLang="es-CO" sz="600" b="1" dirty="0"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38342" y="4348877"/>
            <a:ext cx="5679460" cy="1231106"/>
          </a:xfrm>
          <a:prstGeom prst="rect">
            <a:avLst/>
          </a:prstGeom>
          <a:solidFill>
            <a:srgbClr val="339966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8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s-ES_tradnl" altLang="es-CO" sz="600" b="1" dirty="0">
              <a:cs typeface="Arial" pitchFamily="34" charset="0"/>
            </a:endParaRPr>
          </a:p>
          <a:p>
            <a:pPr algn="ctr" eaLnBrk="1" hangingPunct="1"/>
            <a:r>
              <a:rPr lang="es-ES_tradnl" altLang="es-CO" sz="1700" b="1" dirty="0">
                <a:cs typeface="Arial" pitchFamily="34" charset="0"/>
              </a:rPr>
              <a:t>Acciones, programas y normas para orientar y garantizar  la conveniente utilización del suelo rural, contenidos de </a:t>
            </a:r>
            <a:r>
              <a:rPr lang="es-ES_tradnl" altLang="es-CO" sz="1700" b="1" dirty="0">
                <a:solidFill>
                  <a:srgbClr val="990033"/>
                </a:solidFill>
                <a:cs typeface="Arial" pitchFamily="34" charset="0"/>
              </a:rPr>
              <a:t>corto y mediano plazo.</a:t>
            </a:r>
          </a:p>
          <a:p>
            <a:pPr algn="ctr" eaLnBrk="1" hangingPunct="1"/>
            <a:r>
              <a:rPr lang="es-ES_tradnl" altLang="es-CO" sz="1700" b="1" dirty="0">
                <a:cs typeface="Arial" pitchFamily="34" charset="0"/>
              </a:rPr>
              <a:t>(Normas Urbanísticas Generales – Art. 15 Ley 388/97)</a:t>
            </a:r>
          </a:p>
          <a:p>
            <a:pPr algn="ctr" eaLnBrk="1" hangingPunct="1"/>
            <a:endParaRPr lang="es-ES" altLang="es-CO" sz="600" b="1" dirty="0"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32430" y="6225804"/>
            <a:ext cx="3970809" cy="38472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altLang="es-CO" sz="2500" b="1" dirty="0">
                <a:solidFill>
                  <a:schemeClr val="bg1"/>
                </a:solidFill>
                <a:cs typeface="Arial" pitchFamily="34" charset="0"/>
              </a:rPr>
              <a:t>PROGRAMA DE EJECUCION</a:t>
            </a:r>
          </a:p>
        </p:txBody>
      </p:sp>
      <p:cxnSp>
        <p:nvCxnSpPr>
          <p:cNvPr id="13" name="12 Conector recto"/>
          <p:cNvCxnSpPr>
            <a:stCxn id="5" idx="2"/>
            <a:endCxn id="8" idx="0"/>
          </p:cNvCxnSpPr>
          <p:nvPr/>
        </p:nvCxnSpPr>
        <p:spPr>
          <a:xfrm flipH="1">
            <a:off x="6217654" y="2207954"/>
            <a:ext cx="4376" cy="99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37 Forma"/>
          <p:cNvCxnSpPr>
            <a:endCxn id="11" idx="1"/>
          </p:cNvCxnSpPr>
          <p:nvPr/>
        </p:nvCxnSpPr>
        <p:spPr>
          <a:xfrm>
            <a:off x="3200714" y="6418165"/>
            <a:ext cx="1231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41 Forma"/>
          <p:cNvCxnSpPr>
            <a:endCxn id="11" idx="3"/>
          </p:cNvCxnSpPr>
          <p:nvPr/>
        </p:nvCxnSpPr>
        <p:spPr>
          <a:xfrm flipH="1">
            <a:off x="8403239" y="6418165"/>
            <a:ext cx="12010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422944" y="5736009"/>
            <a:ext cx="5954162" cy="38472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CO" sz="2500" b="1" dirty="0">
                <a:solidFill>
                  <a:schemeClr val="bg1"/>
                </a:solidFill>
                <a:cs typeface="Arial" pitchFamily="34" charset="0"/>
              </a:rPr>
              <a:t> Instrumentos </a:t>
            </a:r>
            <a:r>
              <a:rPr lang="es-ES" altLang="es-CO" b="1" dirty="0" smtClean="0">
                <a:solidFill>
                  <a:schemeClr val="bg1"/>
                </a:solidFill>
                <a:cs typeface="Arial" pitchFamily="34" charset="0"/>
              </a:rPr>
              <a:t>de</a:t>
            </a:r>
            <a:r>
              <a:rPr lang="es-ES" altLang="es-CO" sz="2500" b="1" dirty="0">
                <a:solidFill>
                  <a:schemeClr val="bg1"/>
                </a:solidFill>
                <a:cs typeface="Arial" pitchFamily="34" charset="0"/>
              </a:rPr>
              <a:t> Gestión y Financiación </a:t>
            </a:r>
          </a:p>
        </p:txBody>
      </p:sp>
      <p:cxnSp>
        <p:nvCxnSpPr>
          <p:cNvPr id="24" name="23 Conector recto"/>
          <p:cNvCxnSpPr/>
          <p:nvPr/>
        </p:nvCxnSpPr>
        <p:spPr>
          <a:xfrm flipV="1">
            <a:off x="9604326" y="5580964"/>
            <a:ext cx="0" cy="83720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200714" y="5550290"/>
            <a:ext cx="0" cy="8678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/>
            <a:r>
              <a:rPr lang="es-CO" altLang="es-CO" sz="3200" b="1" dirty="0">
                <a:solidFill>
                  <a:schemeClr val="bg1"/>
                </a:solidFill>
              </a:rPr>
              <a:t>FORMULACIÓN DE LA PROPUESTA DE  REVISIÓN Y AJUSTE AL POT</a:t>
            </a:r>
            <a:endParaRPr lang="es-ES_tradnl" alt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>
            <a:spLocks noChangeArrowheads="1"/>
          </p:cNvSpPr>
          <p:nvPr/>
        </p:nvSpPr>
        <p:spPr bwMode="auto">
          <a:xfrm>
            <a:off x="842807" y="1275617"/>
            <a:ext cx="7908179" cy="4188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79560" tIns="39781" rIns="79560" bIns="39781">
            <a:spAutoFit/>
          </a:bodyPr>
          <a:lstStyle>
            <a:defPPr>
              <a:defRPr lang="es-CO"/>
            </a:defPPr>
            <a:lvl1pPr>
              <a:defRPr>
                <a:latin typeface="Calibri" pitchFamily="34" charset="0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</a:rPr>
              <a:t>DOCUMENTOS REQUERIDOS PARA LA REVISIÓN Y AJUSTE DEL POT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097" y="1785849"/>
            <a:ext cx="3483892" cy="2151974"/>
            <a:chOff x="1522" y="1700808"/>
            <a:chExt cx="2527994" cy="2049499"/>
          </a:xfrm>
        </p:grpSpPr>
        <p:pic>
          <p:nvPicPr>
            <p:cNvPr id="10" name="Imagen 1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2" y="1700808"/>
              <a:ext cx="2527994" cy="2049499"/>
            </a:xfrm>
            <a:prstGeom prst="rect">
              <a:avLst/>
            </a:prstGeom>
          </p:spPr>
        </p:pic>
        <p:sp>
          <p:nvSpPr>
            <p:cNvPr id="11" name="10 Forma libre"/>
            <p:cNvSpPr/>
            <p:nvPr/>
          </p:nvSpPr>
          <p:spPr>
            <a:xfrm rot="21431753">
              <a:off x="467544" y="1742219"/>
              <a:ext cx="1728192" cy="1440160"/>
            </a:xfrm>
            <a:custGeom>
              <a:avLst/>
              <a:gdLst>
                <a:gd name="connsiteX0" fmla="*/ 0 w 1756249"/>
                <a:gd name="connsiteY0" fmla="*/ 0 h 1053749"/>
                <a:gd name="connsiteX1" fmla="*/ 1756249 w 1756249"/>
                <a:gd name="connsiteY1" fmla="*/ 0 h 1053749"/>
                <a:gd name="connsiteX2" fmla="*/ 1756249 w 1756249"/>
                <a:gd name="connsiteY2" fmla="*/ 1053749 h 1053749"/>
                <a:gd name="connsiteX3" fmla="*/ 0 w 1756249"/>
                <a:gd name="connsiteY3" fmla="*/ 1053749 h 1053749"/>
                <a:gd name="connsiteX4" fmla="*/ 0 w 1756249"/>
                <a:gd name="connsiteY4" fmla="*/ 0 h 10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249" h="1053749">
                  <a:moveTo>
                    <a:pt x="0" y="0"/>
                  </a:moveTo>
                  <a:lnTo>
                    <a:pt x="1756249" y="0"/>
                  </a:lnTo>
                  <a:lnTo>
                    <a:pt x="1756249" y="1053749"/>
                  </a:lnTo>
                  <a:lnTo>
                    <a:pt x="0" y="105374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dirty="0">
                  <a:solidFill>
                    <a:schemeClr val="tx1"/>
                  </a:solidFill>
                </a:rPr>
                <a:t>Documento de Seguimiento y Evaluación POT vigente</a:t>
              </a:r>
            </a:p>
          </p:txBody>
        </p:sp>
      </p:grpSp>
      <p:sp>
        <p:nvSpPr>
          <p:cNvPr id="12" name="CuadroTexto 4"/>
          <p:cNvSpPr txBox="1">
            <a:spLocks noChangeArrowheads="1"/>
          </p:cNvSpPr>
          <p:nvPr/>
        </p:nvSpPr>
        <p:spPr bwMode="auto">
          <a:xfrm>
            <a:off x="10270228" y="1785848"/>
            <a:ext cx="2183193" cy="2788773"/>
          </a:xfrm>
          <a:prstGeom prst="rect">
            <a:avLst/>
          </a:prstGeom>
          <a:noFill/>
          <a:ln w="9525">
            <a:solidFill>
              <a:srgbClr val="0365C0"/>
            </a:solidFill>
            <a:miter lim="800000"/>
            <a:headEnd/>
            <a:tailEnd/>
          </a:ln>
          <a:effectLst/>
        </p:spPr>
        <p:txBody>
          <a:bodyPr wrap="square" lIns="79560" tIns="39781" rIns="79560" bIns="39781">
            <a:spAutoFit/>
          </a:bodyPr>
          <a:lstStyle/>
          <a:p>
            <a:pPr marL="497255" indent="-497255">
              <a:buFont typeface="Wingdings" pitchFamily="2" charset="2"/>
              <a:buChar char="§"/>
            </a:pPr>
            <a:r>
              <a:rPr lang="es-ES" sz="1600" dirty="0"/>
              <a:t>Diagnóstico Territorial</a:t>
            </a:r>
          </a:p>
          <a:p>
            <a:pPr marL="497255" indent="-497255">
              <a:buFont typeface="Wingdings" pitchFamily="2" charset="2"/>
              <a:buChar char="§"/>
            </a:pPr>
            <a:r>
              <a:rPr lang="es-ES" sz="1600" dirty="0"/>
              <a:t>Formulación. Componentes</a:t>
            </a:r>
          </a:p>
          <a:p>
            <a:pPr marL="497255" indent="-497255">
              <a:buFont typeface="Wingdings" pitchFamily="2" charset="2"/>
              <a:buChar char="§"/>
            </a:pPr>
            <a:r>
              <a:rPr lang="es-ES" sz="1600" dirty="0"/>
              <a:t>General, Urbano y Rural</a:t>
            </a:r>
          </a:p>
          <a:p>
            <a:pPr marL="497255" indent="-497255">
              <a:buFont typeface="Wingdings" pitchFamily="2" charset="2"/>
              <a:buChar char="§"/>
            </a:pPr>
            <a:r>
              <a:rPr lang="es-ES" sz="1600" b="1" dirty="0"/>
              <a:t>Cartografía</a:t>
            </a:r>
          </a:p>
          <a:p>
            <a:pPr marL="497255" indent="-497255">
              <a:buFont typeface="Wingdings" pitchFamily="2" charset="2"/>
              <a:buChar char="§"/>
            </a:pPr>
            <a:r>
              <a:rPr lang="es-ES" sz="1600" dirty="0"/>
              <a:t>Gestión y Financiación</a:t>
            </a:r>
          </a:p>
          <a:p>
            <a:pPr marL="497255" indent="-497255">
              <a:buFont typeface="Wingdings" pitchFamily="2" charset="2"/>
              <a:buChar char="§"/>
            </a:pPr>
            <a:r>
              <a:rPr lang="es-ES" sz="1600" dirty="0"/>
              <a:t>Programa de Ejecución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3557003" y="2083960"/>
            <a:ext cx="3041493" cy="1853862"/>
            <a:chOff x="2581045" y="1984723"/>
            <a:chExt cx="2206979" cy="1765583"/>
          </a:xfrm>
        </p:grpSpPr>
        <p:pic>
          <p:nvPicPr>
            <p:cNvPr id="14" name="Imagen 3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81045" y="1984723"/>
              <a:ext cx="2206979" cy="1765583"/>
            </a:xfrm>
            <a:prstGeom prst="rect">
              <a:avLst/>
            </a:prstGeom>
          </p:spPr>
        </p:pic>
        <p:sp>
          <p:nvSpPr>
            <p:cNvPr id="15" name="14 Forma libre"/>
            <p:cNvSpPr/>
            <p:nvPr/>
          </p:nvSpPr>
          <p:spPr>
            <a:xfrm>
              <a:off x="2914825" y="2132856"/>
              <a:ext cx="1728192" cy="792088"/>
            </a:xfrm>
            <a:custGeom>
              <a:avLst/>
              <a:gdLst>
                <a:gd name="connsiteX0" fmla="*/ 0 w 1756249"/>
                <a:gd name="connsiteY0" fmla="*/ 0 h 1053749"/>
                <a:gd name="connsiteX1" fmla="*/ 1756249 w 1756249"/>
                <a:gd name="connsiteY1" fmla="*/ 0 h 1053749"/>
                <a:gd name="connsiteX2" fmla="*/ 1756249 w 1756249"/>
                <a:gd name="connsiteY2" fmla="*/ 1053749 h 1053749"/>
                <a:gd name="connsiteX3" fmla="*/ 0 w 1756249"/>
                <a:gd name="connsiteY3" fmla="*/ 1053749 h 1053749"/>
                <a:gd name="connsiteX4" fmla="*/ 0 w 1756249"/>
                <a:gd name="connsiteY4" fmla="*/ 0 h 10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249" h="1053749">
                  <a:moveTo>
                    <a:pt x="0" y="0"/>
                  </a:moveTo>
                  <a:lnTo>
                    <a:pt x="1756249" y="0"/>
                  </a:lnTo>
                  <a:lnTo>
                    <a:pt x="1756249" y="1053749"/>
                  </a:lnTo>
                  <a:lnTo>
                    <a:pt x="0" y="105374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solidFill>
                    <a:schemeClr val="tx1"/>
                  </a:solidFill>
                </a:rPr>
                <a:t>Memoria Justificativa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308427" y="4280927"/>
            <a:ext cx="3671733" cy="2041427"/>
            <a:chOff x="3851920" y="4077073"/>
            <a:chExt cx="2664296" cy="1944216"/>
          </a:xfrm>
        </p:grpSpPr>
        <p:pic>
          <p:nvPicPr>
            <p:cNvPr id="17" name="Imagen 33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51920" y="4077073"/>
              <a:ext cx="2664296" cy="1944216"/>
            </a:xfrm>
            <a:prstGeom prst="rect">
              <a:avLst/>
            </a:prstGeom>
          </p:spPr>
        </p:pic>
        <p:sp>
          <p:nvSpPr>
            <p:cNvPr id="18" name="14 Forma libre"/>
            <p:cNvSpPr/>
            <p:nvPr/>
          </p:nvSpPr>
          <p:spPr>
            <a:xfrm>
              <a:off x="4283968" y="4293096"/>
              <a:ext cx="1728192" cy="792088"/>
            </a:xfrm>
            <a:custGeom>
              <a:avLst/>
              <a:gdLst>
                <a:gd name="connsiteX0" fmla="*/ 0 w 1756249"/>
                <a:gd name="connsiteY0" fmla="*/ 0 h 1053749"/>
                <a:gd name="connsiteX1" fmla="*/ 1756249 w 1756249"/>
                <a:gd name="connsiteY1" fmla="*/ 0 h 1053749"/>
                <a:gd name="connsiteX2" fmla="*/ 1756249 w 1756249"/>
                <a:gd name="connsiteY2" fmla="*/ 1053749 h 1053749"/>
                <a:gd name="connsiteX3" fmla="*/ 0 w 1756249"/>
                <a:gd name="connsiteY3" fmla="*/ 1053749 h 1053749"/>
                <a:gd name="connsiteX4" fmla="*/ 0 w 1756249"/>
                <a:gd name="connsiteY4" fmla="*/ 0 h 10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249" h="1053749">
                  <a:moveTo>
                    <a:pt x="0" y="0"/>
                  </a:moveTo>
                  <a:lnTo>
                    <a:pt x="1756249" y="0"/>
                  </a:lnTo>
                  <a:lnTo>
                    <a:pt x="1756249" y="1053749"/>
                  </a:lnTo>
                  <a:lnTo>
                    <a:pt x="0" y="105374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solidFill>
                    <a:schemeClr val="tx1"/>
                  </a:solidFill>
                </a:rPr>
                <a:t>Documento Técnico de Soporte </a:t>
              </a:r>
            </a:p>
          </p:txBody>
        </p:sp>
      </p:grpSp>
      <p:pic>
        <p:nvPicPr>
          <p:cNvPr id="20" name="Imagen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167" y="4467081"/>
            <a:ext cx="3041493" cy="1853862"/>
          </a:xfrm>
          <a:prstGeom prst="rect">
            <a:avLst/>
          </a:prstGeom>
        </p:spPr>
      </p:pic>
      <p:sp>
        <p:nvSpPr>
          <p:cNvPr id="21" name="14 Forma libre"/>
          <p:cNvSpPr/>
          <p:nvPr/>
        </p:nvSpPr>
        <p:spPr>
          <a:xfrm>
            <a:off x="2295157" y="4734576"/>
            <a:ext cx="2381665" cy="831692"/>
          </a:xfrm>
          <a:custGeom>
            <a:avLst/>
            <a:gdLst>
              <a:gd name="connsiteX0" fmla="*/ 0 w 1756249"/>
              <a:gd name="connsiteY0" fmla="*/ 0 h 1053749"/>
              <a:gd name="connsiteX1" fmla="*/ 1756249 w 1756249"/>
              <a:gd name="connsiteY1" fmla="*/ 0 h 1053749"/>
              <a:gd name="connsiteX2" fmla="*/ 1756249 w 1756249"/>
              <a:gd name="connsiteY2" fmla="*/ 1053749 h 1053749"/>
              <a:gd name="connsiteX3" fmla="*/ 0 w 1756249"/>
              <a:gd name="connsiteY3" fmla="*/ 1053749 h 1053749"/>
              <a:gd name="connsiteX4" fmla="*/ 0 w 1756249"/>
              <a:gd name="connsiteY4" fmla="*/ 0 h 105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9" h="1053749">
                <a:moveTo>
                  <a:pt x="0" y="0"/>
                </a:moveTo>
                <a:lnTo>
                  <a:pt x="1756249" y="0"/>
                </a:lnTo>
                <a:lnTo>
                  <a:pt x="1756249" y="1053749"/>
                </a:lnTo>
                <a:lnTo>
                  <a:pt x="0" y="10537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38" tIns="75438" rIns="75438" bIns="75438" numCol="1" spcCol="1572" anchor="ctr" anchorCtr="0">
            <a:noAutofit/>
          </a:bodyPr>
          <a:lstStyle/>
          <a:p>
            <a:pPr algn="ctr" defTabSz="8801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Documento Resumen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6796968" y="2088283"/>
            <a:ext cx="3041493" cy="1853862"/>
            <a:chOff x="4932040" y="1988840"/>
            <a:chExt cx="2206979" cy="1765583"/>
          </a:xfrm>
        </p:grpSpPr>
        <p:pic>
          <p:nvPicPr>
            <p:cNvPr id="23" name="Imagen 37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32040" y="1988840"/>
              <a:ext cx="2206979" cy="1765583"/>
            </a:xfrm>
            <a:prstGeom prst="rect">
              <a:avLst/>
            </a:prstGeom>
          </p:spPr>
        </p:pic>
        <p:sp>
          <p:nvSpPr>
            <p:cNvPr id="24" name="14 Forma libre"/>
            <p:cNvSpPr/>
            <p:nvPr/>
          </p:nvSpPr>
          <p:spPr>
            <a:xfrm>
              <a:off x="5265820" y="2204864"/>
              <a:ext cx="1728192" cy="792088"/>
            </a:xfrm>
            <a:custGeom>
              <a:avLst/>
              <a:gdLst>
                <a:gd name="connsiteX0" fmla="*/ 0 w 1756249"/>
                <a:gd name="connsiteY0" fmla="*/ 0 h 1053749"/>
                <a:gd name="connsiteX1" fmla="*/ 1756249 w 1756249"/>
                <a:gd name="connsiteY1" fmla="*/ 0 h 1053749"/>
                <a:gd name="connsiteX2" fmla="*/ 1756249 w 1756249"/>
                <a:gd name="connsiteY2" fmla="*/ 1053749 h 1053749"/>
                <a:gd name="connsiteX3" fmla="*/ 0 w 1756249"/>
                <a:gd name="connsiteY3" fmla="*/ 1053749 h 1053749"/>
                <a:gd name="connsiteX4" fmla="*/ 0 w 1756249"/>
                <a:gd name="connsiteY4" fmla="*/ 0 h 10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249" h="1053749">
                  <a:moveTo>
                    <a:pt x="0" y="0"/>
                  </a:moveTo>
                  <a:lnTo>
                    <a:pt x="1756249" y="0"/>
                  </a:lnTo>
                  <a:lnTo>
                    <a:pt x="1756249" y="1053749"/>
                  </a:lnTo>
                  <a:lnTo>
                    <a:pt x="0" y="105374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solidFill>
                    <a:schemeClr val="tx1"/>
                  </a:solidFill>
                </a:rPr>
                <a:t>Proyecto de Acuerdo</a:t>
              </a:r>
            </a:p>
          </p:txBody>
        </p:sp>
      </p:grpSp>
      <p:cxnSp>
        <p:nvCxnSpPr>
          <p:cNvPr id="25" name="Conector recto 42"/>
          <p:cNvCxnSpPr/>
          <p:nvPr/>
        </p:nvCxnSpPr>
        <p:spPr>
          <a:xfrm>
            <a:off x="346626" y="4280926"/>
            <a:ext cx="9427422" cy="0"/>
          </a:xfrm>
          <a:prstGeom prst="line">
            <a:avLst/>
          </a:prstGeom>
          <a:ln>
            <a:solidFill>
              <a:srgbClr val="99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43"/>
          <p:cNvSpPr txBox="1"/>
          <p:nvPr/>
        </p:nvSpPr>
        <p:spPr>
          <a:xfrm>
            <a:off x="2132874" y="3827275"/>
            <a:ext cx="5624232" cy="452817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rtículo </a:t>
            </a:r>
            <a:r>
              <a:rPr lang="es-CO" dirty="0"/>
              <a:t>2.2.2.1.2.6.5 del Decreto 1077 de 2015</a:t>
            </a:r>
            <a:endParaRPr lang="es-ES" dirty="0"/>
          </a:p>
        </p:txBody>
      </p:sp>
      <p:sp>
        <p:nvSpPr>
          <p:cNvPr id="22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/>
            <a:r>
              <a:rPr lang="es-CO" altLang="es-CO" sz="3200" b="1" dirty="0">
                <a:solidFill>
                  <a:schemeClr val="bg1"/>
                </a:solidFill>
              </a:rPr>
              <a:t>FORMULACIÓN DE LA PROPUESTA DE  REVISIÓN Y AJUSTE AL POT</a:t>
            </a:r>
            <a:endParaRPr lang="es-ES_tradnl" alt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8099" y="432098"/>
            <a:ext cx="370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3 CuadroTexto"/>
          <p:cNvSpPr txBox="1">
            <a:spLocks noChangeArrowheads="1"/>
          </p:cNvSpPr>
          <p:nvPr/>
        </p:nvSpPr>
        <p:spPr bwMode="auto">
          <a:xfrm>
            <a:off x="5868739" y="4691749"/>
            <a:ext cx="6609878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Implementación de </a:t>
            </a:r>
            <a:endParaRPr lang="es-CO" sz="2400" dirty="0" smtClean="0"/>
          </a:p>
          <a:p>
            <a:r>
              <a:rPr lang="es-CO" sz="2400" dirty="0" smtClean="0"/>
              <a:t>los  </a:t>
            </a:r>
            <a:r>
              <a:rPr lang="es-CO" sz="2400" dirty="0"/>
              <a:t>POT</a:t>
            </a:r>
          </a:p>
        </p:txBody>
      </p:sp>
      <p:sp>
        <p:nvSpPr>
          <p:cNvPr id="20" name="Recortar rectángulo de esquina del mismo lado 38"/>
          <p:cNvSpPr/>
          <p:nvPr/>
        </p:nvSpPr>
        <p:spPr>
          <a:xfrm rot="16200000">
            <a:off x="7351961" y="-2252809"/>
            <a:ext cx="1080000" cy="923101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1" name="13 CuadroTexto"/>
          <p:cNvSpPr txBox="1">
            <a:spLocks noChangeArrowheads="1"/>
          </p:cNvSpPr>
          <p:nvPr/>
        </p:nvSpPr>
        <p:spPr bwMode="auto">
          <a:xfrm>
            <a:off x="5190951" y="3294792"/>
            <a:ext cx="7306716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Aspectos a considerar en la </a:t>
            </a:r>
          </a:p>
          <a:p>
            <a:r>
              <a:rPr lang="es-CO" sz="2400" dirty="0"/>
              <a:t>revisión de los POT </a:t>
            </a:r>
          </a:p>
        </p:txBody>
      </p:sp>
      <p:sp>
        <p:nvSpPr>
          <p:cNvPr id="32" name="15 Conector"/>
          <p:cNvSpPr/>
          <p:nvPr/>
        </p:nvSpPr>
        <p:spPr>
          <a:xfrm>
            <a:off x="3728784" y="1793455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16 CuadroTexto"/>
          <p:cNvSpPr txBox="1"/>
          <p:nvPr/>
        </p:nvSpPr>
        <p:spPr>
          <a:xfrm>
            <a:off x="3700295" y="1804480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CO" sz="66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ortar rectángulo de esquina del mismo lado 38"/>
          <p:cNvSpPr/>
          <p:nvPr/>
        </p:nvSpPr>
        <p:spPr>
          <a:xfrm rot="16200000">
            <a:off x="7351960" y="540956"/>
            <a:ext cx="1080000" cy="92310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/>
          </a:p>
        </p:txBody>
      </p:sp>
      <p:sp>
        <p:nvSpPr>
          <p:cNvPr id="36" name="35 Conector"/>
          <p:cNvSpPr/>
          <p:nvPr/>
        </p:nvSpPr>
        <p:spPr>
          <a:xfrm>
            <a:off x="3772015" y="4587253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729920" y="4586335"/>
            <a:ext cx="1233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CO" sz="6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ortar rectángulo de esquina del mismo lado 38"/>
          <p:cNvSpPr/>
          <p:nvPr/>
        </p:nvSpPr>
        <p:spPr>
          <a:xfrm rot="16200000">
            <a:off x="7354647" y="-894244"/>
            <a:ext cx="1080000" cy="923639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endParaRPr lang="es-ES" sz="4000" b="1">
              <a:solidFill>
                <a:schemeClr val="bg1"/>
              </a:solidFill>
            </a:endParaRPr>
          </a:p>
        </p:txBody>
      </p:sp>
      <p:sp>
        <p:nvSpPr>
          <p:cNvPr id="40" name="27 Conector"/>
          <p:cNvSpPr/>
          <p:nvPr/>
        </p:nvSpPr>
        <p:spPr>
          <a:xfrm>
            <a:off x="3772014" y="3161607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41" name="28 CuadroTexto"/>
          <p:cNvSpPr txBox="1"/>
          <p:nvPr/>
        </p:nvSpPr>
        <p:spPr>
          <a:xfrm>
            <a:off x="3698658" y="3164921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CO" sz="66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5882691" y="3240410"/>
            <a:ext cx="6609878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Formulación del Proyecto de Revisión y Ajuste del POT</a:t>
            </a:r>
          </a:p>
        </p:txBody>
      </p:sp>
      <p:sp>
        <p:nvSpPr>
          <p:cNvPr id="24" name="13 CuadroTexto"/>
          <p:cNvSpPr txBox="1">
            <a:spLocks noChangeArrowheads="1"/>
          </p:cNvSpPr>
          <p:nvPr/>
        </p:nvSpPr>
        <p:spPr bwMode="auto">
          <a:xfrm>
            <a:off x="4765562" y="1872258"/>
            <a:ext cx="7813873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General de la Revisión y Ajuste del POT (POT-PBOT-EOT)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13 CuadroTexto"/>
          <p:cNvSpPr txBox="1">
            <a:spLocks noChangeArrowheads="1"/>
          </p:cNvSpPr>
          <p:nvPr/>
        </p:nvSpPr>
        <p:spPr bwMode="auto">
          <a:xfrm>
            <a:off x="5190951" y="4691749"/>
            <a:ext cx="7306716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/>
              <a:t>Procedimiento para la Revisión y Ajuste del POT </a:t>
            </a:r>
          </a:p>
        </p:txBody>
      </p:sp>
    </p:spTree>
    <p:extLst>
      <p:ext uri="{BB962C8B-B14F-4D97-AF65-F5344CB8AC3E}">
        <p14:creationId xmlns:p14="http://schemas.microsoft.com/office/powerpoint/2010/main" val="39023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"/>
          <p:cNvSpPr/>
          <p:nvPr/>
        </p:nvSpPr>
        <p:spPr>
          <a:xfrm>
            <a:off x="611149" y="1008162"/>
            <a:ext cx="9502383" cy="53681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grpSp>
        <p:nvGrpSpPr>
          <p:cNvPr id="3" name="Agrupar 9"/>
          <p:cNvGrpSpPr/>
          <p:nvPr/>
        </p:nvGrpSpPr>
        <p:grpSpPr>
          <a:xfrm>
            <a:off x="842807" y="1083771"/>
            <a:ext cx="2282428" cy="861774"/>
            <a:chOff x="323528" y="1340768"/>
            <a:chExt cx="1656184" cy="820737"/>
          </a:xfrm>
        </p:grpSpPr>
        <p:sp>
          <p:nvSpPr>
            <p:cNvPr id="4" name="CuadroTexto 4"/>
            <p:cNvSpPr txBox="1"/>
            <p:nvPr/>
          </p:nvSpPr>
          <p:spPr>
            <a:xfrm>
              <a:off x="391442" y="1340768"/>
              <a:ext cx="1526553" cy="82073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500" dirty="0">
                  <a:latin typeface="+mj-lt"/>
                </a:rPr>
                <a:t>Seguimiento y </a:t>
              </a:r>
            </a:p>
            <a:p>
              <a:pPr algn="ctr"/>
              <a:r>
                <a:rPr lang="es-ES" sz="2500" dirty="0">
                  <a:latin typeface="+mj-lt"/>
                </a:rPr>
                <a:t>evaluación </a:t>
              </a:r>
            </a:p>
          </p:txBody>
        </p:sp>
        <p:sp>
          <p:nvSpPr>
            <p:cNvPr id="5" name="Rectángulo 8"/>
            <p:cNvSpPr/>
            <p:nvPr/>
          </p:nvSpPr>
          <p:spPr>
            <a:xfrm>
              <a:off x="323528" y="1340768"/>
              <a:ext cx="1656184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+mj-lt"/>
              </a:endParaRPr>
            </a:p>
          </p:txBody>
        </p:sp>
      </p:grpSp>
      <p:sp>
        <p:nvSpPr>
          <p:cNvPr id="6" name="Rectángulo 37"/>
          <p:cNvSpPr/>
          <p:nvPr/>
        </p:nvSpPr>
        <p:spPr>
          <a:xfrm>
            <a:off x="831899" y="2066680"/>
            <a:ext cx="2282429" cy="756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ES">
              <a:latin typeface="+mj-lt"/>
            </a:endParaRPr>
          </a:p>
        </p:txBody>
      </p:sp>
      <p:grpSp>
        <p:nvGrpSpPr>
          <p:cNvPr id="7" name="Agrupar 38"/>
          <p:cNvGrpSpPr/>
          <p:nvPr/>
        </p:nvGrpSpPr>
        <p:grpSpPr>
          <a:xfrm>
            <a:off x="3524546" y="1083772"/>
            <a:ext cx="5753322" cy="756084"/>
            <a:chOff x="2483768" y="1340768"/>
            <a:chExt cx="3672408" cy="720080"/>
          </a:xfrm>
        </p:grpSpPr>
        <p:sp>
          <p:nvSpPr>
            <p:cNvPr id="8" name="CuadroTexto 28"/>
            <p:cNvSpPr txBox="1"/>
            <p:nvPr/>
          </p:nvSpPr>
          <p:spPr>
            <a:xfrm>
              <a:off x="2483768" y="1340768"/>
              <a:ext cx="3672408" cy="7144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12169" lvl="1" indent="-212169" algn="just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El estado de la ejecución del POT vigente, proyectos, programas y normas</a:t>
              </a:r>
            </a:p>
            <a:p>
              <a:pPr marL="212169" lvl="1" indent="-212169" algn="just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La base o punto de partida para el inicio de la revisión y ajuste al POT</a:t>
              </a:r>
            </a:p>
          </p:txBody>
        </p:sp>
        <p:sp>
          <p:nvSpPr>
            <p:cNvPr id="9" name="Rectángulo 10"/>
            <p:cNvSpPr/>
            <p:nvPr/>
          </p:nvSpPr>
          <p:spPr>
            <a:xfrm>
              <a:off x="2483768" y="1340768"/>
              <a:ext cx="3672408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+mj-lt"/>
              </a:endParaRPr>
            </a:p>
          </p:txBody>
        </p:sp>
      </p:grpSp>
      <p:grpSp>
        <p:nvGrpSpPr>
          <p:cNvPr id="10" name="Agrupar 47"/>
          <p:cNvGrpSpPr/>
          <p:nvPr/>
        </p:nvGrpSpPr>
        <p:grpSpPr>
          <a:xfrm>
            <a:off x="845174" y="3427631"/>
            <a:ext cx="2282429" cy="756084"/>
            <a:chOff x="323528" y="1340768"/>
            <a:chExt cx="1656184" cy="720080"/>
          </a:xfrm>
        </p:grpSpPr>
        <p:sp>
          <p:nvSpPr>
            <p:cNvPr id="11" name="CuadroTexto 48"/>
            <p:cNvSpPr txBox="1"/>
            <p:nvPr/>
          </p:nvSpPr>
          <p:spPr>
            <a:xfrm>
              <a:off x="498992" y="1516722"/>
              <a:ext cx="1311458" cy="45433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500" dirty="0">
                  <a:latin typeface="+mj-lt"/>
                </a:rPr>
                <a:t>Formulación</a:t>
              </a:r>
            </a:p>
          </p:txBody>
        </p:sp>
        <p:sp>
          <p:nvSpPr>
            <p:cNvPr id="12" name="Rectángulo 49"/>
            <p:cNvSpPr/>
            <p:nvPr/>
          </p:nvSpPr>
          <p:spPr>
            <a:xfrm>
              <a:off x="323528" y="1340768"/>
              <a:ext cx="1656184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+mj-lt"/>
              </a:endParaRPr>
            </a:p>
          </p:txBody>
        </p:sp>
      </p:grpSp>
      <p:grpSp>
        <p:nvGrpSpPr>
          <p:cNvPr id="13" name="Agrupar 51"/>
          <p:cNvGrpSpPr/>
          <p:nvPr/>
        </p:nvGrpSpPr>
        <p:grpSpPr>
          <a:xfrm>
            <a:off x="3524547" y="3427631"/>
            <a:ext cx="5755689" cy="756084"/>
            <a:chOff x="2482050" y="1340768"/>
            <a:chExt cx="3674126" cy="720080"/>
          </a:xfrm>
        </p:grpSpPr>
        <p:sp>
          <p:nvSpPr>
            <p:cNvPr id="14" name="CuadroTexto 52"/>
            <p:cNvSpPr txBox="1"/>
            <p:nvPr/>
          </p:nvSpPr>
          <p:spPr>
            <a:xfrm>
              <a:off x="2482050" y="1436638"/>
              <a:ext cx="3672408" cy="483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12169" lvl="1" indent="-212169" algn="just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Propuesta de revisión y ajuste al POT vigente con base en lo anterior y de acuerdo a la visión de futuro y planes de la administración</a:t>
              </a:r>
            </a:p>
          </p:txBody>
        </p:sp>
        <p:sp>
          <p:nvSpPr>
            <p:cNvPr id="15" name="Rectángulo 53"/>
            <p:cNvSpPr/>
            <p:nvPr/>
          </p:nvSpPr>
          <p:spPr>
            <a:xfrm>
              <a:off x="2483768" y="1340768"/>
              <a:ext cx="3672408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00">
                <a:latin typeface="+mj-lt"/>
              </a:endParaRPr>
            </a:p>
          </p:txBody>
        </p:sp>
      </p:grpSp>
      <p:grpSp>
        <p:nvGrpSpPr>
          <p:cNvPr id="16" name="Agrupar 55"/>
          <p:cNvGrpSpPr/>
          <p:nvPr/>
        </p:nvGrpSpPr>
        <p:grpSpPr>
          <a:xfrm>
            <a:off x="845174" y="4410538"/>
            <a:ext cx="2282429" cy="923330"/>
            <a:chOff x="323528" y="1340768"/>
            <a:chExt cx="1656184" cy="732802"/>
          </a:xfrm>
        </p:grpSpPr>
        <p:sp>
          <p:nvSpPr>
            <p:cNvPr id="17" name="CuadroTexto 56"/>
            <p:cNvSpPr txBox="1"/>
            <p:nvPr/>
          </p:nvSpPr>
          <p:spPr>
            <a:xfrm>
              <a:off x="323528" y="1340768"/>
              <a:ext cx="1654466" cy="732802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Instancias de </a:t>
              </a:r>
            </a:p>
            <a:p>
              <a:pPr algn="ctr"/>
              <a:r>
                <a:rPr lang="es-E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concertación y</a:t>
              </a:r>
            </a:p>
            <a:p>
              <a:pPr algn="ctr"/>
              <a:r>
                <a:rPr lang="es-E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consulta</a:t>
              </a:r>
              <a:endPara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8" name="Rectángulo 57"/>
            <p:cNvSpPr/>
            <p:nvPr/>
          </p:nvSpPr>
          <p:spPr>
            <a:xfrm>
              <a:off x="323528" y="1340768"/>
              <a:ext cx="1656184" cy="720080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latin typeface="+mj-lt"/>
              </a:endParaRPr>
            </a:p>
          </p:txBody>
        </p:sp>
      </p:grpSp>
      <p:grpSp>
        <p:nvGrpSpPr>
          <p:cNvPr id="19" name="Agrupar 59"/>
          <p:cNvGrpSpPr/>
          <p:nvPr/>
        </p:nvGrpSpPr>
        <p:grpSpPr>
          <a:xfrm>
            <a:off x="3526913" y="4486149"/>
            <a:ext cx="5752998" cy="756084"/>
            <a:chOff x="2483768" y="1340768"/>
            <a:chExt cx="3672408" cy="720080"/>
          </a:xfrm>
        </p:grpSpPr>
        <p:sp>
          <p:nvSpPr>
            <p:cNvPr id="20" name="CuadroTexto 60"/>
            <p:cNvSpPr txBox="1"/>
            <p:nvPr/>
          </p:nvSpPr>
          <p:spPr>
            <a:xfrm>
              <a:off x="2483768" y="1491587"/>
              <a:ext cx="3672408" cy="516625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12169" lvl="1" indent="-212169" algn="just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Concertación con la Autoridad Ambiental</a:t>
              </a:r>
            </a:p>
            <a:p>
              <a:pPr marL="212169" lvl="1" indent="-212169" algn="just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Concepto Consejo Territorial de Planeación </a:t>
              </a:r>
            </a:p>
          </p:txBody>
        </p:sp>
        <p:sp>
          <p:nvSpPr>
            <p:cNvPr id="21" name="Rectángulo 61"/>
            <p:cNvSpPr/>
            <p:nvPr/>
          </p:nvSpPr>
          <p:spPr>
            <a:xfrm>
              <a:off x="2483768" y="1340768"/>
              <a:ext cx="3672408" cy="720080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00">
                <a:latin typeface="+mj-lt"/>
              </a:endParaRPr>
            </a:p>
          </p:txBody>
        </p:sp>
      </p:grpSp>
      <p:grpSp>
        <p:nvGrpSpPr>
          <p:cNvPr id="22" name="Agrupar 63"/>
          <p:cNvGrpSpPr/>
          <p:nvPr/>
        </p:nvGrpSpPr>
        <p:grpSpPr>
          <a:xfrm>
            <a:off x="842806" y="5544667"/>
            <a:ext cx="2282429" cy="782245"/>
            <a:chOff x="323528" y="1340768"/>
            <a:chExt cx="1656184" cy="744995"/>
          </a:xfrm>
        </p:grpSpPr>
        <p:sp>
          <p:nvSpPr>
            <p:cNvPr id="23" name="CuadroTexto 64"/>
            <p:cNvSpPr txBox="1"/>
            <p:nvPr/>
          </p:nvSpPr>
          <p:spPr>
            <a:xfrm>
              <a:off x="465474" y="1352962"/>
              <a:ext cx="1378504" cy="732801"/>
            </a:xfrm>
            <a:prstGeom prst="rect">
              <a:avLst/>
            </a:prstGeom>
            <a:noFill/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dirty="0">
                  <a:latin typeface="+mj-lt"/>
                </a:rPr>
                <a:t>Aprobación y </a:t>
              </a:r>
            </a:p>
            <a:p>
              <a:pPr algn="ctr"/>
              <a:r>
                <a:rPr lang="es-ES" sz="2000" dirty="0">
                  <a:latin typeface="+mj-lt"/>
                </a:rPr>
                <a:t>Adopción</a:t>
              </a:r>
              <a:endParaRPr lang="es-ES" sz="2400" dirty="0">
                <a:latin typeface="+mj-lt"/>
              </a:endParaRPr>
            </a:p>
          </p:txBody>
        </p:sp>
        <p:sp>
          <p:nvSpPr>
            <p:cNvPr id="24" name="Rectángulo 65"/>
            <p:cNvSpPr/>
            <p:nvPr/>
          </p:nvSpPr>
          <p:spPr>
            <a:xfrm>
              <a:off x="323528" y="1340768"/>
              <a:ext cx="1656184" cy="720080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+mj-lt"/>
              </a:endParaRPr>
            </a:p>
          </p:txBody>
        </p:sp>
      </p:grpSp>
      <p:grpSp>
        <p:nvGrpSpPr>
          <p:cNvPr id="25" name="Agrupar 67"/>
          <p:cNvGrpSpPr/>
          <p:nvPr/>
        </p:nvGrpSpPr>
        <p:grpSpPr>
          <a:xfrm>
            <a:off x="3522179" y="5544666"/>
            <a:ext cx="5755689" cy="756084"/>
            <a:chOff x="2482050" y="1340768"/>
            <a:chExt cx="3674126" cy="720080"/>
          </a:xfrm>
        </p:grpSpPr>
        <p:sp>
          <p:nvSpPr>
            <p:cNvPr id="26" name="CuadroTexto 68"/>
            <p:cNvSpPr txBox="1"/>
            <p:nvPr/>
          </p:nvSpPr>
          <p:spPr>
            <a:xfrm>
              <a:off x="2482050" y="1556792"/>
              <a:ext cx="3672408" cy="285792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12169" lvl="1" indent="-212169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Presentación Concejo Municipal y adopción por el Alcalde</a:t>
              </a:r>
            </a:p>
          </p:txBody>
        </p:sp>
        <p:sp>
          <p:nvSpPr>
            <p:cNvPr id="27" name="Rectángulo 69"/>
            <p:cNvSpPr/>
            <p:nvPr/>
          </p:nvSpPr>
          <p:spPr>
            <a:xfrm>
              <a:off x="2483768" y="1340768"/>
              <a:ext cx="3672408" cy="720080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00">
                <a:latin typeface="+mj-lt"/>
              </a:endParaRPr>
            </a:p>
          </p:txBody>
        </p:sp>
      </p:grpSp>
      <p:sp>
        <p:nvSpPr>
          <p:cNvPr id="30" name="CuadroTexto 4"/>
          <p:cNvSpPr txBox="1">
            <a:spLocks noChangeArrowheads="1"/>
          </p:cNvSpPr>
          <p:nvPr/>
        </p:nvSpPr>
        <p:spPr bwMode="auto">
          <a:xfrm rot="16200000">
            <a:off x="10067350" y="2115547"/>
            <a:ext cx="3005665" cy="942113"/>
          </a:xfrm>
          <a:prstGeom prst="rect">
            <a:avLst/>
          </a:prstGeom>
          <a:solidFill>
            <a:srgbClr val="1F497D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79560" tIns="39781" rIns="79560" bIns="39781">
            <a:spAutoFit/>
          </a:bodyPr>
          <a:lstStyle>
            <a:lvl1pPr marL="571500" indent="-5715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marL="0" indent="0" algn="ctr">
              <a:defRPr/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Técnico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4"/>
          <p:cNvSpPr txBox="1">
            <a:spLocks noChangeArrowheads="1"/>
          </p:cNvSpPr>
          <p:nvPr/>
        </p:nvSpPr>
        <p:spPr bwMode="auto">
          <a:xfrm rot="16200000">
            <a:off x="10675372" y="4688145"/>
            <a:ext cx="1910866" cy="1188335"/>
          </a:xfrm>
          <a:prstGeom prst="rect">
            <a:avLst/>
          </a:prstGeom>
          <a:solidFill>
            <a:srgbClr val="1F497D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79560" tIns="39781" rIns="79560" bIns="39781">
            <a:spAutoFit/>
          </a:bodyPr>
          <a:lstStyle>
            <a:lvl1pPr marL="571500" indent="-5715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marL="0" indent="0" algn="ctr">
              <a:defRPr/>
            </a:pP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Técnicos</a:t>
            </a:r>
          </a:p>
          <a:p>
            <a:pPr marL="0" indent="0" algn="ctr">
              <a:defRPr/>
            </a:pP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ociales  y Políticos</a:t>
            </a:r>
          </a:p>
        </p:txBody>
      </p:sp>
      <p:sp>
        <p:nvSpPr>
          <p:cNvPr id="32" name="Cerrar llave 74"/>
          <p:cNvSpPr/>
          <p:nvPr/>
        </p:nvSpPr>
        <p:spPr bwMode="auto">
          <a:xfrm>
            <a:off x="10014298" y="1008162"/>
            <a:ext cx="727169" cy="3175553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44200" tIns="44200" rIns="44200" bIns="44200" anchor="ctr"/>
          <a:lstStyle/>
          <a:p>
            <a:pPr marL="198902" algn="ctr">
              <a:defRPr/>
            </a:pPr>
            <a:endParaRPr lang="es-ES" dirty="0">
              <a:ea typeface="Helvetica Light" charset="0"/>
              <a:cs typeface="Helvetica Light" charset="0"/>
            </a:endParaRPr>
          </a:p>
        </p:txBody>
      </p:sp>
      <p:sp>
        <p:nvSpPr>
          <p:cNvPr id="33" name="Cerrar llave 75"/>
          <p:cNvSpPr/>
          <p:nvPr/>
        </p:nvSpPr>
        <p:spPr bwMode="auto">
          <a:xfrm>
            <a:off x="10059750" y="4486149"/>
            <a:ext cx="681712" cy="189021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44200" tIns="44200" rIns="44200" bIns="44200" anchor="ctr"/>
          <a:lstStyle/>
          <a:p>
            <a:pPr marL="198902" algn="ctr">
              <a:defRPr/>
            </a:pPr>
            <a:endParaRPr lang="es-ES" dirty="0">
              <a:ea typeface="Helvetica Light" charset="0"/>
              <a:cs typeface="Helvetica Light" charset="0"/>
            </a:endParaRPr>
          </a:p>
        </p:txBody>
      </p:sp>
      <p:sp>
        <p:nvSpPr>
          <p:cNvPr id="34" name="30 CuadroTexto"/>
          <p:cNvSpPr txBox="1"/>
          <p:nvPr/>
        </p:nvSpPr>
        <p:spPr>
          <a:xfrm rot="16200000">
            <a:off x="7141643" y="3411266"/>
            <a:ext cx="5153975" cy="49898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2500" b="1" dirty="0">
                <a:solidFill>
                  <a:srgbClr val="990000"/>
                </a:solidFill>
                <a:latin typeface="+mj-lt"/>
              </a:rPr>
              <a:t>Participación Ciudadana</a:t>
            </a:r>
          </a:p>
        </p:txBody>
      </p:sp>
      <p:sp>
        <p:nvSpPr>
          <p:cNvPr id="35" name="Flecha a la derecha con bandas 6"/>
          <p:cNvSpPr/>
          <p:nvPr/>
        </p:nvSpPr>
        <p:spPr>
          <a:xfrm rot="5400000">
            <a:off x="2737741" y="1679187"/>
            <a:ext cx="378043" cy="39694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36" name="CuadroTexto 4"/>
          <p:cNvSpPr txBox="1">
            <a:spLocks noChangeArrowheads="1"/>
          </p:cNvSpPr>
          <p:nvPr/>
        </p:nvSpPr>
        <p:spPr bwMode="auto">
          <a:xfrm>
            <a:off x="2827527" y="2982034"/>
            <a:ext cx="5921532" cy="34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9560" tIns="39781" rIns="79560" bIns="39781">
            <a:spAutoFit/>
          </a:bodyPr>
          <a:lstStyle>
            <a:lvl1pPr marL="571500" indent="-5715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marL="0" indent="0" algn="ctr">
              <a:defRPr/>
            </a:pPr>
            <a:r>
              <a:rPr lang="es-ES_tradnl" sz="1700" b="1" dirty="0">
                <a:latin typeface="+mj-lt"/>
              </a:rPr>
              <a:t>PROSPECTIVA </a:t>
            </a:r>
            <a:r>
              <a:rPr lang="es-ES_tradnl" sz="1700" b="1" dirty="0" smtClean="0">
                <a:latin typeface="+mj-lt"/>
              </a:rPr>
              <a:t>– VOCACIÓN  -  VISIÓN </a:t>
            </a:r>
            <a:r>
              <a:rPr lang="es-ES_tradnl" sz="1700" b="1" dirty="0">
                <a:latin typeface="+mj-lt"/>
              </a:rPr>
              <a:t>- MODELO</a:t>
            </a:r>
            <a:endParaRPr lang="es-ES" sz="1700" b="1" dirty="0">
              <a:latin typeface="+mj-lt"/>
            </a:endParaRPr>
          </a:p>
        </p:txBody>
      </p:sp>
      <p:sp>
        <p:nvSpPr>
          <p:cNvPr id="37" name="Flecha a la derecha con bandas 84"/>
          <p:cNvSpPr/>
          <p:nvPr/>
        </p:nvSpPr>
        <p:spPr>
          <a:xfrm rot="5400000">
            <a:off x="2737743" y="2662095"/>
            <a:ext cx="378043" cy="39694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39" name="Flecha a la derecha con bandas 86"/>
          <p:cNvSpPr/>
          <p:nvPr/>
        </p:nvSpPr>
        <p:spPr>
          <a:xfrm rot="5400000">
            <a:off x="2737743" y="5157174"/>
            <a:ext cx="378043" cy="39694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40" name="CuadroTexto 36"/>
          <p:cNvSpPr txBox="1"/>
          <p:nvPr/>
        </p:nvSpPr>
        <p:spPr>
          <a:xfrm>
            <a:off x="1104842" y="2217896"/>
            <a:ext cx="1745093" cy="49898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3157" tIns="56579" rIns="113157" bIns="56579" rtlCol="0">
            <a:spAutoFit/>
          </a:bodyPr>
          <a:lstStyle/>
          <a:p>
            <a:pPr algn="ctr"/>
            <a:r>
              <a:rPr lang="es-ES" sz="2500" dirty="0">
                <a:latin typeface="+mj-lt"/>
              </a:rPr>
              <a:t>Diagnóstico</a:t>
            </a:r>
          </a:p>
        </p:txBody>
      </p:sp>
      <p:grpSp>
        <p:nvGrpSpPr>
          <p:cNvPr id="41" name="Agrupar 43"/>
          <p:cNvGrpSpPr/>
          <p:nvPr/>
        </p:nvGrpSpPr>
        <p:grpSpPr>
          <a:xfrm>
            <a:off x="3524546" y="2066680"/>
            <a:ext cx="5753322" cy="756084"/>
            <a:chOff x="2483768" y="1340768"/>
            <a:chExt cx="3672408" cy="720080"/>
          </a:xfrm>
        </p:grpSpPr>
        <p:sp>
          <p:nvSpPr>
            <p:cNvPr id="42" name="CuadroTexto 44"/>
            <p:cNvSpPr txBox="1"/>
            <p:nvPr/>
          </p:nvSpPr>
          <p:spPr>
            <a:xfrm>
              <a:off x="2483768" y="1516979"/>
              <a:ext cx="3672408" cy="2857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12169" lvl="1" indent="-212169" algn="just" defTabSz="99012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500" dirty="0">
                  <a:solidFill>
                    <a:srgbClr val="000000"/>
                  </a:solidFill>
                  <a:latin typeface="+mj-lt"/>
                </a:rPr>
                <a:t>Las condiciones actuales del municipio y diagnóstico del POT vigente</a:t>
              </a:r>
            </a:p>
          </p:txBody>
        </p:sp>
        <p:sp>
          <p:nvSpPr>
            <p:cNvPr id="43" name="Rectángulo 45"/>
            <p:cNvSpPr/>
            <p:nvPr/>
          </p:nvSpPr>
          <p:spPr>
            <a:xfrm>
              <a:off x="2483768" y="1340768"/>
              <a:ext cx="3672408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00">
                <a:latin typeface="+mj-lt"/>
              </a:endParaRPr>
            </a:p>
          </p:txBody>
        </p:sp>
      </p:grpSp>
      <p:cxnSp>
        <p:nvCxnSpPr>
          <p:cNvPr id="44" name="Conector recto 70"/>
          <p:cNvCxnSpPr/>
          <p:nvPr/>
        </p:nvCxnSpPr>
        <p:spPr>
          <a:xfrm flipV="1">
            <a:off x="611150" y="4326880"/>
            <a:ext cx="8898374" cy="8052"/>
          </a:xfrm>
          <a:prstGeom prst="line">
            <a:avLst/>
          </a:prstGeom>
          <a:ln w="76200" cmpd="sng">
            <a:solidFill>
              <a:srgbClr val="008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lecha a la derecha con bandas 85"/>
          <p:cNvSpPr/>
          <p:nvPr/>
        </p:nvSpPr>
        <p:spPr>
          <a:xfrm rot="5400000">
            <a:off x="2737743" y="4023046"/>
            <a:ext cx="378043" cy="39694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46" name="3 Rectángulo"/>
          <p:cNvSpPr/>
          <p:nvPr/>
        </p:nvSpPr>
        <p:spPr>
          <a:xfrm>
            <a:off x="-3145" y="288082"/>
            <a:ext cx="12604720" cy="606695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Etapas para la revisión y ajuste del 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isel"/>
          <p:cNvSpPr/>
          <p:nvPr/>
        </p:nvSpPr>
        <p:spPr bwMode="auto">
          <a:xfrm>
            <a:off x="6265291" y="1575074"/>
            <a:ext cx="2928515" cy="31443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65704" y="1036302"/>
            <a:ext cx="1933574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r>
              <a:rPr lang="es-ES_tradn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388 DE 1997</a:t>
            </a:r>
            <a:endParaRPr lang="es-MX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2316" y="2376314"/>
            <a:ext cx="2988839" cy="356623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MX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Concertación </a:t>
            </a: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</a:t>
            </a:r>
          </a:p>
          <a:p>
            <a:pPr eaLnBrk="0" hangingPunct="0">
              <a:defRPr/>
            </a:pPr>
            <a:endParaRPr lang="es-MX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endParaRPr lang="es-MX" sz="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endParaRPr lang="es-MX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endParaRPr lang="es-MX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endParaRPr lang="es-MX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 Consejo Territorial de Planeación</a:t>
            </a:r>
          </a:p>
          <a:p>
            <a:pPr eaLnBrk="0" hangingPunct="0">
              <a:defRPr/>
            </a:pPr>
            <a:endParaRPr lang="es-MX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Democrática</a:t>
            </a:r>
          </a:p>
          <a:p>
            <a:pPr eaLnBrk="0" hangingPunct="0">
              <a:defRPr/>
            </a:pPr>
            <a:endParaRPr lang="es-MX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del Alcalde al Concejo Municipal</a:t>
            </a:r>
          </a:p>
          <a:p>
            <a:pPr eaLnBrk="0" hangingPunct="0">
              <a:defRPr/>
            </a:pPr>
            <a:endParaRPr lang="es-MX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s-MX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Adopción </a:t>
            </a: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el Concejo </a:t>
            </a:r>
            <a:r>
              <a:rPr lang="es-MX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</a:t>
            </a:r>
            <a:endParaRPr lang="es-MX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endParaRPr lang="es-MX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Adopción por Decreto</a:t>
            </a:r>
          </a:p>
          <a:p>
            <a:pPr eaLnBrk="0" hangingPunct="0">
              <a:lnSpc>
                <a:spcPct val="110000"/>
              </a:lnSpc>
              <a:defRPr/>
            </a:pPr>
            <a:endParaRPr lang="es-MX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*Días Hábiles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-5400000">
            <a:off x="918941" y="4803354"/>
            <a:ext cx="15795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Aprobación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5400000">
            <a:off x="829560" y="3016084"/>
            <a:ext cx="1751972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Concertación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-5400000">
            <a:off x="852200" y="1240845"/>
            <a:ext cx="1706693" cy="3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CO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Formulación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98491" y="5634311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Días*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27002" y="3973786"/>
            <a:ext cx="0" cy="1944688"/>
          </a:xfrm>
          <a:prstGeom prst="line">
            <a:avLst/>
          </a:prstGeom>
          <a:noFill/>
          <a:ln w="38100">
            <a:solidFill>
              <a:srgbClr val="0099CC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27002" y="2298974"/>
            <a:ext cx="0" cy="1601787"/>
          </a:xfrm>
          <a:prstGeom prst="line">
            <a:avLst/>
          </a:prstGeom>
          <a:noFill/>
          <a:ln w="38100">
            <a:solidFill>
              <a:srgbClr val="99CC00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927002" y="773386"/>
            <a:ext cx="0" cy="1308100"/>
          </a:xfrm>
          <a:prstGeom prst="line">
            <a:avLst/>
          </a:prstGeom>
          <a:noFill/>
          <a:ln w="38100">
            <a:solidFill>
              <a:srgbClr val="FFCC00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2316" y="770211"/>
            <a:ext cx="3927226" cy="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just" defTabSz="762000" eaLnBrk="0" hangingPunct="0">
              <a:lnSpc>
                <a:spcPct val="90000"/>
              </a:lnSpc>
              <a:defRPr/>
            </a:pPr>
            <a: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 de formulación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 de los recursos técnicos y financieros del municipio, así como la complejidad  </a:t>
            </a:r>
            <a:r>
              <a:rPr lang="es-ES_trad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 territorio.</a:t>
            </a:r>
            <a:endParaRPr lang="es-ES_trad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98491" y="2440261"/>
            <a:ext cx="1079500" cy="152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98491" y="3811861"/>
            <a:ext cx="2133600" cy="152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36691" y="2078311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03491" y="2078311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170291" y="2071961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319391" y="4200799"/>
            <a:ext cx="1066800" cy="152400"/>
          </a:xfrm>
          <a:prstGeom prst="rect">
            <a:avLst/>
          </a:prstGeom>
          <a:solidFill>
            <a:srgbClr val="00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8398891" y="2298974"/>
            <a:ext cx="0" cy="32781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32091" y="2298974"/>
            <a:ext cx="0" cy="32781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265291" y="2298974"/>
            <a:ext cx="0" cy="32781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252591" y="3178679"/>
            <a:ext cx="1079500" cy="152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198491" y="2298974"/>
            <a:ext cx="0" cy="32781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8398891" y="4840561"/>
            <a:ext cx="2136775" cy="152400"/>
          </a:xfrm>
          <a:prstGeom prst="rect">
            <a:avLst/>
          </a:prstGeom>
          <a:solidFill>
            <a:srgbClr val="00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0227691" y="2071961"/>
            <a:ext cx="6096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endParaRPr lang="es-ES_tradnl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265291" y="5634311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Días*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332091" y="5634311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Días*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641779" y="5634311"/>
            <a:ext cx="1655762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lang="es-ES_tradnl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Días </a:t>
            </a:r>
            <a:r>
              <a:rPr lang="es-ES_tradnl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calendario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H="1">
            <a:off x="10535666" y="2298974"/>
            <a:ext cx="0" cy="32781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6338315" y="1092474"/>
            <a:ext cx="2842791" cy="222822"/>
          </a:xfrm>
          <a:prstGeom prst="rect">
            <a:avLst/>
          </a:prstGeom>
          <a:solidFill>
            <a:schemeClr val="bg1">
              <a:lumMod val="85000"/>
            </a:schemeClr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32 Rectángulo"/>
          <p:cNvSpPr/>
          <p:nvPr/>
        </p:nvSpPr>
        <p:spPr bwMode="auto">
          <a:xfrm>
            <a:off x="6351015" y="632099"/>
            <a:ext cx="2842791" cy="222822"/>
          </a:xfrm>
          <a:prstGeom prst="rect">
            <a:avLst/>
          </a:prstGeom>
          <a:solidFill>
            <a:schemeClr val="bg1">
              <a:lumMod val="85000"/>
            </a:schemeClr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40 Grupo"/>
          <p:cNvGrpSpPr>
            <a:grpSpLocks/>
          </p:cNvGrpSpPr>
          <p:nvPr/>
        </p:nvGrpSpPr>
        <p:grpSpPr bwMode="auto">
          <a:xfrm>
            <a:off x="6427214" y="574722"/>
            <a:ext cx="3011487" cy="1431161"/>
            <a:chOff x="4633032" y="1302848"/>
            <a:chExt cx="2046860" cy="1431374"/>
          </a:xfrm>
        </p:grpSpPr>
        <p:sp>
          <p:nvSpPr>
            <p:cNvPr id="35" name="34 Rectángulo"/>
            <p:cNvSpPr/>
            <p:nvPr/>
          </p:nvSpPr>
          <p:spPr>
            <a:xfrm>
              <a:off x="4633032" y="1302848"/>
              <a:ext cx="2046860" cy="1431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OFICINA DE PLANEACIÓN </a:t>
              </a:r>
            </a:p>
            <a:p>
              <a:pPr>
                <a:defRPr/>
              </a:pPr>
              <a:endParaRPr lang="es-ES_tradnl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defRPr/>
              </a:pPr>
              <a:endParaRPr lang="es-ES_tradnl" sz="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defRPr/>
              </a:pPr>
              <a:r>
                <a:rPr lang="es-ES_tradnl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CONSEJO DE GOBIERNO</a:t>
              </a:r>
            </a:p>
            <a:p>
              <a:pPr>
                <a:defRPr/>
              </a:pPr>
              <a:endParaRPr lang="es-CO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32 Flecha abajo"/>
            <p:cNvSpPr>
              <a:spLocks noChangeArrowheads="1"/>
            </p:cNvSpPr>
            <p:nvPr/>
          </p:nvSpPr>
          <p:spPr bwMode="auto">
            <a:xfrm>
              <a:off x="5500694" y="1598908"/>
              <a:ext cx="142876" cy="21431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4763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O" altLang="es-CO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7" name="35 Rectángulo"/>
          <p:cNvSpPr>
            <a:spLocks noChangeArrowheads="1"/>
          </p:cNvSpPr>
          <p:nvPr/>
        </p:nvSpPr>
        <p:spPr bwMode="auto">
          <a:xfrm>
            <a:off x="6911649" y="1581731"/>
            <a:ext cx="1736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</a:t>
            </a:r>
            <a:r>
              <a:rPr lang="es-ES_tradn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</a:t>
            </a:r>
            <a:endParaRPr lang="es-ES_tradn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45 Flecha abajo"/>
          <p:cNvSpPr>
            <a:spLocks noChangeArrowheads="1"/>
          </p:cNvSpPr>
          <p:nvPr/>
        </p:nvSpPr>
        <p:spPr bwMode="auto">
          <a:xfrm>
            <a:off x="7596931" y="1360761"/>
            <a:ext cx="357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4763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C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41 Rectángulo"/>
          <p:cNvSpPr>
            <a:spLocks noChangeArrowheads="1"/>
          </p:cNvSpPr>
          <p:nvPr/>
        </p:nvSpPr>
        <p:spPr bwMode="auto">
          <a:xfrm>
            <a:off x="8738616" y="4157350"/>
            <a:ext cx="1571625" cy="523220"/>
          </a:xfrm>
          <a:prstGeom prst="rect">
            <a:avLst/>
          </a:prstGeom>
          <a:noFill/>
          <a:ln w="9525" cmpd="thickThin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CABILDO </a:t>
            </a:r>
            <a:r>
              <a:rPr lang="es-MX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</a:t>
            </a:r>
            <a:endParaRPr lang="es-MX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39 Flecha abajo"/>
          <p:cNvSpPr/>
          <p:nvPr/>
        </p:nvSpPr>
        <p:spPr>
          <a:xfrm>
            <a:off x="9337104" y="3312418"/>
            <a:ext cx="357187" cy="7598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0911950" y="4983486"/>
            <a:ext cx="1136776" cy="1122125"/>
            <a:chOff x="10911950" y="4983486"/>
            <a:chExt cx="1136776" cy="1122125"/>
          </a:xfrm>
        </p:grpSpPr>
        <p:sp>
          <p:nvSpPr>
            <p:cNvPr id="31" name="Elipse 30"/>
            <p:cNvSpPr/>
            <p:nvPr/>
          </p:nvSpPr>
          <p:spPr>
            <a:xfrm>
              <a:off x="10911950" y="4983486"/>
              <a:ext cx="1116011" cy="112212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10932715" y="5261977"/>
              <a:ext cx="11160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POT</a:t>
              </a:r>
              <a:endParaRPr lang="es-CO" sz="2800" dirty="0"/>
            </a:p>
          </p:txBody>
        </p:sp>
      </p:grpSp>
      <p:sp>
        <p:nvSpPr>
          <p:cNvPr id="42" name="3 Rectángulo"/>
          <p:cNvSpPr/>
          <p:nvPr/>
        </p:nvSpPr>
        <p:spPr>
          <a:xfrm>
            <a:off x="-3145" y="-30581"/>
            <a:ext cx="12604720" cy="606695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/>
            <a:r>
              <a:rPr lang="es-ES" sz="3200" b="1" dirty="0"/>
              <a:t>TRÁMITE PARA ADELANTAR EL PROCESO DE REVISIÓN Y AJUSTE AL POT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4301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05243" y="6321861"/>
            <a:ext cx="2196332" cy="87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 redondeado"/>
          <p:cNvSpPr/>
          <p:nvPr/>
        </p:nvSpPr>
        <p:spPr>
          <a:xfrm>
            <a:off x="-8621" y="512891"/>
            <a:ext cx="2276960" cy="670344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430521" y="1160952"/>
            <a:ext cx="6480000" cy="865106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SEGUIMIENTO Y EVALUACIÓN DEL PLAN COMO REQUISITO PARA LA REVISIÓN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 rot="16200000">
            <a:off x="-1251089" y="3779214"/>
            <a:ext cx="5665231" cy="738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5400" b="1" dirty="0" smtClean="0">
                <a:solidFill>
                  <a:srgbClr val="3760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PARAMETROS</a:t>
            </a:r>
            <a:endParaRPr lang="es-CO" sz="5400" b="1" dirty="0">
              <a:solidFill>
                <a:srgbClr val="3760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18586" y="2193739"/>
            <a:ext cx="6480000" cy="648073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DE LA REVISIÓN - TIPO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606651" y="3009493"/>
            <a:ext cx="6480000" cy="865106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</a:t>
            </a: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TÉCNICA, FINANCIERA </a:t>
            </a:r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INSTITUCIONAL DEL MUNICIPIO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94716" y="4042280"/>
            <a:ext cx="6480000" cy="648073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 REQUERIDOS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782781" y="4858034"/>
            <a:ext cx="6480000" cy="648073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COSTOS $$$$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370846" y="5673788"/>
            <a:ext cx="6480000" cy="648073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CRONOGRAMA DE TRABAJO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958913" y="6489543"/>
            <a:ext cx="6480000" cy="648073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PARTICIPACIÓN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3 Rectángulo"/>
          <p:cNvSpPr/>
          <p:nvPr/>
        </p:nvSpPr>
        <p:spPr>
          <a:xfrm>
            <a:off x="-3145" y="432098"/>
            <a:ext cx="12604720" cy="606695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a considerar en la revisión del 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49554" y="-104362"/>
            <a:ext cx="12751129" cy="730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s-CO"/>
          </a:p>
        </p:txBody>
      </p:sp>
      <p:pic>
        <p:nvPicPr>
          <p:cNvPr id="4" name="Picture 2" descr="C:\Users\cborrero\AppData\Local\Microsoft\Windows\Temporary Internet Files\Content.Outlook\78MZBLT0\nuevo logo_htal_rgb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86" y="5465508"/>
            <a:ext cx="5780642" cy="12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r="2439" b="50953"/>
          <a:stretch/>
        </p:blipFill>
        <p:spPr>
          <a:xfrm>
            <a:off x="-149556" y="792140"/>
            <a:ext cx="12751129" cy="42556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154459" y="2261625"/>
            <a:ext cx="292644" cy="452817"/>
          </a:xfrm>
          <a:prstGeom prst="rect">
            <a:avLst/>
          </a:prstGeom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 </a:t>
            </a:r>
            <a:endParaRPr lang="es-CO" b="1" dirty="0"/>
          </a:p>
        </p:txBody>
      </p:sp>
      <p:sp>
        <p:nvSpPr>
          <p:cNvPr id="7" name="6 Rectángulo"/>
          <p:cNvSpPr/>
          <p:nvPr/>
        </p:nvSpPr>
        <p:spPr>
          <a:xfrm>
            <a:off x="-149554" y="792138"/>
            <a:ext cx="12751128" cy="4255674"/>
          </a:xfrm>
          <a:prstGeom prst="rect">
            <a:avLst/>
          </a:prstGeom>
          <a:solidFill>
            <a:srgbClr val="1F49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r"/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DIRECCION DE ESPACIO URBANO Y TERRITORIAL </a:t>
            </a:r>
          </a:p>
          <a:p>
            <a:pPr algn="r"/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Subdirección de Asistencia Técnica y Operaciones Urbanas Integrales</a:t>
            </a:r>
          </a:p>
          <a:p>
            <a:pPr algn="r"/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asistenciatecnica@minvivienda.gov.co</a:t>
            </a:r>
          </a:p>
          <a:p>
            <a:pPr algn="r"/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 332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34 Ext.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3425</a:t>
            </a:r>
          </a:p>
          <a:p>
            <a:pPr algn="r"/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s-CO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GRACIAS!</a:t>
            </a:r>
            <a:endParaRPr lang="es-CO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959" y="4408481"/>
            <a:ext cx="12997532" cy="13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ortar rectángulo de esquina del mismo lado 38"/>
          <p:cNvSpPr/>
          <p:nvPr/>
        </p:nvSpPr>
        <p:spPr>
          <a:xfrm rot="16200000">
            <a:off x="7354648" y="-981682"/>
            <a:ext cx="1080000" cy="923639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endParaRPr lang="es-ES" sz="4000" b="1">
              <a:solidFill>
                <a:schemeClr val="bg1"/>
              </a:solidFill>
            </a:endParaRPr>
          </a:p>
        </p:txBody>
      </p:sp>
      <p:sp>
        <p:nvSpPr>
          <p:cNvPr id="30" name="13 CuadroTexto"/>
          <p:cNvSpPr txBox="1">
            <a:spLocks noChangeArrowheads="1"/>
          </p:cNvSpPr>
          <p:nvPr/>
        </p:nvSpPr>
        <p:spPr bwMode="auto">
          <a:xfrm>
            <a:off x="4934271" y="3240410"/>
            <a:ext cx="7558298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 smtClean="0"/>
              <a:t>Formulación del Proyecto de Revisión y Ajuste del POT</a:t>
            </a:r>
            <a:endParaRPr lang="es-CO" sz="2400" dirty="0"/>
          </a:p>
        </p:txBody>
      </p:sp>
      <p:sp>
        <p:nvSpPr>
          <p:cNvPr id="4" name="3 Rectángulo"/>
          <p:cNvSpPr/>
          <p:nvPr/>
        </p:nvSpPr>
        <p:spPr>
          <a:xfrm>
            <a:off x="-3145" y="473475"/>
            <a:ext cx="12604720" cy="6066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113146" tIns="56574" rIns="113146" bIns="56574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ortar rectángulo de esquina del mismo lado 38"/>
          <p:cNvSpPr/>
          <p:nvPr/>
        </p:nvSpPr>
        <p:spPr>
          <a:xfrm rot="16200000">
            <a:off x="7351961" y="-2353845"/>
            <a:ext cx="1080000" cy="923101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4765562" y="1944266"/>
            <a:ext cx="7813873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de la Revisión y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Ajuste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POT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(POT-PBOT-EOT)</a:t>
            </a:r>
            <a:endParaRPr lang="es-CO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ortar rectángulo de esquina del mismo lado 38"/>
          <p:cNvSpPr/>
          <p:nvPr/>
        </p:nvSpPr>
        <p:spPr>
          <a:xfrm rot="16200000">
            <a:off x="7351960" y="424685"/>
            <a:ext cx="1080000" cy="92310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1130186">
              <a:defRPr/>
            </a:pPr>
            <a:endParaRPr lang="es-ES"/>
          </a:p>
        </p:txBody>
      </p:sp>
      <p:sp>
        <p:nvSpPr>
          <p:cNvPr id="10" name="13 CuadroTexto"/>
          <p:cNvSpPr txBox="1">
            <a:spLocks noChangeArrowheads="1"/>
          </p:cNvSpPr>
          <p:nvPr/>
        </p:nvSpPr>
        <p:spPr bwMode="auto">
          <a:xfrm>
            <a:off x="5190951" y="4680570"/>
            <a:ext cx="7306716" cy="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46" tIns="56574" rIns="113146" bIns="56574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11287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2400" dirty="0" smtClean="0"/>
              <a:t>Procedimiento para la Revisión y Ajuste del </a:t>
            </a:r>
            <a:r>
              <a:rPr lang="es-CO" sz="2400" dirty="0"/>
              <a:t>POT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8099" y="432098"/>
            <a:ext cx="370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onector"/>
          <p:cNvSpPr/>
          <p:nvPr/>
        </p:nvSpPr>
        <p:spPr>
          <a:xfrm>
            <a:off x="3728784" y="1692419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00295" y="1703444"/>
            <a:ext cx="1233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CO" sz="6600" b="1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5 Conector"/>
          <p:cNvSpPr/>
          <p:nvPr/>
        </p:nvSpPr>
        <p:spPr>
          <a:xfrm>
            <a:off x="3683917" y="3071490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16 CuadroTexto"/>
          <p:cNvSpPr txBox="1"/>
          <p:nvPr/>
        </p:nvSpPr>
        <p:spPr>
          <a:xfrm>
            <a:off x="3655428" y="3082515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CO" sz="66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27 Conector"/>
          <p:cNvSpPr/>
          <p:nvPr/>
        </p:nvSpPr>
        <p:spPr>
          <a:xfrm>
            <a:off x="3728784" y="4464546"/>
            <a:ext cx="1160620" cy="115892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24" name="28 CuadroTexto"/>
          <p:cNvSpPr txBox="1"/>
          <p:nvPr/>
        </p:nvSpPr>
        <p:spPr>
          <a:xfrm>
            <a:off x="3655428" y="4467860"/>
            <a:ext cx="1233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CO" sz="66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Definición de la Revisión y Ajuste del 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5680" y="6829913"/>
            <a:ext cx="6453305" cy="298929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r>
              <a:rPr lang="es-ES" sz="1200" i="1" dirty="0"/>
              <a:t>(Numeral 4 del artículo 28 de la Ley 388 de 1997, modificado por el artículo 2 de la Ley 902 de 2004)</a:t>
            </a:r>
            <a:endParaRPr lang="es-CO" sz="1200" i="1" dirty="0"/>
          </a:p>
        </p:txBody>
      </p:sp>
      <p:sp>
        <p:nvSpPr>
          <p:cNvPr id="4" name="3 Elipse"/>
          <p:cNvSpPr/>
          <p:nvPr/>
        </p:nvSpPr>
        <p:spPr>
          <a:xfrm>
            <a:off x="639885" y="1031767"/>
            <a:ext cx="2282429" cy="1210649"/>
          </a:xfrm>
          <a:prstGeom prst="ellipse">
            <a:avLst/>
          </a:prstGeom>
          <a:solidFill>
            <a:srgbClr val="FC4D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/>
              <a:t>QUÉ ES?</a:t>
            </a:r>
          </a:p>
        </p:txBody>
      </p:sp>
      <p:sp>
        <p:nvSpPr>
          <p:cNvPr id="5" name="4 Elipse"/>
          <p:cNvSpPr/>
          <p:nvPr/>
        </p:nvSpPr>
        <p:spPr>
          <a:xfrm>
            <a:off x="655679" y="2365742"/>
            <a:ext cx="2381665" cy="1210649"/>
          </a:xfrm>
          <a:prstGeom prst="ellipse">
            <a:avLst/>
          </a:prstGeom>
          <a:solidFill>
            <a:srgbClr val="FC4D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/>
              <a:t>PARA QUÉ SE HACE?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08427" y="1409808"/>
            <a:ext cx="6648814" cy="45281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3157" tIns="56579" rIns="113157" bIns="56579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Procedimiento</a:t>
            </a:r>
            <a:r>
              <a:rPr lang="es-ES" sz="2000" dirty="0"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técnico, participativo y jurídico</a:t>
            </a:r>
            <a:endParaRPr lang="es-CO" b="1" dirty="0">
              <a:solidFill>
                <a:srgbClr val="FFFF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922314" y="1637090"/>
            <a:ext cx="238611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639885" y="3706754"/>
            <a:ext cx="2381665" cy="1210649"/>
          </a:xfrm>
          <a:prstGeom prst="ellipse">
            <a:avLst/>
          </a:prstGeom>
          <a:solidFill>
            <a:srgbClr val="FC4D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/>
              <a:t>CÓMO SE HACE?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08427" y="2181099"/>
            <a:ext cx="6648814" cy="14684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3157" tIns="56579" rIns="113157" bIns="56579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Actualizar</a:t>
            </a:r>
            <a:r>
              <a:rPr lang="es-ES" b="1" dirty="0">
                <a:solidFill>
                  <a:srgbClr val="FFFF00"/>
                </a:solidFill>
                <a:latin typeface="Calibri" pitchFamily="34" charset="0"/>
              </a:rPr>
              <a:t>, modificar o ajustar </a:t>
            </a:r>
            <a:endParaRPr lang="es-E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sus </a:t>
            </a:r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contenidos </a:t>
            </a:r>
            <a:r>
              <a:rPr lang="es-ES" b="1" dirty="0">
                <a:solidFill>
                  <a:srgbClr val="FFFF00"/>
                </a:solidFill>
                <a:latin typeface="Calibri" pitchFamily="34" charset="0"/>
              </a:rPr>
              <a:t>y normas </a:t>
            </a:r>
            <a:endParaRPr lang="es-E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de </a:t>
            </a:r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manera que se asegure la construcción efectiva del </a:t>
            </a:r>
            <a:r>
              <a:rPr lang="es-E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territorial </a:t>
            </a:r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adoptado por el municipio.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08427" y="3996540"/>
            <a:ext cx="6648814" cy="79137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Las revisiones estarán sometidas al </a:t>
            </a:r>
            <a:r>
              <a:rPr lang="es-CO" b="1" dirty="0">
                <a:solidFill>
                  <a:srgbClr val="FFFF00"/>
                </a:solidFill>
              </a:rPr>
              <a:t>mismo procedimiento</a:t>
            </a:r>
            <a:r>
              <a:rPr lang="es-CO" b="1" dirty="0">
                <a:solidFill>
                  <a:schemeClr val="bg1"/>
                </a:solidFill>
              </a:rPr>
              <a:t> previsto para su </a:t>
            </a:r>
            <a:r>
              <a:rPr lang="es-CO" b="1" dirty="0">
                <a:solidFill>
                  <a:srgbClr val="FFFF00"/>
                </a:solidFill>
              </a:rPr>
              <a:t>aprobación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55679" y="4987513"/>
            <a:ext cx="11301562" cy="173009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sz="1500" b="1" dirty="0">
                <a:solidFill>
                  <a:schemeClr val="bg1"/>
                </a:solidFill>
              </a:rPr>
              <a:t>Deberán sustentarse </a:t>
            </a:r>
            <a:r>
              <a:rPr lang="es-CO" sz="1500" b="1" u="sng" dirty="0">
                <a:solidFill>
                  <a:srgbClr val="FFFF00"/>
                </a:solidFill>
              </a:rPr>
              <a:t>en parámetros e indicadores de seguimiento</a:t>
            </a:r>
            <a:r>
              <a:rPr lang="es-CO" sz="1500" b="1" dirty="0">
                <a:solidFill>
                  <a:srgbClr val="FFFF00"/>
                </a:solidFill>
              </a:rPr>
              <a:t> </a:t>
            </a:r>
            <a:r>
              <a:rPr lang="es-CO" sz="1500" b="1" dirty="0">
                <a:solidFill>
                  <a:schemeClr val="bg1"/>
                </a:solidFill>
              </a:rPr>
              <a:t>relacionados con:</a:t>
            </a:r>
          </a:p>
          <a:p>
            <a:pPr marL="353616" indent="-353616">
              <a:buFont typeface="Arial" panose="020B0604020202020204" pitchFamily="34" charset="0"/>
              <a:buChar char="•"/>
            </a:pPr>
            <a:r>
              <a:rPr lang="es-CO" sz="1500" b="1" dirty="0">
                <a:solidFill>
                  <a:schemeClr val="bg1"/>
                </a:solidFill>
              </a:rPr>
              <a:t>Cambios significativos en las previsiones sobre </a:t>
            </a:r>
            <a:r>
              <a:rPr lang="es-CO" sz="1500" b="1" u="sng" dirty="0">
                <a:solidFill>
                  <a:srgbClr val="FFFF00"/>
                </a:solidFill>
              </a:rPr>
              <a:t>población urbana</a:t>
            </a:r>
            <a:r>
              <a:rPr lang="es-CO" sz="1500" b="1" dirty="0">
                <a:solidFill>
                  <a:schemeClr val="bg1"/>
                </a:solidFill>
              </a:rPr>
              <a:t>; </a:t>
            </a:r>
          </a:p>
          <a:p>
            <a:pPr marL="353616" indent="-353616">
              <a:buFont typeface="Arial" panose="020B0604020202020204" pitchFamily="34" charset="0"/>
              <a:buChar char="•"/>
            </a:pPr>
            <a:r>
              <a:rPr lang="es-CO" sz="1500" b="1" dirty="0">
                <a:solidFill>
                  <a:schemeClr val="bg1"/>
                </a:solidFill>
              </a:rPr>
              <a:t>Cambios  en la dinámica de ajustes en </a:t>
            </a:r>
            <a:r>
              <a:rPr lang="es-CO" sz="1500" b="1" u="sng" dirty="0">
                <a:solidFill>
                  <a:srgbClr val="FFFF00"/>
                </a:solidFill>
              </a:rPr>
              <a:t>usos o intensidad de los usos del su</a:t>
            </a:r>
            <a:r>
              <a:rPr lang="es-CO" sz="1500" b="1" dirty="0">
                <a:solidFill>
                  <a:srgbClr val="FFFF00"/>
                </a:solidFill>
              </a:rPr>
              <a:t>elo</a:t>
            </a:r>
            <a:r>
              <a:rPr lang="es-CO" sz="1500" b="1" dirty="0">
                <a:solidFill>
                  <a:schemeClr val="bg1"/>
                </a:solidFill>
              </a:rPr>
              <a:t>; </a:t>
            </a:r>
          </a:p>
          <a:p>
            <a:pPr marL="353616" indent="-353616">
              <a:buFont typeface="Arial" panose="020B0604020202020204" pitchFamily="34" charset="0"/>
              <a:buChar char="•"/>
            </a:pPr>
            <a:r>
              <a:rPr lang="es-CO" sz="1500" b="1" dirty="0">
                <a:solidFill>
                  <a:schemeClr val="bg1"/>
                </a:solidFill>
              </a:rPr>
              <a:t>La necesidad o conveniencia de ejecutar </a:t>
            </a:r>
            <a:r>
              <a:rPr lang="es-CO" sz="1500" b="1" u="sng" dirty="0">
                <a:solidFill>
                  <a:srgbClr val="FFFF00"/>
                </a:solidFill>
              </a:rPr>
              <a:t>proyectos</a:t>
            </a:r>
            <a:r>
              <a:rPr lang="es-CO" sz="1500" b="1" u="sng" dirty="0">
                <a:solidFill>
                  <a:schemeClr val="bg1"/>
                </a:solidFill>
              </a:rPr>
              <a:t> </a:t>
            </a:r>
            <a:r>
              <a:rPr lang="es-CO" sz="1500" b="1" dirty="0">
                <a:solidFill>
                  <a:schemeClr val="bg1"/>
                </a:solidFill>
              </a:rPr>
              <a:t>de impacto en materia de </a:t>
            </a:r>
            <a:r>
              <a:rPr lang="es-CO" sz="1500" b="1" u="sng" dirty="0">
                <a:solidFill>
                  <a:srgbClr val="FFFF00"/>
                </a:solidFill>
              </a:rPr>
              <a:t>transporte masivo</a:t>
            </a:r>
            <a:r>
              <a:rPr lang="es-CO" sz="1500" b="1" dirty="0">
                <a:solidFill>
                  <a:srgbClr val="FFFF00"/>
                </a:solidFill>
              </a:rPr>
              <a:t>, </a:t>
            </a:r>
            <a:r>
              <a:rPr lang="es-CO" sz="1500" b="1" u="sng" dirty="0">
                <a:solidFill>
                  <a:srgbClr val="FFFF00"/>
                </a:solidFill>
              </a:rPr>
              <a:t>infraestructuras, expansión de servicios públicos</a:t>
            </a:r>
            <a:r>
              <a:rPr lang="es-CO" sz="1500" b="1" dirty="0">
                <a:solidFill>
                  <a:srgbClr val="FFFF00"/>
                </a:solidFill>
              </a:rPr>
              <a:t> o </a:t>
            </a:r>
            <a:r>
              <a:rPr lang="es-CO" sz="1500" b="1" u="sng" dirty="0">
                <a:solidFill>
                  <a:srgbClr val="FFFF00"/>
                </a:solidFill>
              </a:rPr>
              <a:t>proyectos de renovación urbana</a:t>
            </a:r>
            <a:r>
              <a:rPr lang="es-CO" sz="1500" b="1" dirty="0">
                <a:solidFill>
                  <a:schemeClr val="bg1"/>
                </a:solidFill>
              </a:rPr>
              <a:t>; </a:t>
            </a:r>
          </a:p>
          <a:p>
            <a:pPr marL="353616" indent="-353616">
              <a:buFont typeface="Arial" panose="020B0604020202020204" pitchFamily="34" charset="0"/>
              <a:buChar char="•"/>
            </a:pPr>
            <a:r>
              <a:rPr lang="es-CO" sz="1500" b="1" dirty="0">
                <a:solidFill>
                  <a:schemeClr val="bg1"/>
                </a:solidFill>
              </a:rPr>
              <a:t>La ejecución de </a:t>
            </a:r>
            <a:r>
              <a:rPr lang="es-CO" sz="1500" b="1" u="sng" dirty="0">
                <a:solidFill>
                  <a:srgbClr val="FFFF00"/>
                </a:solidFill>
              </a:rPr>
              <a:t>macroproyectos</a:t>
            </a:r>
            <a:r>
              <a:rPr lang="es-CO" sz="1500" b="1" dirty="0">
                <a:solidFill>
                  <a:srgbClr val="FFFF00"/>
                </a:solidFill>
              </a:rPr>
              <a:t> de </a:t>
            </a:r>
            <a:r>
              <a:rPr lang="es-CO" sz="1500" b="1" u="sng" dirty="0">
                <a:solidFill>
                  <a:srgbClr val="FFFF00"/>
                </a:solidFill>
              </a:rPr>
              <a:t>infraestructura regional o metropolitana </a:t>
            </a:r>
            <a:r>
              <a:rPr lang="es-CO" sz="1500" b="1" dirty="0">
                <a:solidFill>
                  <a:schemeClr val="bg1"/>
                </a:solidFill>
              </a:rPr>
              <a:t>que generen impactos sobre el ordenamiento del territorio municipal o distrital, así como en la </a:t>
            </a:r>
            <a:r>
              <a:rPr lang="es-CO" sz="1500" b="1" u="sng" dirty="0">
                <a:solidFill>
                  <a:srgbClr val="FFFF00"/>
                </a:solidFill>
              </a:rPr>
              <a:t>evaluación de sus objetivos y metas del respectivo plan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037343" y="2971066"/>
            <a:ext cx="2271084" cy="4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037343" y="4312078"/>
            <a:ext cx="22710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4115370" y="4312078"/>
            <a:ext cx="1" cy="60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Quién y </a:t>
            </a:r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Cuándo Revisa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</a:t>
            </a:r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Ajusta el 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02315" y="1381746"/>
            <a:ext cx="6220938" cy="79137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Sólo puede emprenderse por iniciativa del </a:t>
            </a:r>
            <a:r>
              <a:rPr lang="es-CO" b="1" dirty="0" smtClean="0">
                <a:solidFill>
                  <a:srgbClr val="FFFF00"/>
                </a:solidFill>
              </a:rPr>
              <a:t>ALCALDE MUNICIPAL O DISTRITAL</a:t>
            </a:r>
            <a:endParaRPr lang="es-CO" b="1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14453" y="2060393"/>
            <a:ext cx="2183194" cy="9829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/>
              <a:t>EMPRENDE LA REVISIÓN?</a:t>
            </a:r>
          </a:p>
        </p:txBody>
      </p:sp>
      <p:sp>
        <p:nvSpPr>
          <p:cNvPr id="10" name="9 Elipse"/>
          <p:cNvSpPr/>
          <p:nvPr/>
        </p:nvSpPr>
        <p:spPr>
          <a:xfrm>
            <a:off x="644334" y="1152178"/>
            <a:ext cx="2282429" cy="1210649"/>
          </a:xfrm>
          <a:prstGeom prst="ellipse">
            <a:avLst/>
          </a:prstGeom>
          <a:solidFill>
            <a:srgbClr val="FC4D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/>
              <a:t>QUIÉN</a:t>
            </a:r>
          </a:p>
        </p:txBody>
      </p:sp>
      <p:sp>
        <p:nvSpPr>
          <p:cNvPr id="11" name="10 Elipse"/>
          <p:cNvSpPr/>
          <p:nvPr/>
        </p:nvSpPr>
        <p:spPr>
          <a:xfrm>
            <a:off x="644334" y="2664346"/>
            <a:ext cx="2381665" cy="1210649"/>
          </a:xfrm>
          <a:prstGeom prst="ellipse">
            <a:avLst/>
          </a:prstGeom>
          <a:solidFill>
            <a:srgbClr val="FC4D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/>
              <a:t>CUÁNDO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102316" y="2362827"/>
            <a:ext cx="6220936" cy="222253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3157" tIns="56579" rIns="113157" bIns="56579" rtlCol="0">
            <a:spAutoFit/>
          </a:bodyPr>
          <a:lstStyle/>
          <a:p>
            <a:r>
              <a:rPr lang="es-CO" b="1" dirty="0" smtClean="0">
                <a:solidFill>
                  <a:srgbClr val="FFFF00"/>
                </a:solidFill>
              </a:rPr>
              <a:t>AL INICIO DE SU PERIODO CONSTITUCIONAL,</a:t>
            </a:r>
            <a:r>
              <a:rPr lang="es-CO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CO" sz="1500" b="1" dirty="0">
                <a:solidFill>
                  <a:schemeClr val="bg1"/>
                </a:solidFill>
              </a:rPr>
              <a:t>Siempre y cuando haya vencido el término de vigencia de cada uno de los contenidos de largo, mediano y corto plazo del POT</a:t>
            </a:r>
          </a:p>
          <a:p>
            <a:endParaRPr lang="es-CO" sz="1500" b="1" dirty="0">
              <a:solidFill>
                <a:schemeClr val="bg1"/>
              </a:solidFill>
            </a:endParaRPr>
          </a:p>
          <a:p>
            <a:r>
              <a:rPr lang="es-CO" sz="2500" b="1" dirty="0">
                <a:solidFill>
                  <a:srgbClr val="FFFF00"/>
                </a:solidFill>
              </a:rPr>
              <a:t>EN CUALQUIER MOMENTO </a:t>
            </a:r>
          </a:p>
          <a:p>
            <a:r>
              <a:rPr lang="es-CO" sz="1500" b="1" dirty="0">
                <a:solidFill>
                  <a:schemeClr val="bg1"/>
                </a:solidFill>
              </a:rPr>
              <a:t>Siempre y cuando se presenten las siguientes circunstancias, que justifiquen la revisión ó se demuestren y soporten técnicamente los motivos que dan lugar a su modificación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842806" y="5188226"/>
            <a:ext cx="11312907" cy="113412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500" b="1" dirty="0">
                <a:solidFill>
                  <a:schemeClr val="tx1"/>
                </a:solidFill>
              </a:rPr>
              <a:t>La administración municipal dentro de los </a:t>
            </a:r>
            <a:r>
              <a:rPr lang="es-CO" sz="2500" b="1" dirty="0">
                <a:solidFill>
                  <a:srgbClr val="C00000"/>
                </a:solidFill>
              </a:rPr>
              <a:t>SEIS (6) MESES </a:t>
            </a:r>
            <a:r>
              <a:rPr lang="es-CO" sz="2500" b="1" dirty="0">
                <a:solidFill>
                  <a:schemeClr val="tx1"/>
                </a:solidFill>
              </a:rPr>
              <a:t>antes del vencimiento de la vigencia del POT debe iniciar la formulación del nuevo plan o su revisión o ajuste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02316" y="4655488"/>
            <a:ext cx="6158859" cy="422040"/>
          </a:xfrm>
          <a:prstGeom prst="rect">
            <a:avLst/>
          </a:prstGeom>
        </p:spPr>
        <p:txBody>
          <a:bodyPr wrap="square" lIns="113157" tIns="56579" rIns="113157" bIns="56579">
            <a:spAutoFit/>
          </a:bodyPr>
          <a:lstStyle/>
          <a:p>
            <a:pPr algn="just" defTabSz="1131254">
              <a:spcBef>
                <a:spcPts val="348"/>
              </a:spcBef>
            </a:pPr>
            <a:r>
              <a:rPr lang="es-CO" sz="1000" i="1" dirty="0">
                <a:solidFill>
                  <a:prstClr val="black"/>
                </a:solidFill>
                <a:sym typeface="Calibri" pitchFamily="34" charset="0"/>
              </a:rPr>
              <a:t>(Ley 388 de 1997- </a:t>
            </a:r>
            <a:r>
              <a:rPr lang="es-CO" sz="1000" i="1" dirty="0">
                <a:solidFill>
                  <a:prstClr val="black"/>
                </a:solidFill>
              </a:rPr>
              <a:t>Artículo   28º. Vigencia y revisión del plan de ordenamiento, </a:t>
            </a:r>
            <a:r>
              <a:rPr lang="es-CO" sz="1000" i="1" dirty="0"/>
              <a:t>modificado por la Ley 902 de 2004 y 1551 de 2012 y reglamentado por el Decreto 1077 de 2015, artículos 2.2.2.1.2.6.1, 2.2.2.1.2.6.1 y  2.2.2.1.2.6.2 )</a:t>
            </a:r>
            <a:endParaRPr lang="es-CO" sz="1000" i="1" dirty="0">
              <a:sym typeface="Calibri" pitchFamily="34" charset="0"/>
            </a:endParaRPr>
          </a:p>
        </p:txBody>
      </p:sp>
      <p:cxnSp>
        <p:nvCxnSpPr>
          <p:cNvPr id="15" name="14 Conector recto"/>
          <p:cNvCxnSpPr>
            <a:endCxn id="9" idx="1"/>
          </p:cNvCxnSpPr>
          <p:nvPr/>
        </p:nvCxnSpPr>
        <p:spPr>
          <a:xfrm>
            <a:off x="2629055" y="2211610"/>
            <a:ext cx="685398" cy="340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1" idx="7"/>
            <a:endCxn id="9" idx="1"/>
          </p:cNvCxnSpPr>
          <p:nvPr/>
        </p:nvCxnSpPr>
        <p:spPr>
          <a:xfrm flipV="1">
            <a:off x="2677212" y="2551847"/>
            <a:ext cx="637241" cy="289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842806" y="6398570"/>
            <a:ext cx="5358745" cy="268151"/>
          </a:xfrm>
          <a:prstGeom prst="rect">
            <a:avLst/>
          </a:prstGeom>
        </p:spPr>
        <p:txBody>
          <a:bodyPr wrap="square" lIns="113157" tIns="56579" rIns="113157" bIns="56579">
            <a:spAutoFit/>
          </a:bodyPr>
          <a:lstStyle/>
          <a:p>
            <a:pPr algn="r" defTabSz="1131254">
              <a:spcBef>
                <a:spcPts val="348"/>
              </a:spcBef>
            </a:pPr>
            <a:r>
              <a:rPr lang="es-CO" sz="1000" dirty="0">
                <a:solidFill>
                  <a:prstClr val="black"/>
                </a:solidFill>
                <a:sym typeface="Calibri" pitchFamily="34" charset="0"/>
              </a:rPr>
              <a:t>(Ley 388 de 1997 / </a:t>
            </a:r>
            <a:r>
              <a:rPr lang="es-CO" sz="1000" dirty="0"/>
              <a:t>Artículo 23º.- </a:t>
            </a:r>
            <a:r>
              <a:rPr lang="es-CO" sz="1000" i="1" dirty="0"/>
              <a:t>Formulación de los planes de ordenamiento territorial).</a:t>
            </a:r>
            <a:endParaRPr lang="es-CO" sz="1000" dirty="0">
              <a:solidFill>
                <a:prstClr val="black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>
                <a:latin typeface="Calibri" pitchFamily="34" charset="0"/>
              </a:rPr>
              <a:t>LA REVISIÓN AL POT EN EL CICLO DEL ORDENAMIENTO TERRITORIAL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406784" y="1296194"/>
            <a:ext cx="5630307" cy="5616624"/>
            <a:chOff x="3357260" y="1900118"/>
            <a:chExt cx="3215007" cy="3208905"/>
          </a:xfrm>
        </p:grpSpPr>
        <p:sp>
          <p:nvSpPr>
            <p:cNvPr id="14" name="13 Rectángulo"/>
            <p:cNvSpPr/>
            <p:nvPr/>
          </p:nvSpPr>
          <p:spPr>
            <a:xfrm>
              <a:off x="3475043" y="2149362"/>
              <a:ext cx="2924754" cy="2792233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3967847" y="2603383"/>
              <a:ext cx="2037845" cy="18436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4537045" y="3116362"/>
              <a:ext cx="905615" cy="8654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613953" y="3347872"/>
              <a:ext cx="736326" cy="387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POT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446530" y="2427949"/>
              <a:ext cx="1026237" cy="28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FORMULACIÓN</a:t>
              </a:r>
            </a:p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ADOPCIÓN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540644" y="4267387"/>
              <a:ext cx="935262" cy="286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SEGUIMIENTO </a:t>
              </a:r>
            </a:p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EVALUACIÓN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 rot="5400000">
              <a:off x="5696396" y="3441938"/>
              <a:ext cx="732334" cy="168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EJECUCIÓN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 rot="16200000">
              <a:off x="3596911" y="3399563"/>
              <a:ext cx="777987" cy="2860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REVISION</a:t>
              </a:r>
            </a:p>
            <a:p>
              <a:pPr algn="ctr"/>
              <a:r>
                <a:rPr lang="es-CO" sz="14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 AJUSTE</a:t>
              </a:r>
            </a:p>
          </p:txBody>
        </p:sp>
        <p:sp>
          <p:nvSpPr>
            <p:cNvPr id="22" name="21 Flecha doblada"/>
            <p:cNvSpPr/>
            <p:nvPr/>
          </p:nvSpPr>
          <p:spPr>
            <a:xfrm rot="5400000">
              <a:off x="5507000" y="2503502"/>
              <a:ext cx="611693" cy="680158"/>
            </a:xfrm>
            <a:prstGeom prst="bentArrow">
              <a:avLst>
                <a:gd name="adj1" fmla="val 25000"/>
                <a:gd name="adj2" fmla="val 24416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22 Flecha doblada"/>
            <p:cNvSpPr/>
            <p:nvPr/>
          </p:nvSpPr>
          <p:spPr>
            <a:xfrm>
              <a:off x="3848704" y="2487299"/>
              <a:ext cx="611693" cy="666294"/>
            </a:xfrm>
            <a:prstGeom prst="bentArrow">
              <a:avLst>
                <a:gd name="adj1" fmla="val 25000"/>
                <a:gd name="adj2" fmla="val 24416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23 Flecha doblada"/>
            <p:cNvSpPr/>
            <p:nvPr/>
          </p:nvSpPr>
          <p:spPr>
            <a:xfrm rot="10800000">
              <a:off x="5472061" y="3926110"/>
              <a:ext cx="611693" cy="680158"/>
            </a:xfrm>
            <a:prstGeom prst="bentArrow">
              <a:avLst>
                <a:gd name="adj1" fmla="val 25000"/>
                <a:gd name="adj2" fmla="val 24416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24 Flecha doblada"/>
            <p:cNvSpPr/>
            <p:nvPr/>
          </p:nvSpPr>
          <p:spPr>
            <a:xfrm rot="16200000">
              <a:off x="3840360" y="3882200"/>
              <a:ext cx="611693" cy="680158"/>
            </a:xfrm>
            <a:prstGeom prst="bentArrow">
              <a:avLst>
                <a:gd name="adj1" fmla="val 25000"/>
                <a:gd name="adj2" fmla="val 24416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720379" y="1900118"/>
              <a:ext cx="2488502" cy="3367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(Etapas: Preliminar, Diagnóstico y Formulación)</a:t>
              </a:r>
            </a:p>
            <a:p>
              <a:pPr algn="ctr"/>
              <a:r>
                <a:rPr lang="es-CO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Visión, objetivos, estrategias, modelo de ocupación, normas y proyectos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086569" y="4772318"/>
              <a:ext cx="1746157" cy="3367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Verificar avances y cumplimiento de metas y recursos. Reporte de resultados</a:t>
              </a:r>
            </a:p>
            <a:p>
              <a:pPr algn="ctr"/>
              <a:r>
                <a:rPr lang="es-C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Etapa: Seguimiento y Evaluación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 rot="5400000">
              <a:off x="5526719" y="3352765"/>
              <a:ext cx="1746157" cy="344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Etapa: Implementación</a:t>
              </a:r>
            </a:p>
            <a:p>
              <a:pPr algn="ctr"/>
              <a:r>
                <a:rPr lang="es-CO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Desarrollo de normas, programas y proyectos 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 rot="16200000">
              <a:off x="2601965" y="3431279"/>
              <a:ext cx="1746157" cy="235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Modificación de elementos que limitan el desarrollo territorial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latin typeface="Calibri" pitchFamily="34" charset="0"/>
              </a:rPr>
              <a:t>Vigencia del 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Imagen 1"/>
          <p:cNvPicPr>
            <a:picLocks noChangeAspect="1"/>
          </p:cNvPicPr>
          <p:nvPr/>
        </p:nvPicPr>
        <p:blipFill rotWithShape="1">
          <a:blip r:embed="rId2" cstate="print"/>
          <a:srcRect l="16945" t="24990" r="16855" b="40756"/>
          <a:stretch/>
        </p:blipFill>
        <p:spPr bwMode="auto">
          <a:xfrm>
            <a:off x="48918" y="1112867"/>
            <a:ext cx="12453901" cy="2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346626" y="4392538"/>
            <a:ext cx="11908323" cy="8529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CO" sz="2400" b="1" dirty="0"/>
              <a:t>La Ley 388 de 1997 vinculó las vigencias de los contenidos del POT a los períodos constitucionales de las </a:t>
            </a:r>
            <a:r>
              <a:rPr lang="es-CO" sz="2400" b="1" dirty="0" smtClean="0"/>
              <a:t>administraciones de Alcaldes</a:t>
            </a:r>
            <a:endParaRPr lang="es-CO" sz="24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346618" y="3970498"/>
            <a:ext cx="9952340" cy="422040"/>
          </a:xfrm>
          <a:prstGeom prst="rect">
            <a:avLst/>
          </a:prstGeom>
          <a:noFill/>
        </p:spPr>
        <p:txBody>
          <a:bodyPr wrap="none" lIns="113157" tIns="56579" rIns="113157" bIns="56579" rtlCol="0">
            <a:spAutoFit/>
          </a:bodyPr>
          <a:lstStyle/>
          <a:p>
            <a:pPr algn="ctr"/>
            <a:r>
              <a:rPr lang="es-CO" sz="1000" i="1" dirty="0"/>
              <a:t>La vigencia del POT se define según lo establecido en el  artículo 28 de la Ley 388 de 1997, modificado por el artículo 2 de la Ley 902 de 2004</a:t>
            </a:r>
          </a:p>
          <a:p>
            <a:pPr algn="ctr"/>
            <a:r>
              <a:rPr lang="es-CO" sz="1000" i="1" dirty="0"/>
              <a:t>El  </a:t>
            </a:r>
            <a:r>
              <a:rPr lang="es-ES" sz="1000" i="1" dirty="0"/>
              <a:t>Numeral 9 del artículo 6 de la Ley 1551 de 2012, estableció que los Planes de Ordenamiento Territorial serán presentados para revisión ante el Concejo Municipal o Distrital cada 12 años</a:t>
            </a:r>
            <a:endParaRPr lang="es-CO" sz="1000" i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46626" y="5385813"/>
            <a:ext cx="11908323" cy="8529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s-ES" sz="2400" b="1" dirty="0"/>
              <a:t>La vigencia total del POT corresponde a (03) tres periodos constitucionales completos de las Administraciones Municipales o Distritales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5182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ChangeArrowheads="1"/>
          </p:cNvSpPr>
          <p:nvPr/>
        </p:nvSpPr>
        <p:spPr bwMode="auto">
          <a:xfrm>
            <a:off x="6134127" y="1995938"/>
            <a:ext cx="2397151" cy="257917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8"/>
          <p:cNvSpPr>
            <a:spLocks noChangeArrowheads="1"/>
          </p:cNvSpPr>
          <p:nvPr/>
        </p:nvSpPr>
        <p:spPr bwMode="auto">
          <a:xfrm>
            <a:off x="3650335" y="1978167"/>
            <a:ext cx="1884390" cy="257917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1167555" y="1978167"/>
            <a:ext cx="1884390" cy="257805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24556" y="3943120"/>
            <a:ext cx="1512128" cy="403504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Rural</a:t>
            </a:r>
            <a:endParaRPr lang="es-ES" sz="2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316594" y="3083969"/>
            <a:ext cx="1512128" cy="403504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Urbano</a:t>
            </a:r>
            <a:endParaRPr lang="es-ES" sz="2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169091" y="1440210"/>
            <a:ext cx="1882852" cy="326560"/>
          </a:xfrm>
          <a:prstGeom prst="rect">
            <a:avLst/>
          </a:prstGeom>
          <a:solidFill>
            <a:srgbClr val="0078A0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Calibri" charset="0"/>
                <a:cs typeface="Arial" charset="0"/>
              </a:rPr>
              <a:t>COMPONENTES</a:t>
            </a:r>
            <a:endParaRPr lang="es-ES" sz="1600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6133119" y="1457981"/>
            <a:ext cx="2398159" cy="326560"/>
          </a:xfrm>
          <a:prstGeom prst="rect">
            <a:avLst/>
          </a:prstGeom>
          <a:solidFill>
            <a:srgbClr val="0078A0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9560" tIns="39781" rIns="79560" bIns="39781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Calibri" charset="0"/>
                <a:cs typeface="Arial" charset="0"/>
              </a:rPr>
              <a:t>VIGENCIA </a:t>
            </a:r>
            <a:endParaRPr lang="es-ES" sz="1600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648797" y="1440210"/>
            <a:ext cx="1887468" cy="326560"/>
          </a:xfrm>
          <a:prstGeom prst="rect">
            <a:avLst/>
          </a:prstGeom>
          <a:solidFill>
            <a:srgbClr val="0078A0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Calibri" charset="0"/>
                <a:cs typeface="Arial" charset="0"/>
              </a:rPr>
              <a:t>NORMAS</a:t>
            </a:r>
            <a:endParaRPr lang="es-ES" sz="1600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3771858" y="2137562"/>
            <a:ext cx="1636727" cy="482873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9560" tIns="39781" rIns="79560" bIns="39781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alibri" pitchFamily="34" charset="0"/>
              </a:rPr>
              <a:t>Estructurales</a:t>
            </a:r>
            <a:endParaRPr lang="es-E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742270" y="3021911"/>
            <a:ext cx="1652899" cy="1324713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9560" tIns="39781" rIns="79560" bIns="39781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Generales y </a:t>
            </a:r>
            <a:endParaRPr lang="es-ES" sz="1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Complementaria</a:t>
            </a:r>
            <a:r>
              <a:rPr lang="es-CO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endParaRPr lang="es-ES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1335226" y="2197336"/>
            <a:ext cx="1512128" cy="403504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General</a:t>
            </a:r>
            <a:endParaRPr lang="es-ES" sz="2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6270694" y="2132450"/>
            <a:ext cx="2148975" cy="572781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Largo plazo </a:t>
            </a: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Calibri" pitchFamily="34" charset="0"/>
              </a:rPr>
              <a:t>Territorio Municipal</a:t>
            </a:r>
            <a:endParaRPr lang="es-E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6276902" y="2908069"/>
            <a:ext cx="2148975" cy="757447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560" tIns="39781" rIns="79560" bIns="39781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Corto y Mediano plazo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Suelo Urbano y de Expansión</a:t>
            </a:r>
          </a:p>
        </p:txBody>
      </p:sp>
      <p:sp>
        <p:nvSpPr>
          <p:cNvPr id="19" name="Rectangle 65"/>
          <p:cNvSpPr>
            <a:spLocks noChangeArrowheads="1"/>
          </p:cNvSpPr>
          <p:nvPr/>
        </p:nvSpPr>
        <p:spPr bwMode="auto">
          <a:xfrm>
            <a:off x="6269254" y="3800324"/>
            <a:ext cx="2148975" cy="572781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9560" tIns="39781" rIns="79560" bIns="39781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alibri" pitchFamily="34" charset="0"/>
              </a:rPr>
              <a:t>Corto y Mediano plazo </a:t>
            </a: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Calibri" pitchFamily="34" charset="0"/>
              </a:rPr>
              <a:t>Suelo </a:t>
            </a:r>
            <a:r>
              <a:rPr lang="es-CO" sz="1400" dirty="0">
                <a:solidFill>
                  <a:schemeClr val="bg1"/>
                </a:solidFill>
                <a:latin typeface="Calibri" pitchFamily="34" charset="0"/>
              </a:rPr>
              <a:t>Rural</a:t>
            </a:r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AutoShape 75"/>
          <p:cNvSpPr>
            <a:spLocks noChangeArrowheads="1"/>
          </p:cNvSpPr>
          <p:nvPr/>
        </p:nvSpPr>
        <p:spPr bwMode="auto">
          <a:xfrm>
            <a:off x="2850663" y="2253600"/>
            <a:ext cx="921195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uadroTexto 4"/>
          <p:cNvSpPr txBox="1"/>
          <p:nvPr/>
        </p:nvSpPr>
        <p:spPr>
          <a:xfrm>
            <a:off x="9130061" y="1975437"/>
            <a:ext cx="3232946" cy="10036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79560" tIns="39781" rIns="79560" bIns="39781">
            <a:sp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Visión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Ocupación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Protegidas y Patrimonio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amenaza y riesgo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suelo 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Estructurantes municipales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9130680" y="1453496"/>
            <a:ext cx="3227031" cy="326560"/>
          </a:xfrm>
          <a:prstGeom prst="rect">
            <a:avLst/>
          </a:prstGeom>
          <a:solidFill>
            <a:srgbClr val="0078A0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9560" tIns="39781" rIns="79560" bIns="39781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Calibri" charset="0"/>
                <a:cs typeface="Arial" charset="0"/>
              </a:rPr>
              <a:t>CONTENIDOS</a:t>
            </a:r>
            <a:endParaRPr lang="es-ES" sz="1600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30" name="CuadroTexto 52"/>
          <p:cNvSpPr txBox="1">
            <a:spLocks noChangeArrowheads="1"/>
          </p:cNvSpPr>
          <p:nvPr/>
        </p:nvSpPr>
        <p:spPr bwMode="auto">
          <a:xfrm>
            <a:off x="9130105" y="3084582"/>
            <a:ext cx="3239442" cy="5420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9560" tIns="39781" rIns="79560" bIns="39781">
            <a:spAutoFit/>
          </a:bodyPr>
          <a:lstStyle/>
          <a:p>
            <a:pPr marL="268288" indent="-268288">
              <a:buFontTx/>
              <a:buAutoNum type="arabicPeriod"/>
            </a:pPr>
            <a:r>
              <a:rPr lang="es-ES_trad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</a:t>
            </a:r>
            <a:r>
              <a:rPr lang="es-ES_tradnl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Urbanos Estructurantes</a:t>
            </a:r>
            <a:endParaRPr lang="es-ES_trad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indent="-268288">
              <a:buFontTx/>
              <a:buAutoNum type="arabicPeriod"/>
            </a:pPr>
            <a:r>
              <a:rPr lang="es-ES_trad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de Actividad, tratamientos, </a:t>
            </a:r>
            <a:r>
              <a:rPr lang="es-ES_tradnl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edificabilidad, entre </a:t>
            </a:r>
            <a:r>
              <a:rPr lang="es-ES_trad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</a:t>
            </a:r>
          </a:p>
        </p:txBody>
      </p:sp>
      <p:sp>
        <p:nvSpPr>
          <p:cNvPr id="31" name="CuadroTexto 53"/>
          <p:cNvSpPr txBox="1"/>
          <p:nvPr/>
        </p:nvSpPr>
        <p:spPr>
          <a:xfrm>
            <a:off x="9136601" y="3725329"/>
            <a:ext cx="3232946" cy="8497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79560" tIns="39781" rIns="79560" bIns="39781">
            <a:spAutoFit/>
          </a:bodyPr>
          <a:lstStyle/>
          <a:p>
            <a:pPr marL="268288" indent="-268288">
              <a:buFontTx/>
              <a:buAutoNum type="arabicPeriod"/>
            </a:pPr>
            <a:r>
              <a:rPr lang="es-ES_trad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Estructurantes  rural </a:t>
            </a:r>
          </a:p>
          <a:p>
            <a:pPr marL="268288" indent="-268288">
              <a:buFontTx/>
              <a:buAutoNum type="arabicPeriod"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Delimitación de áreas de protección y desarrollo restringido</a:t>
            </a:r>
          </a:p>
          <a:p>
            <a:pPr marL="268288" indent="-268288">
              <a:buFontTx/>
              <a:buAutoNum type="arabicPeriod"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de M</a:t>
            </a:r>
            <a:r>
              <a:rPr lang="es-ES_trad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anejo de recursos naturales</a:t>
            </a:r>
          </a:p>
        </p:txBody>
      </p:sp>
      <p:sp>
        <p:nvSpPr>
          <p:cNvPr id="64" name="68 CuadroTexto"/>
          <p:cNvSpPr txBox="1"/>
          <p:nvPr/>
        </p:nvSpPr>
        <p:spPr>
          <a:xfrm>
            <a:off x="1188621" y="4918660"/>
            <a:ext cx="4346104" cy="103105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PROGRAMA DE EJECUCION</a:t>
            </a:r>
          </a:p>
          <a:p>
            <a:pPr algn="just"/>
            <a:r>
              <a:rPr lang="es-ES" sz="15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s-ES" sz="1500" dirty="0">
                <a:solidFill>
                  <a:schemeClr val="bg1"/>
                </a:solidFill>
                <a:latin typeface="Calibri" pitchFamily="34" charset="0"/>
              </a:rPr>
              <a:t>ctuaciones sobre el territorio previstas en el POT, que serán ejecutadas durante el período de la correspondiente Administración Municipal</a:t>
            </a:r>
            <a:r>
              <a:rPr lang="es-ES" sz="15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27" name="32 CuadroTexto"/>
          <p:cNvSpPr txBox="1"/>
          <p:nvPr/>
        </p:nvSpPr>
        <p:spPr>
          <a:xfrm rot="16200000">
            <a:off x="-1557504" y="3404624"/>
            <a:ext cx="4486616" cy="57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79560" tIns="39781" rIns="79560" bIns="39781">
            <a:spAutoFit/>
          </a:bodyPr>
          <a:lstStyle/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ORDENAMIENTO TERRITORIAL</a:t>
            </a:r>
          </a:p>
        </p:txBody>
      </p:sp>
      <p:sp>
        <p:nvSpPr>
          <p:cNvPr id="82" name="AutoShape 75"/>
          <p:cNvSpPr>
            <a:spLocks noChangeArrowheads="1"/>
          </p:cNvSpPr>
          <p:nvPr/>
        </p:nvSpPr>
        <p:spPr bwMode="auto">
          <a:xfrm>
            <a:off x="2821074" y="3150580"/>
            <a:ext cx="921195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AutoShape 75"/>
          <p:cNvSpPr>
            <a:spLocks noChangeArrowheads="1"/>
          </p:cNvSpPr>
          <p:nvPr/>
        </p:nvSpPr>
        <p:spPr bwMode="auto">
          <a:xfrm>
            <a:off x="5405839" y="2249834"/>
            <a:ext cx="884301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AutoShape 75"/>
          <p:cNvSpPr>
            <a:spLocks noChangeArrowheads="1"/>
          </p:cNvSpPr>
          <p:nvPr/>
        </p:nvSpPr>
        <p:spPr bwMode="auto">
          <a:xfrm>
            <a:off x="5392600" y="3162010"/>
            <a:ext cx="884301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AutoShape 75"/>
          <p:cNvSpPr>
            <a:spLocks noChangeArrowheads="1"/>
          </p:cNvSpPr>
          <p:nvPr/>
        </p:nvSpPr>
        <p:spPr bwMode="auto">
          <a:xfrm>
            <a:off x="5384953" y="3935770"/>
            <a:ext cx="884301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75"/>
          <p:cNvSpPr>
            <a:spLocks noChangeArrowheads="1"/>
          </p:cNvSpPr>
          <p:nvPr/>
        </p:nvSpPr>
        <p:spPr bwMode="auto">
          <a:xfrm>
            <a:off x="2836684" y="3999384"/>
            <a:ext cx="921195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AutoShape 75"/>
          <p:cNvSpPr>
            <a:spLocks noChangeArrowheads="1"/>
          </p:cNvSpPr>
          <p:nvPr/>
        </p:nvSpPr>
        <p:spPr bwMode="auto">
          <a:xfrm>
            <a:off x="8418230" y="3935770"/>
            <a:ext cx="718372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AutoShape 75"/>
          <p:cNvSpPr>
            <a:spLocks noChangeArrowheads="1"/>
          </p:cNvSpPr>
          <p:nvPr/>
        </p:nvSpPr>
        <p:spPr bwMode="auto">
          <a:xfrm>
            <a:off x="8425878" y="3227678"/>
            <a:ext cx="718372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utoShape 75"/>
          <p:cNvSpPr>
            <a:spLocks noChangeArrowheads="1"/>
          </p:cNvSpPr>
          <p:nvPr/>
        </p:nvSpPr>
        <p:spPr bwMode="auto">
          <a:xfrm>
            <a:off x="8411689" y="2257520"/>
            <a:ext cx="718372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>
                <a:latin typeface="Calibri" pitchFamily="34" charset="0"/>
              </a:rPr>
              <a:t>Vigencia de los contenidos de los componentes del POT 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ctangle 65"/>
          <p:cNvSpPr>
            <a:spLocks noChangeArrowheads="1"/>
          </p:cNvSpPr>
          <p:nvPr/>
        </p:nvSpPr>
        <p:spPr bwMode="auto">
          <a:xfrm>
            <a:off x="6300787" y="5115901"/>
            <a:ext cx="2148975" cy="449671"/>
          </a:xfrm>
          <a:prstGeom prst="rect">
            <a:avLst/>
          </a:prstGeom>
          <a:solidFill>
            <a:srgbClr val="4BACC6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9560" tIns="39781" rIns="79560" bIns="39781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Corto </a:t>
            </a:r>
            <a:r>
              <a:rPr lang="es-CO" sz="2400" b="1" dirty="0" smtClean="0">
                <a:solidFill>
                  <a:schemeClr val="bg1"/>
                </a:solidFill>
                <a:latin typeface="Calibri" pitchFamily="34" charset="0"/>
              </a:rPr>
              <a:t>plazo </a:t>
            </a:r>
            <a:endParaRPr lang="es-CO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0" name="CuadroTexto 37"/>
          <p:cNvSpPr txBox="1"/>
          <p:nvPr/>
        </p:nvSpPr>
        <p:spPr>
          <a:xfrm>
            <a:off x="9109099" y="5059862"/>
            <a:ext cx="3232946" cy="77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lIns="79560" tIns="39781" rIns="79560" bIns="39781">
            <a:spAutoFit/>
          </a:bodyPr>
          <a:lstStyle/>
          <a:p>
            <a:pPr marL="298353" indent="-298353">
              <a:buFontTx/>
              <a:buAutoNum type="arabicPeriod"/>
            </a:pPr>
            <a:r>
              <a:rPr lang="es-ES" sz="1500" dirty="0">
                <a:latin typeface="Calibri" pitchFamily="34" charset="0"/>
              </a:rPr>
              <a:t>P</a:t>
            </a:r>
            <a:r>
              <a:rPr lang="es-ES_tradnl" sz="1500" dirty="0">
                <a:latin typeface="Calibri" pitchFamily="34" charset="0"/>
              </a:rPr>
              <a:t>rogramas </a:t>
            </a:r>
          </a:p>
          <a:p>
            <a:pPr marL="298353" indent="-298353">
              <a:buFontTx/>
              <a:buAutoNum type="arabicPeriod"/>
            </a:pPr>
            <a:r>
              <a:rPr lang="es-ES_tradnl" sz="1500" dirty="0">
                <a:latin typeface="Calibri" pitchFamily="34" charset="0"/>
              </a:rPr>
              <a:t>Proyectos</a:t>
            </a:r>
          </a:p>
          <a:p>
            <a:pPr marL="298353" indent="-298353">
              <a:buFontTx/>
              <a:buAutoNum type="arabicPeriod"/>
            </a:pPr>
            <a:r>
              <a:rPr lang="es-ES_tradnl" sz="1500" dirty="0">
                <a:latin typeface="Calibri" pitchFamily="34" charset="0"/>
              </a:rPr>
              <a:t>Articulación Plan de Inversiones</a:t>
            </a:r>
          </a:p>
        </p:txBody>
      </p:sp>
      <p:sp>
        <p:nvSpPr>
          <p:cNvPr id="91" name="AutoShape 75"/>
          <p:cNvSpPr>
            <a:spLocks noChangeArrowheads="1"/>
          </p:cNvSpPr>
          <p:nvPr/>
        </p:nvSpPr>
        <p:spPr bwMode="auto">
          <a:xfrm>
            <a:off x="5436691" y="5253691"/>
            <a:ext cx="884301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AutoShape 75"/>
          <p:cNvSpPr>
            <a:spLocks noChangeArrowheads="1"/>
          </p:cNvSpPr>
          <p:nvPr/>
        </p:nvSpPr>
        <p:spPr bwMode="auto">
          <a:xfrm>
            <a:off x="8469968" y="5253691"/>
            <a:ext cx="718372" cy="290975"/>
          </a:xfrm>
          <a:prstGeom prst="rightArrow">
            <a:avLst>
              <a:gd name="adj1" fmla="val 49704"/>
              <a:gd name="adj2" fmla="val 128853"/>
            </a:avLst>
          </a:prstGeom>
          <a:solidFill>
            <a:schemeClr val="tx1">
              <a:lumMod val="65000"/>
              <a:lumOff val="35000"/>
              <a:alpha val="9215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9560" tIns="39781" rIns="79560" bIns="39781" anchor="ctr"/>
          <a:lstStyle/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7247"/>
            <a:ext cx="12601575" cy="50542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r" defTabSz="1130186"/>
            <a:r>
              <a:rPr lang="es-CO" sz="3200" b="1" dirty="0" smtClean="0">
                <a:latin typeface="Calibri" pitchFamily="34" charset="0"/>
              </a:rPr>
              <a:t>Tipos de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Revisión y Ajuste a</a:t>
            </a:r>
            <a:r>
              <a:rPr lang="es-CO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 </a:t>
            </a:r>
            <a:r>
              <a:rPr lang="es-CO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Conector"/>
          <p:cNvSpPr/>
          <p:nvPr/>
        </p:nvSpPr>
        <p:spPr>
          <a:xfrm>
            <a:off x="684163" y="1224186"/>
            <a:ext cx="3168352" cy="3240360"/>
          </a:xfrm>
          <a:prstGeom prst="flowChartConnector">
            <a:avLst/>
          </a:prstGeom>
          <a:solidFill>
            <a:srgbClr val="9BBB59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6" name="5 Conector"/>
          <p:cNvSpPr/>
          <p:nvPr/>
        </p:nvSpPr>
        <p:spPr>
          <a:xfrm>
            <a:off x="4572595" y="1224186"/>
            <a:ext cx="3384376" cy="3240360"/>
          </a:xfrm>
          <a:prstGeom prst="flowChartConnector">
            <a:avLst/>
          </a:prstGeom>
          <a:solidFill>
            <a:srgbClr val="C08DA6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7" name="6 Conector"/>
          <p:cNvSpPr/>
          <p:nvPr/>
        </p:nvSpPr>
        <p:spPr>
          <a:xfrm>
            <a:off x="8821067" y="1224186"/>
            <a:ext cx="3240360" cy="3240360"/>
          </a:xfrm>
          <a:prstGeom prst="flowChartConnector">
            <a:avLst/>
          </a:prstGeom>
          <a:solidFill>
            <a:srgbClr val="4BACC6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008080"/>
                </a:solidFill>
              </a:ln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88547" y="2160290"/>
            <a:ext cx="2847944" cy="11743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vencimiento de vigencia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44603" y="1872258"/>
            <a:ext cx="3096343" cy="2027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razones 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excepcional interés público o de fuerza mayor</a:t>
            </a:r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9109099" y="2088282"/>
            <a:ext cx="2520280" cy="14623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Modificación excepcional de normas urbanísticas</a:t>
            </a:r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84163" y="4680570"/>
            <a:ext cx="3168352" cy="12222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3157" tIns="56579" rIns="113157" bIns="56579">
            <a:spAutoFit/>
          </a:bodyPr>
          <a:lstStyle/>
          <a:p>
            <a:pPr algn="just"/>
            <a:r>
              <a:rPr lang="es-ES_tradnl" sz="1800" b="1" u="sng" dirty="0">
                <a:solidFill>
                  <a:srgbClr val="FF0000"/>
                </a:solidFill>
                <a:latin typeface="Arial Narrow" pitchFamily="34" charset="0"/>
              </a:rPr>
              <a:t>Al inicio</a:t>
            </a:r>
            <a:r>
              <a:rPr lang="es-ES_tradnl" sz="1800" b="1" u="sng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_tradnl" sz="1800" b="1" dirty="0">
                <a:solidFill>
                  <a:srgbClr val="000000"/>
                </a:solidFill>
                <a:latin typeface="Arial Narrow" pitchFamily="34" charset="0"/>
              </a:rPr>
              <a:t>de periodo constitucional y únicamente sobre los contenidos que se  han vencido.</a:t>
            </a:r>
            <a:endParaRPr lang="es-ES" sz="1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00587" y="4610439"/>
            <a:ext cx="3672408" cy="12222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3157" tIns="56579" rIns="113157" bIns="56579">
            <a:spAutoFit/>
          </a:bodyPr>
          <a:lstStyle/>
          <a:p>
            <a:pPr algn="just"/>
            <a:r>
              <a:rPr lang="es-ES_tradnl" sz="1800" b="1" u="sng" dirty="0">
                <a:solidFill>
                  <a:srgbClr val="FF0000"/>
                </a:solidFill>
                <a:latin typeface="Arial Narrow" pitchFamily="34" charset="0"/>
              </a:rPr>
              <a:t>En cualquier momento</a:t>
            </a:r>
            <a:r>
              <a:rPr lang="es-ES_tradnl" sz="1800" b="1" u="sng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_tradnl" sz="1800" b="1" dirty="0">
                <a:latin typeface="Arial Narrow" pitchFamily="34" charset="0"/>
              </a:rPr>
              <a:t>del proceso de implementaci</a:t>
            </a:r>
            <a:r>
              <a:rPr lang="es-ES_tradnl" sz="1800" b="1" dirty="0">
                <a:latin typeface="Times New Roman" pitchFamily="18" charset="0"/>
              </a:rPr>
              <a:t>ó</a:t>
            </a:r>
            <a:r>
              <a:rPr lang="es-ES_tradnl" sz="1800" b="1" dirty="0">
                <a:latin typeface="Arial Narrow" pitchFamily="34" charset="0"/>
              </a:rPr>
              <a:t>n del POT. Siempre que se presenten las situaciones excepcionales.</a:t>
            </a:r>
            <a:endParaRPr lang="es-ES" sz="1800" b="1" dirty="0">
              <a:latin typeface="Arial Narrow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677051" y="4610439"/>
            <a:ext cx="3721440" cy="12222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3157" tIns="56579" rIns="113157" bIns="56579">
            <a:spAutoFit/>
          </a:bodyPr>
          <a:lstStyle/>
          <a:p>
            <a:pPr algn="just"/>
            <a:r>
              <a:rPr lang="es-ES_tradnl" sz="1800" b="1" u="sng" dirty="0">
                <a:solidFill>
                  <a:srgbClr val="FF0000"/>
                </a:solidFill>
                <a:latin typeface="Arial Narrow" pitchFamily="34" charset="0"/>
              </a:rPr>
              <a:t>En cualquier momento</a:t>
            </a:r>
            <a:r>
              <a:rPr lang="es-ES_tradnl" sz="1800" b="1" dirty="0">
                <a:solidFill>
                  <a:srgbClr val="000000"/>
                </a:solidFill>
                <a:latin typeface="Arial Narrow" pitchFamily="34" charset="0"/>
              </a:rPr>
              <a:t> del proceso de implementaci</a:t>
            </a:r>
            <a:r>
              <a:rPr lang="es-ES_tradnl" sz="1800" b="1" dirty="0">
                <a:solidFill>
                  <a:srgbClr val="000000"/>
                </a:solidFill>
                <a:latin typeface="Times New Roman" pitchFamily="18" charset="0"/>
              </a:rPr>
              <a:t>ó</a:t>
            </a:r>
            <a:r>
              <a:rPr lang="es-ES_tradnl" sz="1800" b="1" dirty="0">
                <a:solidFill>
                  <a:srgbClr val="000000"/>
                </a:solidFill>
                <a:latin typeface="Arial Narrow" pitchFamily="34" charset="0"/>
              </a:rPr>
              <a:t>n del POT. Siempre que se soporten t</a:t>
            </a:r>
            <a:r>
              <a:rPr lang="es-ES_tradnl" sz="1800" b="1" dirty="0">
                <a:solidFill>
                  <a:srgbClr val="000000"/>
                </a:solidFill>
                <a:latin typeface="Times New Roman" pitchFamily="18" charset="0"/>
              </a:rPr>
              <a:t>é</a:t>
            </a:r>
            <a:r>
              <a:rPr lang="es-ES_tradnl" sz="1800" b="1" dirty="0">
                <a:solidFill>
                  <a:srgbClr val="000000"/>
                </a:solidFill>
                <a:latin typeface="Arial Narrow" pitchFamily="34" charset="0"/>
              </a:rPr>
              <a:t>cnicamente las modificaciones.</a:t>
            </a:r>
            <a:endParaRPr lang="es-ES" sz="1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113157" tIns="56579" rIns="113157" bIns="56579"/>
      <a:lstStyle>
        <a:defPPr algn="ctr">
          <a:defRPr sz="45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2191</Words>
  <Application>Microsoft Office PowerPoint</Application>
  <PresentationFormat>Personalizado</PresentationFormat>
  <Paragraphs>373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Viviana Mora Orjuela</dc:creator>
  <cp:lastModifiedBy>Hernan</cp:lastModifiedBy>
  <cp:revision>287</cp:revision>
  <dcterms:created xsi:type="dcterms:W3CDTF">2016-05-24T14:33:51Z</dcterms:created>
  <dcterms:modified xsi:type="dcterms:W3CDTF">2017-04-21T07:52:56Z</dcterms:modified>
</cp:coreProperties>
</file>