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0"/>
  </p:notesMasterIdLst>
  <p:sldIdLst>
    <p:sldId id="256" r:id="rId2"/>
    <p:sldId id="286" r:id="rId3"/>
    <p:sldId id="313" r:id="rId4"/>
    <p:sldId id="314" r:id="rId5"/>
    <p:sldId id="306" r:id="rId6"/>
    <p:sldId id="315" r:id="rId7"/>
    <p:sldId id="301" r:id="rId8"/>
    <p:sldId id="270" r:id="rId9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9B3F"/>
    <a:srgbClr val="00FFFF"/>
    <a:srgbClr val="27BF61"/>
    <a:srgbClr val="29C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72" y="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A4563-A0FE-43FC-8128-F1DBA40F406A}" type="datetimeFigureOut">
              <a:rPr lang="es-CO" smtClean="0"/>
              <a:t>30/05/2017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92391-35C6-47AD-90C5-4F37224094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0337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92391-35C6-47AD-90C5-4F3722409411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2184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92391-35C6-47AD-90C5-4F3722409411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5994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392391-35C6-47AD-90C5-4F372240941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588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27BF6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42B8-933D-4AC3-9048-004F46B87CFF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14F039-8D00-4F38-928F-5F96131A87F5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8227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9DDD8-0285-4E12-9205-472385391B9E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DAA30-3B78-4D6B-857B-6129339296F0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011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3FB7B-E973-43CF-9AFF-5DA2A63B824D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C6D6E-F03B-40D0-BE34-AA07AC940979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8814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C1624-1174-40D3-9906-EA868673A8F9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DBBE-61BE-414D-B15A-9E935689A184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61696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27BF6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30FA3-9D86-4439-AD52-250AD233EEFA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62B116-A31D-4987-B84A-74CC9132D67E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885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975D9-7B75-4F28-9A6F-CC32FB97506B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3B425-3B62-472D-8DB8-D6D6BE2B5B1E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8328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8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BCE1C-F8C7-4E72-BF36-86E6E260FC1F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F70C51-3DCA-4362-9400-598C949EDAA5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4576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105DC-FFF7-4B6E-B15D-E4143AB546BA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8CA69-F0A8-447F-8B6F-F675A2E386D3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5638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D192B-DDCE-4C2F-BE44-FEE3B5E0D860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3D7C-7C6F-47D2-9024-7DF17CE15704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6036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DD970-970C-4B79-82EA-0DE75E150EBD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BB206-E4A7-4AD5-8A65-C4BCD14DEC72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1997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F4C57-A815-4DD5-A0D0-7B1D1745E617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96AF2-6BB0-4CB6-94B5-D121BC72BB56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3605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F1454-40B5-433D-9611-7B2AC7EF966B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9228B-1A96-4095-A5EC-DE0265648C01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1549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 Image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2159000" y="274638"/>
            <a:ext cx="942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1E4F79-61BB-4D4F-B36B-172D865B9822}" type="datetimeFigureOut">
              <a:rPr lang="es-ES"/>
              <a:pPr>
                <a:defRPr/>
              </a:pPr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C1E159-B9BA-45B7-BFFD-5449E7267184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03" r:id="rId3"/>
    <p:sldLayoutId id="2147483714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27BF6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27BF6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ctrTitle"/>
          </p:nvPr>
        </p:nvSpPr>
        <p:spPr>
          <a:xfrm>
            <a:off x="4300264" y="1556792"/>
            <a:ext cx="7772400" cy="4206330"/>
          </a:xfrm>
        </p:spPr>
        <p:txBody>
          <a:bodyPr/>
          <a:lstStyle/>
          <a:p>
            <a:pPr algn="r" eaLnBrk="1" hangingPunct="1"/>
            <a:r>
              <a:rPr lang="es-ES" sz="4000" b="1" dirty="0">
                <a:solidFill>
                  <a:schemeClr val="bg1"/>
                </a:solidFill>
              </a:rPr>
              <a:t>FORMULACIÓN DEL </a:t>
            </a:r>
            <a:r>
              <a:rPr lang="es-CO" sz="4000" b="1" dirty="0">
                <a:solidFill>
                  <a:schemeClr val="bg1"/>
                </a:solidFill>
              </a:rPr>
              <a:t>PLAN INTEGRAL DE CAMBIO CLIMÁTICO (PICC), DEL DEPARTAMENTO DE LA GUAJIRA CON IMPLEMENTACION DE MEDIDAS TEMPRANAS DE ADAPTACION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pic>
        <p:nvPicPr>
          <p:cNvPr id="3" name="Imagen 2" descr="Lo principal es conservar la riqueza natural de nuestro país, tenemos ...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7" b="3034"/>
          <a:stretch/>
        </p:blipFill>
        <p:spPr>
          <a:xfrm>
            <a:off x="119336" y="4221088"/>
            <a:ext cx="2782897" cy="2592288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855640" y="6279703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“Por un territorio resiliente y carbono eficiente”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2063552" y="1454919"/>
            <a:ext cx="8856984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CO" altLang="en-US" b="1" dirty="0"/>
              <a:t>INFORMACION CONTRACTUAL</a:t>
            </a:r>
            <a:endParaRPr lang="en-US" altLang="en-US" b="1" dirty="0"/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767408" y="2276872"/>
            <a:ext cx="1065718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CO" altLang="en-US" sz="2800" b="1" dirty="0"/>
              <a:t>Convenio </a:t>
            </a:r>
            <a:r>
              <a:rPr lang="es-CO" altLang="en-US" sz="2800" b="1" dirty="0">
                <a:solidFill>
                  <a:schemeClr val="bg1"/>
                </a:solidFill>
              </a:rPr>
              <a:t>N° 0022 </a:t>
            </a:r>
            <a:endParaRPr lang="es-CO" altLang="en-US" sz="2800" b="1" dirty="0">
              <a:solidFill>
                <a:schemeClr val="tx1"/>
              </a:solidFill>
            </a:endParaRPr>
          </a:p>
          <a:p>
            <a:pPr algn="just" eaLnBrk="1" hangingPunct="1"/>
            <a:endParaRPr lang="es-CO" altLang="en-US" sz="2800" b="1" dirty="0">
              <a:solidFill>
                <a:schemeClr val="tx1"/>
              </a:solidFill>
            </a:endParaRPr>
          </a:p>
          <a:p>
            <a:pPr algn="just" eaLnBrk="1" hangingPunct="1"/>
            <a:r>
              <a:rPr lang="es-CO" altLang="en-US" sz="2400" b="1" dirty="0"/>
              <a:t>OBJETO : </a:t>
            </a:r>
            <a:r>
              <a:rPr lang="es-ES" sz="2400" b="1" dirty="0">
                <a:solidFill>
                  <a:schemeClr val="bg1"/>
                </a:solidFill>
              </a:rPr>
              <a:t>FORMULACIÓN DEL </a:t>
            </a:r>
            <a:r>
              <a:rPr lang="es-CO" sz="2400" b="1" dirty="0">
                <a:solidFill>
                  <a:schemeClr val="bg1"/>
                </a:solidFill>
              </a:rPr>
              <a:t>PLAN INTEGRAL DE CAMBIO CLIMÁTICO (PICC), DEL DEPARTAMENTO DE LA GUAJIRA CON IMPLEMENTACION DE MEDIDAS TEMPRANAS DE ADAPTACION</a:t>
            </a:r>
            <a:endParaRPr lang="es-CO" altLang="en-US" sz="2400" b="1" dirty="0">
              <a:solidFill>
                <a:schemeClr val="bg1"/>
              </a:solidFill>
            </a:endParaRPr>
          </a:p>
          <a:p>
            <a:pPr algn="just" eaLnBrk="1" hangingPunct="1"/>
            <a:endParaRPr lang="es-CO" altLang="en-US" sz="2400" b="1" dirty="0">
              <a:solidFill>
                <a:schemeClr val="bg1"/>
              </a:solidFill>
            </a:endParaRPr>
          </a:p>
          <a:p>
            <a:pPr algn="just" eaLnBrk="1" hangingPunct="1"/>
            <a:r>
              <a:rPr lang="es-CO" altLang="en-US" sz="2400" b="1" dirty="0"/>
              <a:t>CONTRATISTA: </a:t>
            </a:r>
            <a:r>
              <a:rPr lang="es-CO" altLang="en-US" sz="2800" b="1" dirty="0">
                <a:solidFill>
                  <a:schemeClr val="bg1"/>
                </a:solidFill>
              </a:rPr>
              <a:t>Asociación Regional de Municipios del Caribe </a:t>
            </a:r>
            <a:r>
              <a:rPr lang="es-CO" altLang="en-US" sz="2800" b="1" dirty="0">
                <a:solidFill>
                  <a:schemeClr val="tx1"/>
                </a:solidFill>
              </a:rPr>
              <a:t> </a:t>
            </a:r>
            <a:r>
              <a:rPr lang="es-CO" altLang="en-US" sz="2800" b="1" dirty="0"/>
              <a:t>“AREMCA”</a:t>
            </a:r>
          </a:p>
          <a:p>
            <a:pPr algn="just" eaLnBrk="1" hangingPunct="1"/>
            <a:endParaRPr lang="es-CO" altLang="en-US" sz="2800" b="1" dirty="0"/>
          </a:p>
          <a:p>
            <a:pPr algn="just" eaLnBrk="1" hangingPunct="1"/>
            <a:r>
              <a:rPr lang="es-CO" altLang="en-US" sz="2400" b="1" dirty="0"/>
              <a:t>PLAZO: </a:t>
            </a:r>
            <a:r>
              <a:rPr lang="es-CO" altLang="en-US" sz="2800" b="1" dirty="0">
                <a:solidFill>
                  <a:schemeClr val="bg1"/>
                </a:solidFill>
              </a:rPr>
              <a:t>7 meses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84032" y="908720"/>
            <a:ext cx="5292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0415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6899920" y="0"/>
            <a:ext cx="5292080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1019308" y="1421580"/>
            <a:ext cx="3384376" cy="8114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600" b="1" dirty="0">
                <a:solidFill>
                  <a:schemeClr val="tx1"/>
                </a:solidFill>
              </a:rPr>
              <a:t>Generar información para planificar La Guajira compatible con el clima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 bwMode="auto">
          <a:xfrm>
            <a:off x="335360" y="2708920"/>
            <a:ext cx="2104674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Base de datos para análisis de vulnerabilidad</a:t>
            </a:r>
            <a:endParaRPr lang="en-US" dirty="0"/>
          </a:p>
        </p:txBody>
      </p:sp>
      <p:sp>
        <p:nvSpPr>
          <p:cNvPr id="18" name="Título 1"/>
          <p:cNvSpPr txBox="1">
            <a:spLocks/>
          </p:cNvSpPr>
          <p:nvPr/>
        </p:nvSpPr>
        <p:spPr bwMode="auto">
          <a:xfrm>
            <a:off x="2999656" y="2710096"/>
            <a:ext cx="2232248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CO" sz="1400" dirty="0"/>
              <a:t>Base de datos, insumo al inventario </a:t>
            </a:r>
            <a:r>
              <a:rPr lang="es-CO" sz="1400" dirty="0" err="1"/>
              <a:t>Dptal</a:t>
            </a:r>
            <a:r>
              <a:rPr lang="es-CO" sz="1400" dirty="0"/>
              <a:t> de GEI </a:t>
            </a:r>
            <a:endParaRPr lang="en-US" sz="1400" dirty="0"/>
          </a:p>
        </p:txBody>
      </p:sp>
      <p:cxnSp>
        <p:nvCxnSpPr>
          <p:cNvPr id="4" name="Conector: angular 3"/>
          <p:cNvCxnSpPr>
            <a:cxnSpLocks/>
            <a:stCxn id="10" idx="2"/>
            <a:endCxn id="17" idx="0"/>
          </p:cNvCxnSpPr>
          <p:nvPr/>
        </p:nvCxnSpPr>
        <p:spPr>
          <a:xfrm rot="5400000">
            <a:off x="1811653" y="1809076"/>
            <a:ext cx="475889" cy="132379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: angular 25"/>
          <p:cNvCxnSpPr>
            <a:cxnSpLocks/>
            <a:stCxn id="10" idx="2"/>
            <a:endCxn id="18" idx="0"/>
          </p:cNvCxnSpPr>
          <p:nvPr/>
        </p:nvCxnSpPr>
        <p:spPr>
          <a:xfrm rot="16200000" flipH="1">
            <a:off x="3175106" y="1769421"/>
            <a:ext cx="477065" cy="1404284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ítulo 1"/>
          <p:cNvSpPr txBox="1">
            <a:spLocks/>
          </p:cNvSpPr>
          <p:nvPr/>
        </p:nvSpPr>
        <p:spPr bwMode="auto">
          <a:xfrm>
            <a:off x="7176120" y="1421581"/>
            <a:ext cx="3312368" cy="8114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CO" dirty="0"/>
              <a:t> 2. Implementar una estrategia de articulación con los actores claves de la Guajira </a:t>
            </a:r>
            <a:r>
              <a:rPr lang="es-CO"/>
              <a:t>sobre CC</a:t>
            </a:r>
            <a:endParaRPr lang="en-US" dirty="0"/>
          </a:p>
        </p:txBody>
      </p:sp>
      <p:sp>
        <p:nvSpPr>
          <p:cNvPr id="42" name="Título 1"/>
          <p:cNvSpPr txBox="1">
            <a:spLocks/>
          </p:cNvSpPr>
          <p:nvPr/>
        </p:nvSpPr>
        <p:spPr bwMode="auto">
          <a:xfrm>
            <a:off x="6315713" y="2745892"/>
            <a:ext cx="2300567" cy="8552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Estrategia de participación y articulación de actores en la Guajira</a:t>
            </a:r>
            <a:endParaRPr lang="en-US" dirty="0"/>
          </a:p>
        </p:txBody>
      </p:sp>
      <p:sp>
        <p:nvSpPr>
          <p:cNvPr id="43" name="Título 1"/>
          <p:cNvSpPr txBox="1">
            <a:spLocks/>
          </p:cNvSpPr>
          <p:nvPr/>
        </p:nvSpPr>
        <p:spPr bwMode="auto">
          <a:xfrm>
            <a:off x="9120336" y="2745892"/>
            <a:ext cx="2196112" cy="8552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Portafolio de proyectos de adaptación y mitigación al cambio climático</a:t>
            </a:r>
            <a:endParaRPr lang="en-US" dirty="0"/>
          </a:p>
        </p:txBody>
      </p:sp>
      <p:cxnSp>
        <p:nvCxnSpPr>
          <p:cNvPr id="48" name="Conector: angular 47"/>
          <p:cNvCxnSpPr>
            <a:cxnSpLocks/>
            <a:stCxn id="41" idx="2"/>
            <a:endCxn id="42" idx="0"/>
          </p:cNvCxnSpPr>
          <p:nvPr/>
        </p:nvCxnSpPr>
        <p:spPr>
          <a:xfrm rot="5400000">
            <a:off x="7892721" y="1806308"/>
            <a:ext cx="512861" cy="1366307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Conector: angular 48"/>
          <p:cNvCxnSpPr>
            <a:cxnSpLocks/>
            <a:stCxn id="41" idx="2"/>
            <a:endCxn id="43" idx="0"/>
          </p:cNvCxnSpPr>
          <p:nvPr/>
        </p:nvCxnSpPr>
        <p:spPr>
          <a:xfrm rot="16200000" flipH="1">
            <a:off x="9268918" y="1796417"/>
            <a:ext cx="512861" cy="1386088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7" name="Flecha: hacia abajo 66"/>
          <p:cNvSpPr/>
          <p:nvPr/>
        </p:nvSpPr>
        <p:spPr>
          <a:xfrm rot="16200000">
            <a:off x="5374621" y="1065640"/>
            <a:ext cx="874897" cy="711877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4" name="Título 1"/>
          <p:cNvSpPr txBox="1">
            <a:spLocks/>
          </p:cNvSpPr>
          <p:nvPr/>
        </p:nvSpPr>
        <p:spPr bwMode="auto">
          <a:xfrm>
            <a:off x="1006608" y="908720"/>
            <a:ext cx="3420000" cy="512860"/>
          </a:xfrm>
          <a:prstGeom prst="rect">
            <a:avLst/>
          </a:prstGeom>
          <a:solidFill>
            <a:srgbClr val="7C9B3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 específico 1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ítulo 1"/>
          <p:cNvSpPr txBox="1">
            <a:spLocks/>
          </p:cNvSpPr>
          <p:nvPr/>
        </p:nvSpPr>
        <p:spPr bwMode="auto">
          <a:xfrm>
            <a:off x="7142212" y="908720"/>
            <a:ext cx="3348000" cy="512860"/>
          </a:xfrm>
          <a:prstGeom prst="rect">
            <a:avLst/>
          </a:prstGeom>
          <a:solidFill>
            <a:srgbClr val="7C9B3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 específico 2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Título 1"/>
          <p:cNvSpPr txBox="1">
            <a:spLocks/>
          </p:cNvSpPr>
          <p:nvPr/>
        </p:nvSpPr>
        <p:spPr bwMode="auto">
          <a:xfrm>
            <a:off x="7735768" y="3789040"/>
            <a:ext cx="2196112" cy="8552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Plan Integral de Cambio Climático </a:t>
            </a:r>
            <a:r>
              <a:rPr lang="es-CO"/>
              <a:t>del departamento</a:t>
            </a:r>
            <a:endParaRPr lang="en-US" dirty="0"/>
          </a:p>
        </p:txBody>
      </p:sp>
      <p:cxnSp>
        <p:nvCxnSpPr>
          <p:cNvPr id="75" name="Conector recto de flecha 74"/>
          <p:cNvCxnSpPr>
            <a:stCxn id="41" idx="2"/>
            <a:endCxn id="73" idx="0"/>
          </p:cNvCxnSpPr>
          <p:nvPr/>
        </p:nvCxnSpPr>
        <p:spPr>
          <a:xfrm>
            <a:off x="8832304" y="2233031"/>
            <a:ext cx="1520" cy="1556009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Conector: angular 76"/>
          <p:cNvCxnSpPr>
            <a:stCxn id="42" idx="2"/>
            <a:endCxn id="73" idx="1"/>
          </p:cNvCxnSpPr>
          <p:nvPr/>
        </p:nvCxnSpPr>
        <p:spPr>
          <a:xfrm rot="16200000" flipH="1">
            <a:off x="7293131" y="3774048"/>
            <a:ext cx="615503" cy="269771"/>
          </a:xfrm>
          <a:prstGeom prst="bentConnector2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Conector: angular 78"/>
          <p:cNvCxnSpPr>
            <a:stCxn id="43" idx="2"/>
            <a:endCxn id="73" idx="3"/>
          </p:cNvCxnSpPr>
          <p:nvPr/>
        </p:nvCxnSpPr>
        <p:spPr>
          <a:xfrm rot="5400000">
            <a:off x="9767385" y="3765678"/>
            <a:ext cx="615503" cy="286512"/>
          </a:xfrm>
          <a:prstGeom prst="bentConnector2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0" name="Título 1"/>
          <p:cNvSpPr txBox="1">
            <a:spLocks/>
          </p:cNvSpPr>
          <p:nvPr/>
        </p:nvSpPr>
        <p:spPr bwMode="auto">
          <a:xfrm>
            <a:off x="1019308" y="4589932"/>
            <a:ext cx="3384376" cy="8114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Implementar Estrategia para educar, formar y sensibilizar a Públicos en CC.</a:t>
            </a:r>
            <a:endParaRPr lang="en-US" dirty="0"/>
          </a:p>
        </p:txBody>
      </p:sp>
      <p:sp>
        <p:nvSpPr>
          <p:cNvPr id="81" name="Título 1"/>
          <p:cNvSpPr txBox="1">
            <a:spLocks/>
          </p:cNvSpPr>
          <p:nvPr/>
        </p:nvSpPr>
        <p:spPr bwMode="auto">
          <a:xfrm>
            <a:off x="335360" y="5877272"/>
            <a:ext cx="2104674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Comité Técnico Departamental del CC</a:t>
            </a:r>
            <a:endParaRPr lang="en-US" dirty="0"/>
          </a:p>
        </p:txBody>
      </p:sp>
      <p:sp>
        <p:nvSpPr>
          <p:cNvPr id="82" name="Título 1"/>
          <p:cNvSpPr txBox="1">
            <a:spLocks/>
          </p:cNvSpPr>
          <p:nvPr/>
        </p:nvSpPr>
        <p:spPr bwMode="auto">
          <a:xfrm>
            <a:off x="2919445" y="5878448"/>
            <a:ext cx="2456475" cy="2589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CO" sz="1200" dirty="0"/>
              <a:t>Diplomado</a:t>
            </a:r>
            <a:endParaRPr lang="en-US" sz="1200" dirty="0"/>
          </a:p>
        </p:txBody>
      </p:sp>
      <p:cxnSp>
        <p:nvCxnSpPr>
          <p:cNvPr id="83" name="Conector: angular 82"/>
          <p:cNvCxnSpPr>
            <a:cxnSpLocks/>
            <a:stCxn id="80" idx="1"/>
            <a:endCxn id="81" idx="1"/>
          </p:cNvCxnSpPr>
          <p:nvPr/>
        </p:nvCxnSpPr>
        <p:spPr>
          <a:xfrm rot="10800000" flipV="1">
            <a:off x="335360" y="4995658"/>
            <a:ext cx="683948" cy="1205614"/>
          </a:xfrm>
          <a:prstGeom prst="bentConnector3">
            <a:avLst>
              <a:gd name="adj1" fmla="val 133424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Conector: angular 83"/>
          <p:cNvCxnSpPr>
            <a:cxnSpLocks/>
            <a:stCxn id="81" idx="3"/>
            <a:endCxn id="82" idx="1"/>
          </p:cNvCxnSpPr>
          <p:nvPr/>
        </p:nvCxnSpPr>
        <p:spPr>
          <a:xfrm flipV="1">
            <a:off x="2440034" y="6007945"/>
            <a:ext cx="479411" cy="193327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5" name="Título 1"/>
          <p:cNvSpPr txBox="1">
            <a:spLocks/>
          </p:cNvSpPr>
          <p:nvPr/>
        </p:nvSpPr>
        <p:spPr bwMode="auto">
          <a:xfrm>
            <a:off x="993908" y="4077072"/>
            <a:ext cx="3420000" cy="512860"/>
          </a:xfrm>
          <a:prstGeom prst="rect">
            <a:avLst/>
          </a:prstGeom>
          <a:solidFill>
            <a:srgbClr val="7C9B3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 específico 3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Flecha: doblada hacia arriba 85"/>
          <p:cNvSpPr/>
          <p:nvPr/>
        </p:nvSpPr>
        <p:spPr>
          <a:xfrm rot="5400000" flipV="1">
            <a:off x="7051471" y="4096437"/>
            <a:ext cx="1045084" cy="2516589"/>
          </a:xfrm>
          <a:prstGeom prst="bentUpArrow">
            <a:avLst>
              <a:gd name="adj1" fmla="val 29034"/>
              <a:gd name="adj2" fmla="val 25000"/>
              <a:gd name="adj3" fmla="val 3183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0" name="Título 1"/>
          <p:cNvSpPr txBox="1">
            <a:spLocks/>
          </p:cNvSpPr>
          <p:nvPr/>
        </p:nvSpPr>
        <p:spPr bwMode="auto">
          <a:xfrm>
            <a:off x="2919445" y="6266278"/>
            <a:ext cx="2456475" cy="2589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CO" sz="1200" dirty="0"/>
              <a:t>Comité: actores, roles, funciones</a:t>
            </a:r>
            <a:endParaRPr lang="en-US" sz="1200" dirty="0"/>
          </a:p>
        </p:txBody>
      </p:sp>
      <p:cxnSp>
        <p:nvCxnSpPr>
          <p:cNvPr id="95" name="Conector: angular 94"/>
          <p:cNvCxnSpPr>
            <a:stCxn id="81" idx="3"/>
            <a:endCxn id="90" idx="1"/>
          </p:cNvCxnSpPr>
          <p:nvPr/>
        </p:nvCxnSpPr>
        <p:spPr>
          <a:xfrm>
            <a:off x="2440034" y="6201272"/>
            <a:ext cx="479411" cy="194503"/>
          </a:xfrm>
          <a:prstGeom prst="bentConnector3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02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6899920" y="0"/>
            <a:ext cx="5292080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4403684" y="3148668"/>
            <a:ext cx="3384376" cy="8114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600" b="1" dirty="0">
                <a:solidFill>
                  <a:schemeClr val="tx1"/>
                </a:solidFill>
              </a:rPr>
              <a:t>Implementación de medidas tempranas de adaptación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 bwMode="auto">
          <a:xfrm>
            <a:off x="4727848" y="4766538"/>
            <a:ext cx="2744145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Instalación de 6 estaciones hidro meteorológicas</a:t>
            </a:r>
            <a:endParaRPr lang="en-US" dirty="0"/>
          </a:p>
        </p:txBody>
      </p:sp>
      <p:cxnSp>
        <p:nvCxnSpPr>
          <p:cNvPr id="4" name="Conector: angular 3"/>
          <p:cNvCxnSpPr>
            <a:cxnSpLocks/>
            <a:stCxn id="10" idx="2"/>
            <a:endCxn id="17" idx="0"/>
          </p:cNvCxnSpPr>
          <p:nvPr/>
        </p:nvCxnSpPr>
        <p:spPr>
          <a:xfrm rot="16200000" flipH="1">
            <a:off x="5694687" y="4361303"/>
            <a:ext cx="806419" cy="404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Título 1"/>
          <p:cNvSpPr txBox="1">
            <a:spLocks/>
          </p:cNvSpPr>
          <p:nvPr/>
        </p:nvSpPr>
        <p:spPr bwMode="auto">
          <a:xfrm>
            <a:off x="4760602" y="6868957"/>
            <a:ext cx="2376000" cy="736507"/>
          </a:xfrm>
          <a:prstGeom prst="rect">
            <a:avLst/>
          </a:prstGeom>
          <a:noFill/>
          <a:ln w="9525">
            <a:solidFill>
              <a:schemeClr val="bg2">
                <a:lumMod val="9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800" b="1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3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2.3. Plan Integral de Cambio Climático del departamento </a:t>
            </a:r>
            <a:endParaRPr lang="en-US" sz="13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4" name="Título 1"/>
          <p:cNvSpPr txBox="1">
            <a:spLocks/>
          </p:cNvSpPr>
          <p:nvPr/>
        </p:nvSpPr>
        <p:spPr bwMode="auto">
          <a:xfrm>
            <a:off x="4367808" y="2635808"/>
            <a:ext cx="3420000" cy="512860"/>
          </a:xfrm>
          <a:prstGeom prst="rect">
            <a:avLst/>
          </a:prstGeom>
          <a:solidFill>
            <a:srgbClr val="7C9B3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 específico 4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191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 bwMode="auto">
          <a:xfrm>
            <a:off x="4007768" y="1412777"/>
            <a:ext cx="6480720" cy="7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b="1" dirty="0"/>
              <a:t> ALCANCES DEL PROYECTO</a:t>
            </a:r>
            <a:endParaRPr lang="en-US" b="1" dirty="0"/>
          </a:p>
        </p:txBody>
      </p:sp>
      <p:sp>
        <p:nvSpPr>
          <p:cNvPr id="12" name="Rectángulo 11"/>
          <p:cNvSpPr/>
          <p:nvPr/>
        </p:nvSpPr>
        <p:spPr>
          <a:xfrm>
            <a:off x="6384032" y="908720"/>
            <a:ext cx="5292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0"/>
            <a:ext cx="119533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16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6899920" y="0"/>
            <a:ext cx="5292080" cy="58477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4403684" y="1205556"/>
            <a:ext cx="3384376" cy="8114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600" b="1" dirty="0">
                <a:solidFill>
                  <a:schemeClr val="tx1"/>
                </a:solidFill>
              </a:rPr>
              <a:t>Generar información para planificar La Guajira compatible con el clima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 bwMode="auto">
          <a:xfrm>
            <a:off x="335361" y="2492896"/>
            <a:ext cx="3456384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600" dirty="0"/>
              <a:t>Base de datos para análisis de vulnerabilidad</a:t>
            </a:r>
            <a:endParaRPr lang="en-US" sz="1600" dirty="0"/>
          </a:p>
        </p:txBody>
      </p:sp>
      <p:sp>
        <p:nvSpPr>
          <p:cNvPr id="18" name="Título 1"/>
          <p:cNvSpPr txBox="1">
            <a:spLocks/>
          </p:cNvSpPr>
          <p:nvPr/>
        </p:nvSpPr>
        <p:spPr bwMode="auto">
          <a:xfrm>
            <a:off x="7536160" y="2494072"/>
            <a:ext cx="3456384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>
              <a:defRPr sz="16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CO" dirty="0"/>
              <a:t>Base de datos, insumo al inventario Departamental de GEI </a:t>
            </a:r>
            <a:endParaRPr lang="en-US" dirty="0"/>
          </a:p>
        </p:txBody>
      </p:sp>
      <p:cxnSp>
        <p:nvCxnSpPr>
          <p:cNvPr id="4" name="Conector: angular 3"/>
          <p:cNvCxnSpPr>
            <a:cxnSpLocks/>
            <a:stCxn id="10" idx="2"/>
            <a:endCxn id="17" idx="0"/>
          </p:cNvCxnSpPr>
          <p:nvPr/>
        </p:nvCxnSpPr>
        <p:spPr>
          <a:xfrm rot="5400000">
            <a:off x="3841769" y="238792"/>
            <a:ext cx="475889" cy="4032319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: angular 25"/>
          <p:cNvCxnSpPr>
            <a:cxnSpLocks/>
            <a:stCxn id="10" idx="2"/>
            <a:endCxn id="18" idx="0"/>
          </p:cNvCxnSpPr>
          <p:nvPr/>
        </p:nvCxnSpPr>
        <p:spPr>
          <a:xfrm rot="16200000" flipH="1">
            <a:off x="7441580" y="671299"/>
            <a:ext cx="477065" cy="316848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" name="Título 1"/>
          <p:cNvSpPr txBox="1">
            <a:spLocks/>
          </p:cNvSpPr>
          <p:nvPr/>
        </p:nvSpPr>
        <p:spPr bwMode="auto">
          <a:xfrm>
            <a:off x="4760602" y="6868957"/>
            <a:ext cx="2376000" cy="736507"/>
          </a:xfrm>
          <a:prstGeom prst="rect">
            <a:avLst/>
          </a:prstGeom>
          <a:noFill/>
          <a:ln w="9525">
            <a:solidFill>
              <a:schemeClr val="bg2">
                <a:lumMod val="9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800" b="1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13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2.3. Plan Integral de Cambio Climático del departamento </a:t>
            </a:r>
            <a:endParaRPr lang="en-US" sz="13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4" name="Título 1"/>
          <p:cNvSpPr txBox="1">
            <a:spLocks/>
          </p:cNvSpPr>
          <p:nvPr/>
        </p:nvSpPr>
        <p:spPr bwMode="auto">
          <a:xfrm>
            <a:off x="4390984" y="692696"/>
            <a:ext cx="3420000" cy="512860"/>
          </a:xfrm>
          <a:prstGeom prst="rect">
            <a:avLst/>
          </a:prstGeom>
          <a:solidFill>
            <a:srgbClr val="7C9B3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Objetivo específico 1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ítulo 1"/>
          <p:cNvSpPr txBox="1">
            <a:spLocks/>
          </p:cNvSpPr>
          <p:nvPr/>
        </p:nvSpPr>
        <p:spPr bwMode="auto">
          <a:xfrm>
            <a:off x="623393" y="3341013"/>
            <a:ext cx="316835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Levantar información que servirá de insumo para análisis de vulnerabilidad</a:t>
            </a:r>
            <a:endParaRPr lang="en-US" dirty="0"/>
          </a:p>
        </p:txBody>
      </p:sp>
      <p:sp>
        <p:nvSpPr>
          <p:cNvPr id="32" name="Título 1"/>
          <p:cNvSpPr txBox="1">
            <a:spLocks/>
          </p:cNvSpPr>
          <p:nvPr/>
        </p:nvSpPr>
        <p:spPr bwMode="auto">
          <a:xfrm>
            <a:off x="623393" y="6077317"/>
            <a:ext cx="316835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Consolidar base de datos para IDEAM en su TCNCC para CMNUCC</a:t>
            </a:r>
            <a:endParaRPr lang="en-US" dirty="0"/>
          </a:p>
        </p:txBody>
      </p:sp>
      <p:cxnSp>
        <p:nvCxnSpPr>
          <p:cNvPr id="7" name="Conector: angular 6"/>
          <p:cNvCxnSpPr>
            <a:stCxn id="17" idx="1"/>
            <a:endCxn id="31" idx="1"/>
          </p:cNvCxnSpPr>
          <p:nvPr/>
        </p:nvCxnSpPr>
        <p:spPr>
          <a:xfrm rot="10800000" flipH="1" flipV="1">
            <a:off x="335361" y="2816895"/>
            <a:ext cx="288032" cy="820139"/>
          </a:xfrm>
          <a:prstGeom prst="bentConnector3">
            <a:avLst>
              <a:gd name="adj1" fmla="val -79366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ector: angular 8"/>
          <p:cNvCxnSpPr>
            <a:stCxn id="17" idx="1"/>
            <a:endCxn id="32" idx="1"/>
          </p:cNvCxnSpPr>
          <p:nvPr/>
        </p:nvCxnSpPr>
        <p:spPr>
          <a:xfrm rot="10800000" flipH="1" flipV="1">
            <a:off x="335361" y="2816895"/>
            <a:ext cx="288032" cy="3556443"/>
          </a:xfrm>
          <a:prstGeom prst="bentConnector3">
            <a:avLst>
              <a:gd name="adj1" fmla="val -79366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Título 1"/>
          <p:cNvSpPr txBox="1">
            <a:spLocks/>
          </p:cNvSpPr>
          <p:nvPr/>
        </p:nvSpPr>
        <p:spPr bwMode="auto">
          <a:xfrm>
            <a:off x="7824192" y="3341013"/>
            <a:ext cx="316835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Levantar información que servirá de insumo al inventario de GEI</a:t>
            </a:r>
            <a:endParaRPr lang="en-US" dirty="0"/>
          </a:p>
        </p:txBody>
      </p:sp>
      <p:sp>
        <p:nvSpPr>
          <p:cNvPr id="40" name="Título 1"/>
          <p:cNvSpPr txBox="1">
            <a:spLocks/>
          </p:cNvSpPr>
          <p:nvPr/>
        </p:nvSpPr>
        <p:spPr bwMode="auto">
          <a:xfrm>
            <a:off x="7824192" y="6005309"/>
            <a:ext cx="316835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Consolidar base de datos para IDEAM en su TCNCC para CMNUCC</a:t>
            </a:r>
            <a:endParaRPr lang="en-US" dirty="0"/>
          </a:p>
        </p:txBody>
      </p:sp>
      <p:cxnSp>
        <p:nvCxnSpPr>
          <p:cNvPr id="15" name="Conector: angular 14"/>
          <p:cNvCxnSpPr>
            <a:stCxn id="18" idx="1"/>
            <a:endCxn id="39" idx="1"/>
          </p:cNvCxnSpPr>
          <p:nvPr/>
        </p:nvCxnSpPr>
        <p:spPr>
          <a:xfrm rot="10800000" flipH="1" flipV="1">
            <a:off x="7536160" y="2818071"/>
            <a:ext cx="288032" cy="818963"/>
          </a:xfrm>
          <a:prstGeom prst="bentConnector3">
            <a:avLst>
              <a:gd name="adj1" fmla="val -79366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ector: angular 18"/>
          <p:cNvCxnSpPr>
            <a:stCxn id="18" idx="1"/>
            <a:endCxn id="40" idx="1"/>
          </p:cNvCxnSpPr>
          <p:nvPr/>
        </p:nvCxnSpPr>
        <p:spPr>
          <a:xfrm rot="10800000" flipH="1" flipV="1">
            <a:off x="7536160" y="2818071"/>
            <a:ext cx="288032" cy="3483259"/>
          </a:xfrm>
          <a:prstGeom prst="bentConnector3">
            <a:avLst>
              <a:gd name="adj1" fmla="val -79366"/>
            </a:avLst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6" name="Título 1"/>
          <p:cNvSpPr txBox="1">
            <a:spLocks/>
          </p:cNvSpPr>
          <p:nvPr/>
        </p:nvSpPr>
        <p:spPr bwMode="auto">
          <a:xfrm>
            <a:off x="623392" y="4097663"/>
            <a:ext cx="5976663" cy="3394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dirty="0"/>
              <a:t>Planes </a:t>
            </a:r>
            <a:r>
              <a:rPr lang="es-CO" dirty="0" err="1"/>
              <a:t>Ordenam</a:t>
            </a:r>
            <a:r>
              <a:rPr lang="es-CO" dirty="0"/>
              <a:t>, de Desarrollo, de Gestión del Riesgo, POMCAS, etc.</a:t>
            </a:r>
            <a:endParaRPr lang="en-US" dirty="0"/>
          </a:p>
        </p:txBody>
      </p:sp>
      <p:sp>
        <p:nvSpPr>
          <p:cNvPr id="47" name="Título 1"/>
          <p:cNvSpPr txBox="1">
            <a:spLocks/>
          </p:cNvSpPr>
          <p:nvPr/>
        </p:nvSpPr>
        <p:spPr bwMode="auto">
          <a:xfrm>
            <a:off x="623392" y="4509119"/>
            <a:ext cx="5976663" cy="6241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s-CO" dirty="0"/>
              <a:t>Medidas de Adaptación al CC en Riohacha. LCRD, 2016. </a:t>
            </a:r>
          </a:p>
          <a:p>
            <a:pPr algn="l"/>
            <a:r>
              <a:rPr lang="es-CO" dirty="0"/>
              <a:t>Evaluación y modelamiento del riesgo en 6 cuencas. CI, 2011</a:t>
            </a:r>
          </a:p>
          <a:p>
            <a:pPr algn="l"/>
            <a:r>
              <a:rPr lang="es-CO" dirty="0"/>
              <a:t>Adaptación urbana verde frente a </a:t>
            </a:r>
            <a:r>
              <a:rPr lang="es-CO" dirty="0" err="1"/>
              <a:t>inndaciones</a:t>
            </a:r>
            <a:r>
              <a:rPr lang="es-CO" dirty="0"/>
              <a:t>….modelación, CREACUA, 2014</a:t>
            </a:r>
            <a:endParaRPr lang="en-US" dirty="0"/>
          </a:p>
        </p:txBody>
      </p:sp>
      <p:sp>
        <p:nvSpPr>
          <p:cNvPr id="50" name="Título 1"/>
          <p:cNvSpPr txBox="1">
            <a:spLocks/>
          </p:cNvSpPr>
          <p:nvPr/>
        </p:nvSpPr>
        <p:spPr bwMode="auto">
          <a:xfrm>
            <a:off x="623392" y="5178467"/>
            <a:ext cx="5976663" cy="6720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s-CO" dirty="0"/>
              <a:t>Inventario nacional y departamental de GEI – COLOMBIA. IDEAM, 2016</a:t>
            </a:r>
          </a:p>
          <a:p>
            <a:pPr algn="l"/>
            <a:r>
              <a:rPr lang="es-CO" dirty="0"/>
              <a:t>Análisis de vulnerabilidad, amenaza, …..riesgo al nivel departamental y municipal. IDEAM, 2017</a:t>
            </a:r>
            <a:endParaRPr lang="en-US" dirty="0"/>
          </a:p>
        </p:txBody>
      </p:sp>
      <p:sp>
        <p:nvSpPr>
          <p:cNvPr id="51" name="Título 1"/>
          <p:cNvSpPr txBox="1">
            <a:spLocks/>
          </p:cNvSpPr>
          <p:nvPr/>
        </p:nvSpPr>
        <p:spPr bwMode="auto">
          <a:xfrm>
            <a:off x="7824192" y="4046218"/>
            <a:ext cx="424847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s-CO" dirty="0"/>
              <a:t>Planes </a:t>
            </a:r>
            <a:r>
              <a:rPr lang="es-CO" dirty="0" err="1"/>
              <a:t>Ordenam</a:t>
            </a:r>
            <a:r>
              <a:rPr lang="es-CO" dirty="0"/>
              <a:t>, de Desarrollo, de Gestión del Riesgo, POMCAS, etc.</a:t>
            </a:r>
            <a:endParaRPr lang="en-US" dirty="0"/>
          </a:p>
        </p:txBody>
      </p:sp>
      <p:sp>
        <p:nvSpPr>
          <p:cNvPr id="52" name="Título 1"/>
          <p:cNvSpPr txBox="1">
            <a:spLocks/>
          </p:cNvSpPr>
          <p:nvPr/>
        </p:nvSpPr>
        <p:spPr bwMode="auto">
          <a:xfrm>
            <a:off x="7824192" y="4675842"/>
            <a:ext cx="424847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s-CO" dirty="0"/>
              <a:t>Estudios varios sobre el desarrollo socioeconómico de La Guajira</a:t>
            </a:r>
            <a:endParaRPr lang="en-US" dirty="0"/>
          </a:p>
        </p:txBody>
      </p:sp>
      <p:sp>
        <p:nvSpPr>
          <p:cNvPr id="53" name="Título 1"/>
          <p:cNvSpPr txBox="1">
            <a:spLocks/>
          </p:cNvSpPr>
          <p:nvPr/>
        </p:nvSpPr>
        <p:spPr bwMode="auto">
          <a:xfrm>
            <a:off x="7824192" y="5265270"/>
            <a:ext cx="4248472" cy="5920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algn="ctr">
              <a:defRPr sz="1400" b="1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s-CO" dirty="0"/>
              <a:t>Inventario nacional y departamental de GEI – COLOMBIA. IDEAM, 2016</a:t>
            </a:r>
          </a:p>
        </p:txBody>
      </p:sp>
    </p:spTree>
    <p:extLst>
      <p:ext uri="{BB962C8B-B14F-4D97-AF65-F5344CB8AC3E}">
        <p14:creationId xmlns:p14="http://schemas.microsoft.com/office/powerpoint/2010/main" val="243036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 bwMode="auto">
          <a:xfrm>
            <a:off x="4007768" y="1412778"/>
            <a:ext cx="6480720" cy="86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27BF6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7BF6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O" b="1" dirty="0"/>
              <a:t> ALCANCES DEL PROYECTO</a:t>
            </a:r>
            <a:endParaRPr lang="en-US" b="1" dirty="0"/>
          </a:p>
        </p:txBody>
      </p:sp>
      <p:grpSp>
        <p:nvGrpSpPr>
          <p:cNvPr id="7" name="Group 208634"/>
          <p:cNvGrpSpPr/>
          <p:nvPr/>
        </p:nvGrpSpPr>
        <p:grpSpPr>
          <a:xfrm>
            <a:off x="2567608" y="3111103"/>
            <a:ext cx="4104456" cy="1614041"/>
            <a:chOff x="0" y="0"/>
            <a:chExt cx="5484495" cy="1892300"/>
          </a:xfrm>
        </p:grpSpPr>
        <p:pic>
          <p:nvPicPr>
            <p:cNvPr id="8" name="Picture 2178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524125" cy="1892300"/>
            </a:xfrm>
            <a:prstGeom prst="rect">
              <a:avLst/>
            </a:prstGeom>
          </p:spPr>
        </p:pic>
        <p:pic>
          <p:nvPicPr>
            <p:cNvPr id="9" name="Picture 2178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971800" y="13335"/>
              <a:ext cx="2512695" cy="1878965"/>
            </a:xfrm>
            <a:prstGeom prst="rect">
              <a:avLst/>
            </a:prstGeom>
          </p:spPr>
        </p:pic>
      </p:grpSp>
      <p:pic>
        <p:nvPicPr>
          <p:cNvPr id="10" name="Picture 205473"/>
          <p:cNvPicPr/>
          <p:nvPr/>
        </p:nvPicPr>
        <p:blipFill>
          <a:blip r:embed="rId4"/>
          <a:stretch>
            <a:fillRect/>
          </a:stretch>
        </p:blipFill>
        <p:spPr>
          <a:xfrm>
            <a:off x="7993878" y="3111102"/>
            <a:ext cx="1386408" cy="144016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2395781" y="4773481"/>
            <a:ext cx="79765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solidFill>
                  <a:schemeClr val="bg1"/>
                </a:solidFill>
                <a:ea typeface="Arial" panose="020B0604020202020204" pitchFamily="34" charset="0"/>
              </a:rPr>
              <a:t>Adquisición de  6 estaciones hidrometeorológicas.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  <a:ea typeface="Arial" panose="020B0604020202020204" pitchFamily="34" charset="0"/>
              </a:rPr>
              <a:t>2 estaciones climatológicas automáticas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  <a:ea typeface="Arial" panose="020B0604020202020204" pitchFamily="34" charset="0"/>
              </a:rPr>
              <a:t>2 estaciones análogas (pluviométricas)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  <a:ea typeface="Arial" panose="020B0604020202020204" pitchFamily="34" charset="0"/>
              </a:rPr>
              <a:t> 2 estaciones </a:t>
            </a:r>
            <a:r>
              <a:rPr lang="es-ES" sz="2000" dirty="0" err="1">
                <a:solidFill>
                  <a:schemeClr val="bg1"/>
                </a:solidFill>
                <a:ea typeface="Arial" panose="020B0604020202020204" pitchFamily="34" charset="0"/>
              </a:rPr>
              <a:t>pluviográficas</a:t>
            </a:r>
            <a:r>
              <a:rPr lang="es-ES" sz="2000" dirty="0">
                <a:solidFill>
                  <a:schemeClr val="bg1"/>
                </a:solidFill>
                <a:ea typeface="Arial" panose="020B0604020202020204" pitchFamily="34" charset="0"/>
              </a:rPr>
              <a:t> automáticas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 Se formarán de 62 personas al equipo comunitario del SAT, dotadas con un kit de identificación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6384032" y="908720"/>
            <a:ext cx="5292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b="1" dirty="0">
                <a:solidFill>
                  <a:schemeClr val="bg1"/>
                </a:solidFill>
              </a:rPr>
              <a:t>PICC DE LA GUAJIRA CON IMPLEMENTACION DE MEDIDAS TEMPRANAS DE ADAPTACION</a:t>
            </a:r>
            <a:endParaRPr lang="en-US" sz="1600" dirty="0"/>
          </a:p>
        </p:txBody>
      </p:sp>
      <p:sp>
        <p:nvSpPr>
          <p:cNvPr id="13" name="Rectángulo 12"/>
          <p:cNvSpPr/>
          <p:nvPr/>
        </p:nvSpPr>
        <p:spPr>
          <a:xfrm>
            <a:off x="1775520" y="2440603"/>
            <a:ext cx="9028811" cy="43088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panose="020B0604020202020204" pitchFamily="34" charset="0"/>
              </a:rPr>
              <a:t>Ampliar el sistema de alerta temprana como medida de adaptación</a:t>
            </a:r>
            <a:endParaRPr lang="en-US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318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El &quot;&lt;strong&gt;Cambio Climatico&lt;/strong&gt;&quot; - El Raptor Blo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068" y="1448564"/>
            <a:ext cx="6656222" cy="406866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6602" y="2420888"/>
            <a:ext cx="6192688" cy="280831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9600" dirty="0">
                <a:solidFill>
                  <a:schemeClr val="tx1"/>
                </a:solidFill>
              </a:rPr>
              <a:t>GRACIAS!!!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351584" y="5517233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i="1" dirty="0"/>
              <a:t>CAMBIO CLIMATICO: Arma de destrucción masiva, creada por el hombre!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76371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RPOGUAJI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2582</TotalTime>
  <Words>549</Words>
  <Application>Microsoft Office PowerPoint</Application>
  <PresentationFormat>Panorámica</PresentationFormat>
  <Paragraphs>65</Paragraphs>
  <Slides>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Wingdings</vt:lpstr>
      <vt:lpstr>CORPOGUAJIRA</vt:lpstr>
      <vt:lpstr>FORMULACIÓN DEL PLAN INTEGRAL DE CAMBIO CLIMÁTICO (PICC), DEL DEPARTAMENTO DE LA GUAJIRA CON IMPLEMENTACION DE MEDIDAS TEMPRANAS DE ADAPTACION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CORPOGUAJIRA</dc:creator>
  <cp:keywords>CORPOGUAJIRA</cp:keywords>
  <cp:lastModifiedBy>Mario Ramírez Cerquera</cp:lastModifiedBy>
  <cp:revision>151</cp:revision>
  <dcterms:created xsi:type="dcterms:W3CDTF">2016-09-09T18:32:13Z</dcterms:created>
  <dcterms:modified xsi:type="dcterms:W3CDTF">2017-05-30T19:53:11Z</dcterms:modified>
</cp:coreProperties>
</file>