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2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61" r:id="rId13"/>
    <p:sldId id="273" r:id="rId14"/>
    <p:sldId id="274" r:id="rId15"/>
    <p:sldId id="275" r:id="rId16"/>
    <p:sldId id="276" r:id="rId17"/>
    <p:sldId id="277" r:id="rId18"/>
    <p:sldId id="278" r:id="rId19"/>
    <p:sldId id="279" r:id="rId20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us Alberto Zambrano Toquica" initials="JAZT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8321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A39DB6-52B6-4967-8C8B-2769A1DF4FCE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E11CFD6-F181-4254-B66A-BE55B758052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6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5685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>
                <a:solidFill>
                  <a:prstClr val="black"/>
                </a:solidFill>
              </a:rPr>
              <a:pPr/>
              <a:t>14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4335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>
                <a:solidFill>
                  <a:prstClr val="black"/>
                </a:solidFill>
              </a:rPr>
              <a:pPr/>
              <a:t>15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433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00563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/>
              <a:t>17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954714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/>
              <a:t>18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95471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>
                <a:solidFill>
                  <a:prstClr val="black"/>
                </a:solidFill>
              </a:rPr>
              <a:pPr/>
              <a:t>5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173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>
                <a:solidFill>
                  <a:prstClr val="black"/>
                </a:solidFill>
              </a:rPr>
              <a:pPr/>
              <a:t>6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350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>
                <a:solidFill>
                  <a:prstClr val="black"/>
                </a:solidFill>
              </a:rPr>
              <a:pPr/>
              <a:t>7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716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>
                <a:solidFill>
                  <a:prstClr val="black"/>
                </a:solidFill>
              </a:rPr>
              <a:pPr/>
              <a:t>8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017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>
                <a:solidFill>
                  <a:prstClr val="black"/>
                </a:solidFill>
              </a:rPr>
              <a:pPr/>
              <a:t>9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217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>
                <a:solidFill>
                  <a:prstClr val="black"/>
                </a:solidFill>
              </a:rPr>
              <a:pPr/>
              <a:t>10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433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>
                <a:solidFill>
                  <a:prstClr val="black"/>
                </a:solidFill>
              </a:rPr>
              <a:pPr/>
              <a:t>11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4335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1CFD6-F181-4254-B66A-BE55B7580524}" type="slidenum">
              <a:rPr lang="es-CO" smtClean="0">
                <a:solidFill>
                  <a:prstClr val="black"/>
                </a:solidFill>
              </a:rPr>
              <a:pPr/>
              <a:t>13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433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38636"/>
            <a:ext cx="2133600" cy="365125"/>
          </a:xfrm>
        </p:spPr>
        <p:txBody>
          <a:bodyPr/>
          <a:lstStyle/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2265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631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395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626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6" t="28580" r="10311" b="44960"/>
          <a:stretch/>
        </p:blipFill>
        <p:spPr>
          <a:xfrm>
            <a:off x="5544108" y="5600266"/>
            <a:ext cx="3204356" cy="756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50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821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697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094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13"/>
          </p:nvPr>
        </p:nvSpPr>
        <p:spPr>
          <a:xfrm>
            <a:off x="8604250" y="6165850"/>
            <a:ext cx="914400" cy="914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713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527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628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508E3-C06B-4F74-9723-337CB90398CB}" type="datetimeFigureOut">
              <a:rPr lang="es-CO" smtClean="0"/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F1D00-0F7D-401C-A034-981AFB6B8ED9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143" y="5517232"/>
            <a:ext cx="1417657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70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550892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6079" y="4797152"/>
            <a:ext cx="9144000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182985" y="6453336"/>
            <a:ext cx="43924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100" dirty="0" smtClean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F-A-DOC-26  Versión 1 Vigente 02/06/2015</a:t>
            </a:r>
            <a:endParaRPr lang="es-CO" sz="1100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82985" y="390376"/>
            <a:ext cx="878150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solidFill>
                  <a:schemeClr val="bg1"/>
                </a:solidFill>
              </a:rPr>
              <a:t>SISTEMA NACIONAL DE CAMBIO CLIMÁTICO – SISCLIMA </a:t>
            </a:r>
          </a:p>
          <a:p>
            <a:pPr algn="ctr"/>
            <a:r>
              <a:rPr lang="es-CO" sz="2800" b="1" dirty="0" smtClean="0">
                <a:solidFill>
                  <a:schemeClr val="bg1"/>
                </a:solidFill>
              </a:rPr>
              <a:t>POLÍTICA NACIONAL DE CAMBIO CLIMÁTICO.</a:t>
            </a:r>
          </a:p>
          <a:p>
            <a:pPr algn="ctr"/>
            <a:endParaRPr lang="es-CO" sz="2800" b="1" dirty="0">
              <a:solidFill>
                <a:schemeClr val="bg1"/>
              </a:solidFill>
            </a:endParaRPr>
          </a:p>
          <a:p>
            <a:pPr algn="ctr"/>
            <a:endParaRPr lang="es-CO" sz="2800" b="1" dirty="0" smtClean="0">
              <a:solidFill>
                <a:schemeClr val="bg1"/>
              </a:solidFill>
            </a:endParaRPr>
          </a:p>
          <a:p>
            <a:pPr algn="ctr"/>
            <a:r>
              <a:rPr lang="es-CO" sz="2800" b="1" dirty="0" smtClean="0">
                <a:solidFill>
                  <a:schemeClr val="bg1"/>
                </a:solidFill>
              </a:rPr>
              <a:t>NODO REGIONAL DE CAMBIO CLIMÁTICO CARIBE E INSULAR</a:t>
            </a:r>
          </a:p>
          <a:p>
            <a:pPr algn="ctr"/>
            <a:endParaRPr lang="es-CO" sz="2800" b="1" dirty="0">
              <a:solidFill>
                <a:schemeClr val="bg1"/>
              </a:solidFill>
            </a:endParaRPr>
          </a:p>
          <a:p>
            <a:pPr algn="ctr"/>
            <a:endParaRPr lang="es-CO" sz="2800" b="1" dirty="0" smtClean="0">
              <a:solidFill>
                <a:schemeClr val="bg1"/>
              </a:solidFill>
            </a:endParaRPr>
          </a:p>
          <a:p>
            <a:pPr algn="ctr"/>
            <a:endParaRPr lang="es-CO" sz="2800" b="1" dirty="0">
              <a:solidFill>
                <a:schemeClr val="bg1"/>
              </a:solidFill>
            </a:endParaRPr>
          </a:p>
          <a:p>
            <a:pPr algn="ctr"/>
            <a:r>
              <a:rPr lang="es-CO" sz="2800" b="1" dirty="0" smtClean="0">
                <a:solidFill>
                  <a:schemeClr val="bg1"/>
                </a:solidFill>
              </a:rPr>
              <a:t>BARRANQUILLA, ABRIL 21 DE 2016</a:t>
            </a:r>
          </a:p>
          <a:p>
            <a:pPr algn="ctr"/>
            <a:endParaRPr lang="es-CO" sz="2800" b="1" dirty="0">
              <a:solidFill>
                <a:schemeClr val="bg1"/>
              </a:solidFill>
            </a:endParaRPr>
          </a:p>
          <a:p>
            <a:pPr algn="ctr"/>
            <a:endParaRPr lang="es-CO" sz="2800" b="1" dirty="0" smtClean="0">
              <a:solidFill>
                <a:schemeClr val="bg1"/>
              </a:solidFill>
            </a:endParaRPr>
          </a:p>
          <a:p>
            <a:pPr algn="ctr"/>
            <a:endParaRPr lang="es-CO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27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-3854" y="6606505"/>
            <a:ext cx="37444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</a:rPr>
              <a:t>F-A-DOC-26  Versión 1 Vigente 02/06/2015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619672" y="509771"/>
            <a:ext cx="5891564" cy="830997"/>
          </a:xfrm>
          <a:prstGeom prst="rect">
            <a:avLst/>
          </a:prstGeom>
          <a:solidFill>
            <a:srgbClr val="003366"/>
          </a:solidFill>
          <a:ln w="28575">
            <a:solidFill>
              <a:srgbClr val="CCFF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CO" sz="2400" b="1" dirty="0" smtClean="0">
                <a:solidFill>
                  <a:srgbClr val="CCFF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CICC</a:t>
            </a:r>
          </a:p>
          <a:p>
            <a:pPr algn="ctr"/>
            <a:r>
              <a:rPr lang="es-CO" sz="2400" b="1" dirty="0" smtClean="0">
                <a:solidFill>
                  <a:srgbClr val="CCFF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(13 de Marzo de 2016)</a:t>
            </a:r>
            <a:endParaRPr lang="es-CO" sz="2400" b="1" dirty="0">
              <a:solidFill>
                <a:srgbClr val="CCFF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481832" y="1845399"/>
            <a:ext cx="8187097" cy="4031873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 smtClean="0"/>
              <a:t>Aprobado el reglamento operativo. </a:t>
            </a:r>
            <a:endParaRPr lang="es-CO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 smtClean="0"/>
              <a:t>Distribución </a:t>
            </a:r>
            <a:r>
              <a:rPr lang="es-CO" sz="2400" dirty="0"/>
              <a:t>de la contribución del 20% entre los ministerios </a:t>
            </a:r>
            <a:r>
              <a:rPr lang="es-CO" sz="2400" dirty="0" smtClean="0"/>
              <a:t>sectoriales. </a:t>
            </a:r>
            <a:r>
              <a:rPr lang="es-CO" sz="2000" dirty="0" smtClean="0"/>
              <a:t>Planes </a:t>
            </a:r>
            <a:r>
              <a:rPr lang="es-CO" sz="2000" dirty="0"/>
              <a:t>de implementación, </a:t>
            </a:r>
            <a:r>
              <a:rPr lang="es-CO" sz="2000" dirty="0" smtClean="0"/>
              <a:t>identificar </a:t>
            </a:r>
            <a:r>
              <a:rPr lang="es-CO" sz="2000" dirty="0"/>
              <a:t>sus competencias y compromisos frente a 4 temas: 1) gasto recurrente, 2) gasto nuevo, 3) medidas regulatorias, y 4) marco arancelario y tributario.</a:t>
            </a:r>
            <a:endParaRPr lang="es-CO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 smtClean="0"/>
              <a:t>Ley </a:t>
            </a:r>
            <a:r>
              <a:rPr lang="es-CO" sz="2400" dirty="0"/>
              <a:t>de Cambio </a:t>
            </a:r>
            <a:r>
              <a:rPr lang="es-CO" sz="2400" dirty="0" smtClean="0"/>
              <a:t>Climático: comité jurídico. </a:t>
            </a:r>
            <a:endParaRPr lang="es-CO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 smtClean="0"/>
              <a:t>Política </a:t>
            </a:r>
            <a:r>
              <a:rPr lang="es-CO" sz="2400" dirty="0"/>
              <a:t>Nacional de Cambio </a:t>
            </a:r>
            <a:r>
              <a:rPr lang="es-CO" sz="2400" dirty="0" smtClean="0"/>
              <a:t>Climático: para aprobación. </a:t>
            </a:r>
            <a:endParaRPr lang="es-CO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 smtClean="0"/>
              <a:t>Al </a:t>
            </a:r>
            <a:r>
              <a:rPr lang="es-CO" sz="2400" dirty="0"/>
              <a:t>interior de la CICC se crearán dos comités: el de información  a cargo del IDEAM y el técnico, a cargo del MADS. Este último estará a cargo de la interacción entre la CICC y los nodos</a:t>
            </a:r>
            <a:r>
              <a:rPr lang="es-CO" sz="2400" dirty="0" smtClean="0"/>
              <a:t>.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287073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-3854" y="6606505"/>
            <a:ext cx="37444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</a:rPr>
              <a:t>F-A-DOC-26  Versión 1 Vigente 02/06/2015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4230337" y="3229496"/>
            <a:ext cx="4700374" cy="1120071"/>
          </a:xfrm>
          <a:prstGeom prst="rect">
            <a:avLst/>
          </a:prstGeom>
          <a:solidFill>
            <a:srgbClr val="3366CC"/>
          </a:solidFill>
          <a:ln>
            <a:solidFill>
              <a:srgbClr val="33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8" rIns="91432" bIns="45718" spcCol="0" rtlCol="0" anchor="ctr"/>
          <a:lstStyle/>
          <a:p>
            <a:pPr algn="ctr"/>
            <a:endParaRPr lang="es-CO"/>
          </a:p>
        </p:txBody>
      </p:sp>
      <p:sp>
        <p:nvSpPr>
          <p:cNvPr id="7" name="CuadroTexto 11"/>
          <p:cNvSpPr txBox="1"/>
          <p:nvPr/>
        </p:nvSpPr>
        <p:spPr>
          <a:xfrm>
            <a:off x="6626889" y="3300887"/>
            <a:ext cx="2256032" cy="10156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32" tIns="45718" rIns="91432" bIns="45718" rtlCol="0">
            <a:spAutoFit/>
          </a:bodyPr>
          <a:lstStyle/>
          <a:p>
            <a:pPr algn="ctr"/>
            <a:r>
              <a:rPr lang="es-CO" sz="1500" b="1" u="sng" dirty="0">
                <a:solidFill>
                  <a:schemeClr val="bg1"/>
                </a:solidFill>
              </a:rPr>
              <a:t>PRESIDENCIA: </a:t>
            </a:r>
          </a:p>
          <a:p>
            <a:pPr algn="ctr"/>
            <a:r>
              <a:rPr lang="es-CO" sz="1500" b="1" dirty="0">
                <a:solidFill>
                  <a:schemeClr val="bg1"/>
                </a:solidFill>
              </a:rPr>
              <a:t>Ministerio  de Ambiente y Desarrollo Sostenible </a:t>
            </a:r>
          </a:p>
          <a:p>
            <a:pPr algn="ctr"/>
            <a:r>
              <a:rPr lang="es-CO" sz="1500" dirty="0">
                <a:solidFill>
                  <a:schemeClr val="bg1"/>
                </a:solidFill>
              </a:rPr>
              <a:t>(Alternanza anual)</a:t>
            </a:r>
            <a:endParaRPr lang="es-CO" sz="1500" b="1" dirty="0">
              <a:solidFill>
                <a:schemeClr val="bg1"/>
              </a:solidFill>
            </a:endParaRPr>
          </a:p>
        </p:txBody>
      </p:sp>
      <p:sp>
        <p:nvSpPr>
          <p:cNvPr id="8" name="CuadroTexto 12"/>
          <p:cNvSpPr txBox="1"/>
          <p:nvPr/>
        </p:nvSpPr>
        <p:spPr>
          <a:xfrm>
            <a:off x="827584" y="2416211"/>
            <a:ext cx="2491557" cy="2554545"/>
          </a:xfrm>
          <a:prstGeom prst="rect">
            <a:avLst/>
          </a:prstGeom>
          <a:solidFill>
            <a:srgbClr val="6CA62C"/>
          </a:solidFill>
          <a:ln>
            <a:solidFill>
              <a:srgbClr val="6CA62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32" tIns="45718" rIns="91432" bIns="45718" rtlCol="0">
            <a:spAutoFit/>
          </a:bodyPr>
          <a:lstStyle/>
          <a:p>
            <a:pPr marL="285724" indent="-285724" algn="ctr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bg1"/>
                </a:solidFill>
              </a:rPr>
              <a:t>Amazonía</a:t>
            </a:r>
          </a:p>
          <a:p>
            <a:pPr marL="285724" indent="-285724" algn="ctr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bg1"/>
                </a:solidFill>
              </a:rPr>
              <a:t>Orinoquía</a:t>
            </a:r>
          </a:p>
          <a:p>
            <a:pPr marL="285724" indent="-285724" algn="ctr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bg1"/>
                </a:solidFill>
              </a:rPr>
              <a:t>Centro Oriente Andino</a:t>
            </a:r>
          </a:p>
          <a:p>
            <a:pPr marL="285724" indent="-285724" algn="ctr">
              <a:buFont typeface="Arial" panose="020B0604020202020204" pitchFamily="34" charset="0"/>
              <a:buChar char="•"/>
            </a:pPr>
            <a:r>
              <a:rPr lang="es-ES_tradnl" sz="1600" dirty="0" err="1">
                <a:solidFill>
                  <a:schemeClr val="bg1"/>
                </a:solidFill>
              </a:rPr>
              <a:t>Norandino</a:t>
            </a:r>
            <a:endParaRPr lang="es-ES_tradnl" sz="1600" dirty="0">
              <a:solidFill>
                <a:schemeClr val="bg1"/>
              </a:solidFill>
            </a:endParaRPr>
          </a:p>
          <a:p>
            <a:pPr marL="285724" indent="-285724" algn="ctr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bg1"/>
                </a:solidFill>
              </a:rPr>
              <a:t>Eje Cafetero</a:t>
            </a:r>
          </a:p>
          <a:p>
            <a:pPr marL="285724" indent="-285724" algn="ctr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bg1"/>
                </a:solidFill>
              </a:rPr>
              <a:t>Antioquia</a:t>
            </a:r>
          </a:p>
          <a:p>
            <a:pPr marL="285724" indent="-285724" algn="ctr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bg1"/>
                </a:solidFill>
              </a:rPr>
              <a:t>Caribe e Insular</a:t>
            </a:r>
          </a:p>
          <a:p>
            <a:pPr marL="285724" indent="-285724" algn="ctr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bg1"/>
                </a:solidFill>
              </a:rPr>
              <a:t>Pacífico Norte</a:t>
            </a:r>
            <a:endParaRPr lang="es-CO" sz="1600" dirty="0">
              <a:solidFill>
                <a:schemeClr val="bg1"/>
              </a:solidFill>
            </a:endParaRPr>
          </a:p>
          <a:p>
            <a:pPr marL="285724" indent="-285724" algn="ctr">
              <a:buFont typeface="Arial" panose="020B0604020202020204" pitchFamily="34" charset="0"/>
              <a:buChar char="•"/>
            </a:pPr>
            <a:r>
              <a:rPr lang="es-ES_tradnl" sz="1600" dirty="0">
                <a:solidFill>
                  <a:schemeClr val="bg1"/>
                </a:solidFill>
              </a:rPr>
              <a:t>Pacífico Sur</a:t>
            </a:r>
          </a:p>
          <a:p>
            <a:pPr marL="285724" indent="-285724" algn="ctr">
              <a:buFont typeface="Arial" panose="020B0604020202020204" pitchFamily="34" charset="0"/>
              <a:buChar char="•"/>
            </a:pPr>
            <a:endParaRPr lang="es-CO" sz="1600" dirty="0">
              <a:solidFill>
                <a:schemeClr val="bg1"/>
              </a:solidFill>
            </a:endParaRPr>
          </a:p>
        </p:txBody>
      </p:sp>
      <p:sp>
        <p:nvSpPr>
          <p:cNvPr id="9" name="CuadroTexto 14"/>
          <p:cNvSpPr txBox="1"/>
          <p:nvPr/>
        </p:nvSpPr>
        <p:spPr>
          <a:xfrm>
            <a:off x="4211960" y="4346019"/>
            <a:ext cx="2212270" cy="646327"/>
          </a:xfrm>
          <a:prstGeom prst="rect">
            <a:avLst/>
          </a:prstGeom>
          <a:ln>
            <a:solidFill>
              <a:srgbClr val="3366C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32" tIns="45718" rIns="91432" bIns="45718" rtlCol="0">
            <a:spAutoFit/>
          </a:bodyPr>
          <a:lstStyle/>
          <a:p>
            <a:pPr algn="ctr"/>
            <a:r>
              <a:rPr lang="es-CO" sz="1200" b="1" dirty="0">
                <a:solidFill>
                  <a:srgbClr val="3366CC"/>
                </a:solidFill>
              </a:rPr>
              <a:t>COMITÉ DE GESTIÓN FINANCIERA</a:t>
            </a:r>
          </a:p>
          <a:p>
            <a:pPr algn="ctr"/>
            <a:r>
              <a:rPr lang="es-CO" sz="1200" dirty="0">
                <a:solidFill>
                  <a:srgbClr val="3366CC"/>
                </a:solidFill>
              </a:rPr>
              <a:t>ST: SDAS - DNP</a:t>
            </a:r>
          </a:p>
        </p:txBody>
      </p:sp>
      <p:sp>
        <p:nvSpPr>
          <p:cNvPr id="10" name="CuadroTexto 15"/>
          <p:cNvSpPr txBox="1"/>
          <p:nvPr/>
        </p:nvSpPr>
        <p:spPr>
          <a:xfrm>
            <a:off x="6355576" y="4360792"/>
            <a:ext cx="2577773" cy="626828"/>
          </a:xfrm>
          <a:prstGeom prst="rect">
            <a:avLst/>
          </a:prstGeom>
          <a:ln>
            <a:solidFill>
              <a:srgbClr val="3366C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32" tIns="45718" rIns="91432" bIns="45718" rtlCol="0">
            <a:spAutoFit/>
          </a:bodyPr>
          <a:lstStyle/>
          <a:p>
            <a:pPr algn="ctr"/>
            <a:r>
              <a:rPr lang="es-CO" sz="1200" b="1" dirty="0">
                <a:solidFill>
                  <a:srgbClr val="3366CC"/>
                </a:solidFill>
              </a:rPr>
              <a:t>COMITÉ ASUNTOS INTERNACIONALES</a:t>
            </a:r>
          </a:p>
          <a:p>
            <a:pPr algn="ctr"/>
            <a:r>
              <a:rPr lang="es-CO" sz="1200" dirty="0">
                <a:solidFill>
                  <a:srgbClr val="3366CC"/>
                </a:solidFill>
              </a:rPr>
              <a:t>ST: Ministerio  de Relaciones Exteriores</a:t>
            </a:r>
          </a:p>
        </p:txBody>
      </p:sp>
      <p:sp>
        <p:nvSpPr>
          <p:cNvPr id="13" name="CuadroTexto 13"/>
          <p:cNvSpPr txBox="1"/>
          <p:nvPr/>
        </p:nvSpPr>
        <p:spPr>
          <a:xfrm>
            <a:off x="4229369" y="1628800"/>
            <a:ext cx="4694515" cy="846382"/>
          </a:xfrm>
          <a:prstGeom prst="rect">
            <a:avLst/>
          </a:prstGeom>
          <a:noFill/>
          <a:ln w="22225">
            <a:solidFill>
              <a:srgbClr val="00B0F0"/>
            </a:solidFill>
          </a:ln>
        </p:spPr>
        <p:txBody>
          <a:bodyPr wrap="square" lIns="91432" tIns="45718" rIns="91432" bIns="45718" rtlCol="0" anchor="ctr">
            <a:spAutoFit/>
          </a:bodyPr>
          <a:lstStyle/>
          <a:p>
            <a:pPr algn="ctr"/>
            <a:r>
              <a:rPr lang="es-CO" b="1" dirty="0">
                <a:solidFill>
                  <a:srgbClr val="00B0F0"/>
                </a:solidFill>
              </a:rPr>
              <a:t>Comisión Intersectorial de Cambio Climático</a:t>
            </a:r>
          </a:p>
          <a:p>
            <a:pPr algn="ctr"/>
            <a:r>
              <a:rPr lang="es-CO" sz="1600" b="1" dirty="0">
                <a:solidFill>
                  <a:srgbClr val="00B0F0"/>
                </a:solidFill>
              </a:rPr>
              <a:t>(Decreto 298 y Propuesta de Reglamento Operativo)</a:t>
            </a:r>
          </a:p>
          <a:p>
            <a:pPr algn="ctr"/>
            <a:endParaRPr lang="es-CO" sz="1500" b="1" dirty="0">
              <a:solidFill>
                <a:srgbClr val="00B0F0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798905" y="1628800"/>
            <a:ext cx="2520236" cy="654288"/>
          </a:xfrm>
          <a:prstGeom prst="rect">
            <a:avLst/>
          </a:prstGeom>
          <a:noFill/>
          <a:ln w="19050">
            <a:solidFill>
              <a:srgbClr val="6CA62C"/>
            </a:solidFill>
          </a:ln>
        </p:spPr>
        <p:txBody>
          <a:bodyPr wrap="square" lIns="91432" tIns="45718" rIns="91432" bIns="45718" rtlCol="0">
            <a:spAutoFit/>
          </a:bodyPr>
          <a:lstStyle/>
          <a:p>
            <a:pPr algn="ctr"/>
            <a:r>
              <a:rPr lang="es-CO" b="1" dirty="0">
                <a:solidFill>
                  <a:srgbClr val="517D21"/>
                </a:solidFill>
              </a:rPr>
              <a:t>Nodos Regionales de Cambio Climático</a:t>
            </a:r>
          </a:p>
        </p:txBody>
      </p:sp>
      <p:sp>
        <p:nvSpPr>
          <p:cNvPr id="15" name="CuadroTexto 11"/>
          <p:cNvSpPr txBox="1"/>
          <p:nvPr/>
        </p:nvSpPr>
        <p:spPr>
          <a:xfrm>
            <a:off x="4229777" y="3300887"/>
            <a:ext cx="2469120" cy="10156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32" tIns="45718" rIns="91432" bIns="45718" rtlCol="0">
            <a:spAutoFit/>
          </a:bodyPr>
          <a:lstStyle/>
          <a:p>
            <a:pPr algn="ctr"/>
            <a:r>
              <a:rPr lang="es-CO" sz="1500" b="1" u="sng" dirty="0">
                <a:solidFill>
                  <a:schemeClr val="bg1"/>
                </a:solidFill>
              </a:rPr>
              <a:t>SECRETARÍA TÉCNICA: </a:t>
            </a:r>
          </a:p>
          <a:p>
            <a:pPr algn="ctr"/>
            <a:r>
              <a:rPr lang="es-CO" sz="1500" b="1" dirty="0">
                <a:solidFill>
                  <a:schemeClr val="bg1"/>
                </a:solidFill>
              </a:rPr>
              <a:t>Departamento Nacional de Planeación </a:t>
            </a:r>
          </a:p>
          <a:p>
            <a:pPr algn="ctr"/>
            <a:r>
              <a:rPr lang="es-CO" sz="1500" dirty="0">
                <a:solidFill>
                  <a:schemeClr val="bg1"/>
                </a:solidFill>
              </a:rPr>
              <a:t>(Alternanza anual)</a:t>
            </a:r>
          </a:p>
        </p:txBody>
      </p:sp>
      <p:sp>
        <p:nvSpPr>
          <p:cNvPr id="16" name="CuadroTexto 14"/>
          <p:cNvSpPr txBox="1"/>
          <p:nvPr/>
        </p:nvSpPr>
        <p:spPr>
          <a:xfrm>
            <a:off x="4209954" y="5143881"/>
            <a:ext cx="2222348" cy="614477"/>
          </a:xfrm>
          <a:prstGeom prst="rect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32" tIns="45718" rIns="91432" bIns="45718" rtlCol="0">
            <a:spAutoFit/>
          </a:bodyPr>
          <a:lstStyle/>
          <a:p>
            <a:pPr algn="ctr"/>
            <a:r>
              <a:rPr lang="es-CO" sz="1200" b="1" dirty="0"/>
              <a:t>COMITÉ TÉCNICO</a:t>
            </a:r>
          </a:p>
          <a:p>
            <a:pPr algn="ctr"/>
            <a:r>
              <a:rPr lang="es-CO" sz="1200" dirty="0"/>
              <a:t>ST: Dirección de Cambio Climático - MADS</a:t>
            </a:r>
          </a:p>
        </p:txBody>
      </p:sp>
      <p:sp>
        <p:nvSpPr>
          <p:cNvPr id="17" name="CuadroTexto 14"/>
          <p:cNvSpPr txBox="1"/>
          <p:nvPr/>
        </p:nvSpPr>
        <p:spPr>
          <a:xfrm>
            <a:off x="6516216" y="5220290"/>
            <a:ext cx="2362128" cy="461661"/>
          </a:xfrm>
          <a:prstGeom prst="rect">
            <a:avLst/>
          </a:prstGeom>
          <a:ln>
            <a:solidFill>
              <a:srgbClr val="FFC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32" tIns="45718" rIns="91432" bIns="45718" rtlCol="0" anchor="ctr">
            <a:spAutoFit/>
          </a:bodyPr>
          <a:lstStyle/>
          <a:p>
            <a:pPr algn="ctr"/>
            <a:r>
              <a:rPr lang="es-CO" sz="1200" b="1" dirty="0"/>
              <a:t>COMITÉ DE INFORMACIÓN</a:t>
            </a:r>
          </a:p>
          <a:p>
            <a:pPr algn="ctr"/>
            <a:r>
              <a:rPr lang="es-CO" sz="1200" dirty="0"/>
              <a:t>ST: IDEAM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8139057" y="4919033"/>
            <a:ext cx="896399" cy="261611"/>
          </a:xfrm>
          <a:prstGeom prst="rect">
            <a:avLst/>
          </a:prstGeom>
          <a:noFill/>
        </p:spPr>
        <p:txBody>
          <a:bodyPr wrap="none" lIns="91432" tIns="45718" rIns="91432" bIns="45718" rtlCol="0">
            <a:spAutoFit/>
          </a:bodyPr>
          <a:lstStyle/>
          <a:p>
            <a:r>
              <a:rPr lang="es-CO" sz="1100" b="1" dirty="0">
                <a:solidFill>
                  <a:srgbClr val="3366CC"/>
                </a:solidFill>
              </a:rPr>
              <a:t>Decreto 298</a:t>
            </a:r>
          </a:p>
        </p:txBody>
      </p:sp>
      <p:sp>
        <p:nvSpPr>
          <p:cNvPr id="20" name="CuadroTexto 13"/>
          <p:cNvSpPr txBox="1"/>
          <p:nvPr/>
        </p:nvSpPr>
        <p:spPr>
          <a:xfrm>
            <a:off x="4211960" y="2467493"/>
            <a:ext cx="4716144" cy="78482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lIns="91432" tIns="45718" rIns="91432" bIns="45718" rtlCol="0">
            <a:spAutoFit/>
          </a:bodyPr>
          <a:lstStyle/>
          <a:p>
            <a:pPr algn="ctr"/>
            <a:r>
              <a:rPr lang="es-CO" sz="1500" b="1" u="sng" dirty="0">
                <a:solidFill>
                  <a:schemeClr val="bg1"/>
                </a:solidFill>
              </a:rPr>
              <a:t>MIEMBROS:</a:t>
            </a:r>
          </a:p>
          <a:p>
            <a:pPr algn="ctr"/>
            <a:r>
              <a:rPr lang="es-CO" sz="1500" dirty="0">
                <a:solidFill>
                  <a:schemeClr val="bg1"/>
                </a:solidFill>
              </a:rPr>
              <a:t>MADS, MI, MHCP, MADR, MME, MT, MRE, DNP, </a:t>
            </a:r>
          </a:p>
          <a:p>
            <a:pPr algn="ctr"/>
            <a:r>
              <a:rPr lang="es-CO" sz="1500" dirty="0">
                <a:solidFill>
                  <a:schemeClr val="bg1"/>
                </a:solidFill>
              </a:rPr>
              <a:t>UNGRD como invitado permanente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6300192" y="5831685"/>
            <a:ext cx="1620897" cy="261611"/>
          </a:xfrm>
          <a:prstGeom prst="rect">
            <a:avLst/>
          </a:prstGeom>
          <a:noFill/>
        </p:spPr>
        <p:txBody>
          <a:bodyPr wrap="square" lIns="91432" tIns="45718" rIns="91432" bIns="45718" rtlCol="0">
            <a:spAutoFit/>
          </a:bodyPr>
          <a:lstStyle/>
          <a:p>
            <a:pPr algn="r"/>
            <a:r>
              <a:rPr lang="es-CO" sz="1100" b="1" dirty="0">
                <a:solidFill>
                  <a:srgbClr val="FFC000"/>
                </a:solidFill>
              </a:rPr>
              <a:t>Propuesta de creación</a:t>
            </a:r>
          </a:p>
        </p:txBody>
      </p:sp>
      <p:cxnSp>
        <p:nvCxnSpPr>
          <p:cNvPr id="22" name="21 Conector angular"/>
          <p:cNvCxnSpPr>
            <a:stCxn id="8" idx="2"/>
            <a:endCxn id="16" idx="1"/>
          </p:cNvCxnSpPr>
          <p:nvPr/>
        </p:nvCxnSpPr>
        <p:spPr>
          <a:xfrm rot="16200000" flipH="1">
            <a:off x="2901476" y="4142642"/>
            <a:ext cx="480364" cy="2136591"/>
          </a:xfrm>
          <a:prstGeom prst="bentConnector2">
            <a:avLst/>
          </a:prstGeom>
          <a:ln w="22225">
            <a:solidFill>
              <a:srgbClr val="FF0000"/>
            </a:solidFill>
            <a:prstDash val="sysDash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4507646" y="5803208"/>
            <a:ext cx="1620897" cy="261611"/>
          </a:xfrm>
          <a:prstGeom prst="rect">
            <a:avLst/>
          </a:prstGeom>
          <a:noFill/>
        </p:spPr>
        <p:txBody>
          <a:bodyPr wrap="square" lIns="91432" tIns="45718" rIns="91432" bIns="45718" rtlCol="0">
            <a:spAutoFit/>
          </a:bodyPr>
          <a:lstStyle/>
          <a:p>
            <a:pPr algn="r"/>
            <a:r>
              <a:rPr lang="es-CO" sz="1100" b="1" dirty="0">
                <a:solidFill>
                  <a:srgbClr val="FF0000"/>
                </a:solidFill>
              </a:rPr>
              <a:t>Propuesta de creación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5514466" y="4919033"/>
            <a:ext cx="896399" cy="261611"/>
          </a:xfrm>
          <a:prstGeom prst="rect">
            <a:avLst/>
          </a:prstGeom>
          <a:noFill/>
        </p:spPr>
        <p:txBody>
          <a:bodyPr wrap="none" lIns="91432" tIns="45718" rIns="91432" bIns="45718" rtlCol="0">
            <a:spAutoFit/>
          </a:bodyPr>
          <a:lstStyle/>
          <a:p>
            <a:r>
              <a:rPr lang="es-CO" sz="1100" b="1" dirty="0">
                <a:solidFill>
                  <a:srgbClr val="3366CC"/>
                </a:solidFill>
              </a:rPr>
              <a:t>Decreto 298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1691680" y="5157192"/>
            <a:ext cx="2615939" cy="584775"/>
          </a:xfrm>
          <a:prstGeom prst="rect">
            <a:avLst/>
          </a:prstGeom>
          <a:noFill/>
        </p:spPr>
        <p:txBody>
          <a:bodyPr wrap="square" lIns="91432" tIns="45718" rIns="91432" bIns="45718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ENLACE</a:t>
            </a:r>
          </a:p>
          <a:p>
            <a:pPr algn="ctr"/>
            <a:r>
              <a:rPr lang="es-CO" sz="1600" b="1" dirty="0">
                <a:solidFill>
                  <a:srgbClr val="FF0000"/>
                </a:solidFill>
              </a:rPr>
              <a:t>COORDINACIÓN SISCLIMA</a:t>
            </a:r>
          </a:p>
        </p:txBody>
      </p:sp>
    </p:spTree>
    <p:extLst>
      <p:ext uri="{BB962C8B-B14F-4D97-AF65-F5344CB8AC3E}">
        <p14:creationId xmlns:p14="http://schemas.microsoft.com/office/powerpoint/2010/main" val="214007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4725144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251520" y="6525344"/>
            <a:ext cx="3600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 smtClean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F-A-DOC-26  </a:t>
            </a:r>
            <a:r>
              <a:rPr lang="es-CO" sz="10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Versión 1 Vigente 02/06/2015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267744" y="2492896"/>
            <a:ext cx="4608512" cy="107721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 NACIONAL DE CAMBIO CLIMÁTICO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38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ángulo 3"/>
          <p:cNvSpPr/>
          <p:nvPr/>
        </p:nvSpPr>
        <p:spPr>
          <a:xfrm>
            <a:off x="179512" y="971436"/>
            <a:ext cx="4099323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b="1" dirty="0" smtClean="0">
                <a:solidFill>
                  <a:srgbClr val="808DA0">
                    <a:lumMod val="50000"/>
                  </a:srgbClr>
                </a:solidFill>
                <a:cs typeface="Arial" panose="020B0604020202020204" pitchFamily="34" charset="0"/>
              </a:rPr>
              <a:t>PRIMER BORRADOR DEL DOCUMENTO DE POLÍTICA</a:t>
            </a:r>
            <a:endParaRPr lang="es-ES" sz="1600" b="1" dirty="0" smtClean="0">
              <a:solidFill>
                <a:srgbClr val="292934"/>
              </a:solidFill>
              <a:cs typeface="Arial" panose="020B0604020202020204" pitchFamily="34" charset="0"/>
            </a:endParaRPr>
          </a:p>
        </p:txBody>
      </p:sp>
      <p:sp>
        <p:nvSpPr>
          <p:cNvPr id="28" name="CuadroTexto 2"/>
          <p:cNvSpPr txBox="1"/>
          <p:nvPr/>
        </p:nvSpPr>
        <p:spPr>
          <a:xfrm>
            <a:off x="410511" y="549841"/>
            <a:ext cx="3729441" cy="430887"/>
          </a:xfrm>
          <a:prstGeom prst="rect">
            <a:avLst/>
          </a:prstGeom>
          <a:solidFill>
            <a:srgbClr val="808DA0">
              <a:lumMod val="50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Arial" panose="020B0604020202020204" pitchFamily="34" charset="0"/>
              </a:rPr>
              <a:t>2014 </a:t>
            </a:r>
          </a:p>
        </p:txBody>
      </p:sp>
      <p:sp>
        <p:nvSpPr>
          <p:cNvPr id="29" name="Rectángulo 4"/>
          <p:cNvSpPr/>
          <p:nvPr/>
        </p:nvSpPr>
        <p:spPr>
          <a:xfrm>
            <a:off x="251520" y="5733256"/>
            <a:ext cx="4099071" cy="954107"/>
          </a:xfrm>
          <a:prstGeom prst="rect">
            <a:avLst/>
          </a:prstGeom>
          <a:solidFill>
            <a:srgbClr val="808DA0">
              <a:lumMod val="60000"/>
              <a:lumOff val="40000"/>
            </a:srgbClr>
          </a:solidFill>
        </p:spPr>
        <p:txBody>
          <a:bodyPr wrap="square">
            <a:noAutofit/>
          </a:bodyPr>
          <a:lstStyle/>
          <a:p>
            <a:pPr marL="0" marR="0" lvl="1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Arial" panose="020B0604020202020204" pitchFamily="34" charset="0"/>
              </a:rPr>
              <a:t>Resultado: </a:t>
            </a:r>
          </a:p>
          <a:p>
            <a:pPr marL="0" marR="0" lvl="1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1. Documento de Propuesta de la Política Nacional de Cambio Climático</a:t>
            </a:r>
          </a:p>
        </p:txBody>
      </p:sp>
      <p:sp>
        <p:nvSpPr>
          <p:cNvPr id="30" name="Rectángulo 3"/>
          <p:cNvSpPr/>
          <p:nvPr/>
        </p:nvSpPr>
        <p:spPr>
          <a:xfrm>
            <a:off x="256517" y="1711995"/>
            <a:ext cx="4099459" cy="3805237"/>
          </a:xfrm>
          <a:prstGeom prst="rect">
            <a:avLst/>
          </a:prstGeom>
          <a:solidFill>
            <a:srgbClr val="808DA0">
              <a:lumMod val="20000"/>
              <a:lumOff val="80000"/>
            </a:srgbClr>
          </a:solidFill>
          <a:ln>
            <a:noFill/>
          </a:ln>
        </p:spPr>
        <p:txBody>
          <a:bodyPr wrap="square">
            <a:no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Objetivo: recoger insumos y elaborar primer borrador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0" i="0" u="none" strike="noStrike" kern="0" cap="none" spc="0" normalizeH="0" baseline="0" noProof="0" dirty="0" smtClean="0">
              <a:ln>
                <a:noFill/>
              </a:ln>
              <a:solidFill>
                <a:srgbClr val="292934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358775" marR="0" lvl="1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Talleres insumos</a:t>
            </a:r>
            <a:endParaRPr kumimoji="0" lang="es-ES" sz="1600" b="0" i="0" u="none" strike="noStrike" kern="0" cap="none" spc="0" normalizeH="0" baseline="0" noProof="0" dirty="0" smtClean="0">
              <a:ln>
                <a:noFill/>
              </a:ln>
              <a:solidFill>
                <a:srgbClr val="292934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358775" marR="0" lvl="1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050" b="0" i="0" u="none" strike="noStrike" kern="0" cap="none" spc="0" normalizeH="0" baseline="0" noProof="0" dirty="0" smtClean="0">
              <a:ln>
                <a:noFill/>
              </a:ln>
              <a:solidFill>
                <a:srgbClr val="292934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358775" marR="0" lvl="1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5 Talleres regionales (Nodos Regionales de Cambio Climático)</a:t>
            </a:r>
          </a:p>
          <a:p>
            <a:pPr marL="358775" marR="0" lvl="1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Institutos de investigación</a:t>
            </a:r>
          </a:p>
          <a:p>
            <a:pPr marL="358775" marR="0" lvl="1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Direcciones MADS  </a:t>
            </a:r>
          </a:p>
          <a:p>
            <a:pPr marL="358775" marR="0" lvl="1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Entidades nacionales (sectores, </a:t>
            </a:r>
            <a:r>
              <a:rPr kumimoji="0" lang="es-E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ONGs</a:t>
            </a: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, agencias de cooperación)</a:t>
            </a:r>
          </a:p>
          <a:p>
            <a:pPr marL="358775" marR="0" lvl="1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Nacional </a:t>
            </a:r>
          </a:p>
          <a:p>
            <a:pPr marL="358775" marR="0" lvl="1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050" b="0" i="0" u="none" strike="noStrike" kern="0" cap="none" spc="0" normalizeH="0" baseline="0" noProof="0" dirty="0" smtClean="0">
              <a:ln>
                <a:noFill/>
              </a:ln>
              <a:solidFill>
                <a:srgbClr val="292934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358775" marR="0" lvl="1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Publicación página MADS</a:t>
            </a:r>
          </a:p>
          <a:p>
            <a:pPr marL="358775" marR="0" lvl="1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050" b="0" i="0" u="none" strike="noStrike" kern="0" cap="none" spc="0" normalizeH="0" baseline="0" noProof="0" dirty="0" smtClean="0">
              <a:ln>
                <a:noFill/>
              </a:ln>
              <a:solidFill>
                <a:srgbClr val="292934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358775" marR="0" lvl="1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Comentarios entidades y ciudadanía</a:t>
            </a:r>
          </a:p>
        </p:txBody>
      </p:sp>
      <p:sp>
        <p:nvSpPr>
          <p:cNvPr id="31" name="CuadroTexto 6"/>
          <p:cNvSpPr txBox="1"/>
          <p:nvPr/>
        </p:nvSpPr>
        <p:spPr>
          <a:xfrm>
            <a:off x="4716016" y="548680"/>
            <a:ext cx="4007104" cy="430887"/>
          </a:xfrm>
          <a:prstGeom prst="rect">
            <a:avLst/>
          </a:prstGeom>
          <a:solidFill>
            <a:srgbClr val="AD8F67">
              <a:lumMod val="7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cs typeface="Arial" panose="020B0604020202020204" pitchFamily="34" charset="0"/>
              </a:rPr>
              <a:t>2015</a:t>
            </a:r>
          </a:p>
        </p:txBody>
      </p:sp>
      <p:sp>
        <p:nvSpPr>
          <p:cNvPr id="32" name="Rectángulo 7"/>
          <p:cNvSpPr/>
          <p:nvPr/>
        </p:nvSpPr>
        <p:spPr>
          <a:xfrm>
            <a:off x="4788024" y="1475487"/>
            <a:ext cx="4007104" cy="4185761"/>
          </a:xfrm>
          <a:prstGeom prst="rect">
            <a:avLst/>
          </a:prstGeom>
          <a:solidFill>
            <a:srgbClr val="AD8F67">
              <a:lumMod val="20000"/>
              <a:lumOff val="80000"/>
            </a:srgbClr>
          </a:solidFill>
          <a:ln>
            <a:noFill/>
          </a:ln>
        </p:spPr>
        <p:txBody>
          <a:bodyPr wrap="square">
            <a:spAutoFit/>
          </a:bodyPr>
          <a:lstStyle/>
          <a:p>
            <a:pPr marL="285750" marR="0" lvl="2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182563" algn="l"/>
              </a:tabLst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Talleres y reuniones con participación de:</a:t>
            </a:r>
          </a:p>
          <a:p>
            <a:pPr marL="442913" marR="0" lvl="3" indent="-263525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2563" algn="l"/>
              </a:tabLst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5 Comunidades indígenas, afro y raizales</a:t>
            </a:r>
          </a:p>
          <a:p>
            <a:pPr marL="442913" marR="0" lvl="3" indent="-263525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2563" algn="l"/>
              </a:tabLst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Nodos Regionales de Cambio Climático</a:t>
            </a:r>
          </a:p>
          <a:p>
            <a:pPr marL="442913" marR="0" lvl="3" indent="-263525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2563" algn="l"/>
              </a:tabLst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Sectores y direcciones DNP</a:t>
            </a:r>
          </a:p>
          <a:p>
            <a:pPr marL="442913" marR="0" lvl="3" indent="-263525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2563" algn="l"/>
              </a:tabLst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Gremios</a:t>
            </a:r>
          </a:p>
          <a:p>
            <a:pPr marL="442913" marR="0" lvl="3" indent="-263525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2563" algn="l"/>
              </a:tabLst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Institutos de investigación</a:t>
            </a:r>
          </a:p>
          <a:p>
            <a:pPr marL="442913" marR="0" lvl="3" indent="-263525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2563" algn="l"/>
              </a:tabLst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Entidades  nacionales</a:t>
            </a:r>
          </a:p>
          <a:p>
            <a:pPr marL="442913" marR="0" lvl="3" indent="-263525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2563" algn="l"/>
              </a:tabLst>
              <a:defRPr/>
            </a:pPr>
            <a:r>
              <a:rPr kumimoji="0" lang="es-E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ONG / Agencias de cooperación / Universidades</a:t>
            </a:r>
          </a:p>
          <a:p>
            <a:pPr marL="285750" marR="0" lvl="2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182563" algn="l"/>
              </a:tabLst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Envío documento (julio y noviembre 2015): </a:t>
            </a:r>
          </a:p>
          <a:p>
            <a:pPr marL="53340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O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CARs</a:t>
            </a:r>
            <a:r>
              <a:rPr kumimoji="0" lang="es-CO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 y Autoridades Ambientales</a:t>
            </a:r>
          </a:p>
          <a:p>
            <a:pPr marL="53340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O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Nodos Regionales de Cambio Climático </a:t>
            </a:r>
          </a:p>
          <a:p>
            <a:pPr marL="53340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O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Directores MADS</a:t>
            </a:r>
          </a:p>
          <a:p>
            <a:pPr marL="53340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O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Directores Institutos de Investigación</a:t>
            </a:r>
          </a:p>
          <a:p>
            <a:pPr marL="53340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O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Ministerios </a:t>
            </a:r>
          </a:p>
          <a:p>
            <a:pPr marL="53340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O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Gremios participantes en talleres / </a:t>
            </a:r>
            <a:r>
              <a:rPr kumimoji="0" lang="es-CO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Asobancaria</a:t>
            </a:r>
            <a:endParaRPr kumimoji="0" lang="es-CO" sz="1400" b="0" i="0" u="none" strike="noStrike" kern="0" cap="none" spc="0" normalizeH="0" baseline="0" noProof="0" dirty="0" smtClean="0">
              <a:ln>
                <a:noFill/>
              </a:ln>
              <a:solidFill>
                <a:srgbClr val="292934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85750" marR="0" lvl="2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182563" algn="l"/>
              </a:tabLst>
              <a:defRPr/>
            </a:pPr>
            <a:r>
              <a:rPr kumimoji="0" lang="es-CO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Gestión de comentarios </a:t>
            </a:r>
          </a:p>
          <a:p>
            <a:pPr marL="533400" marR="0" lvl="0" indent="-28575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2563" algn="l"/>
              </a:tabLst>
              <a:defRPr/>
            </a:pPr>
            <a:r>
              <a:rPr kumimoji="0" lang="es-CO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Mas de 600 comentarios</a:t>
            </a:r>
          </a:p>
        </p:txBody>
      </p:sp>
      <p:sp>
        <p:nvSpPr>
          <p:cNvPr id="33" name="Rectángulo 8"/>
          <p:cNvSpPr/>
          <p:nvPr/>
        </p:nvSpPr>
        <p:spPr>
          <a:xfrm>
            <a:off x="4355976" y="1017603"/>
            <a:ext cx="484910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1500" b="1" dirty="0" smtClean="0">
                <a:solidFill>
                  <a:srgbClr val="808DA0">
                    <a:lumMod val="50000"/>
                  </a:srgbClr>
                </a:solidFill>
                <a:cs typeface="Arial" panose="020B0604020202020204" pitchFamily="34" charset="0"/>
              </a:rPr>
              <a:t>SOCIALIZACIÓN, NUEVOS INSUMOS, COMENTARIOS Y AJUSTE FINAL</a:t>
            </a:r>
            <a:endParaRPr lang="es-ES" sz="1500" b="1" dirty="0">
              <a:solidFill>
                <a:srgbClr val="808DA0">
                  <a:lumMod val="50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34" name="Rectángulo 10"/>
          <p:cNvSpPr/>
          <p:nvPr/>
        </p:nvSpPr>
        <p:spPr>
          <a:xfrm>
            <a:off x="4644008" y="5715253"/>
            <a:ext cx="4407825" cy="954107"/>
          </a:xfrm>
          <a:prstGeom prst="rect">
            <a:avLst/>
          </a:prstGeom>
          <a:solidFill>
            <a:srgbClr val="AD8F67">
              <a:lumMod val="60000"/>
              <a:lumOff val="40000"/>
            </a:srgbClr>
          </a:solidFill>
        </p:spPr>
        <p:txBody>
          <a:bodyPr wrap="square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cs typeface="Arial" panose="020B0604020202020204" pitchFamily="34" charset="0"/>
              </a:rPr>
              <a:t>Resultado: 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Documento Política Nacional de Cambio Climático</a:t>
            </a:r>
          </a:p>
          <a:p>
            <a:pPr marL="342900" marR="0" lvl="0" indent="-34290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E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Análisis de capacidades </a:t>
            </a:r>
            <a:r>
              <a:rPr kumimoji="0" lang="es-CO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292934"/>
                </a:solidFill>
                <a:effectLst/>
                <a:uLnTx/>
                <a:uFillTx/>
                <a:cs typeface="Arial" panose="020B0604020202020204" pitchFamily="34" charset="0"/>
              </a:rPr>
              <a:t>locales e institucionales para la implementación y financiación </a:t>
            </a:r>
            <a:endParaRPr kumimoji="0" lang="es-ES" sz="1400" b="1" i="0" u="none" strike="noStrike" kern="0" cap="none" spc="0" normalizeH="0" baseline="0" noProof="0" dirty="0" smtClean="0">
              <a:ln>
                <a:noFill/>
              </a:ln>
              <a:solidFill>
                <a:srgbClr val="292934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82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03" y="1233006"/>
            <a:ext cx="8818006" cy="529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403648" y="406405"/>
            <a:ext cx="6696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solidFill>
                  <a:schemeClr val="accent6">
                    <a:lumMod val="75000"/>
                  </a:schemeClr>
                </a:solidFill>
              </a:rPr>
              <a:t>CICLO DE PLANEACIÓN DE LA POLÍTICA NACIONAL DE CAMBIO CLIMÁTICO</a:t>
            </a:r>
            <a:endParaRPr lang="es-CO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17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771" y="1255744"/>
            <a:ext cx="8766871" cy="4338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217120" y="539388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</a:rPr>
              <a:t>COMPONENTES DE LA POLÍTICA NACIONAL DE CAMBIO CLIMÁTICO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64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6 Rectángulo"/>
          <p:cNvSpPr/>
          <p:nvPr/>
        </p:nvSpPr>
        <p:spPr>
          <a:xfrm>
            <a:off x="551385" y="334397"/>
            <a:ext cx="7765032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bg2">
                    <a:lumMod val="25000"/>
                  </a:schemeClr>
                </a:solidFill>
              </a:rPr>
              <a:t>Lineamientos de política</a:t>
            </a:r>
            <a:endParaRPr lang="es-CO" sz="3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Rectángulo redondeado 24"/>
          <p:cNvSpPr/>
          <p:nvPr/>
        </p:nvSpPr>
        <p:spPr>
          <a:xfrm>
            <a:off x="467544" y="1225503"/>
            <a:ext cx="8208912" cy="4507753"/>
          </a:xfrm>
          <a:prstGeom prst="round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Integralidad de la Visión de Cambio Climático y Enfoque Territorial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El análisis y la definición de medidas de mitigación y adaptación, deberán responder a un enfoque integral que analicen las diferentes relaciones entre clima-economía-población-ecosistemas por separado y de manera agregada desde una perspectiva territorial. </a:t>
            </a:r>
            <a:endParaRPr lang="es-CO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Enfoque </a:t>
            </a: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 desarrollo y senda de desarrollo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La gestión del cambio climático debe influir en las decisiones y en el conjunto de acciones que generan desarrollo y que definen la senda de desarrollo de un país. </a:t>
            </a:r>
            <a:endParaRPr lang="es-CO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Estrategia de sostenibilidad ambiental para el desarrollo </a:t>
            </a:r>
            <a:r>
              <a:rPr lang="es-CO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rural</a:t>
            </a:r>
            <a:endParaRPr lang="es-CO" sz="1600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Co-beneficios </a:t>
            </a: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entre los objetivos del desarrollo y de la gestión de cambio </a:t>
            </a:r>
            <a:r>
              <a:rPr lang="es-CO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climático</a:t>
            </a:r>
            <a:endParaRPr lang="es-CO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Innovación y eficiencia en el uso de los recursos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:.</a:t>
            </a:r>
            <a:endParaRPr lang="es-CO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Prioridades y sinergias entre mitigación </a:t>
            </a:r>
            <a:r>
              <a:rPr lang="es-CO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 GEI </a:t>
            </a:r>
            <a:r>
              <a:rPr lang="es-CO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 </a:t>
            </a: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adaptación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La adaptación y la mitigación son, a nivel general, igualmente prioritarias para una PNCC. </a:t>
            </a:r>
            <a:endParaRPr lang="es-CO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Viabilidad </a:t>
            </a: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 las medidas y costo-efectividad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La evaluación de las medidas se debe realizar con metodologías ampliamente difundidas y probadas para determinar su viabilidad económica, social, ambiental y climática. </a:t>
            </a:r>
          </a:p>
        </p:txBody>
      </p:sp>
    </p:spTree>
    <p:extLst>
      <p:ext uri="{BB962C8B-B14F-4D97-AF65-F5344CB8AC3E}">
        <p14:creationId xmlns:p14="http://schemas.microsoft.com/office/powerpoint/2010/main" val="400866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6 Rectángulo"/>
          <p:cNvSpPr/>
          <p:nvPr/>
        </p:nvSpPr>
        <p:spPr>
          <a:xfrm>
            <a:off x="551385" y="332656"/>
            <a:ext cx="7765032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chemeClr val="bg2">
                    <a:lumMod val="25000"/>
                  </a:schemeClr>
                </a:solidFill>
              </a:rPr>
              <a:t>Lineamientos de política</a:t>
            </a:r>
            <a:endParaRPr lang="es-CO" sz="3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Rectángulo redondeado 24"/>
          <p:cNvSpPr/>
          <p:nvPr/>
        </p:nvSpPr>
        <p:spPr>
          <a:xfrm>
            <a:off x="475891" y="980728"/>
            <a:ext cx="8208912" cy="5189656"/>
          </a:xfrm>
          <a:prstGeom prst="round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Enfoque sectorial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La gestión del cambio climático debe reconocer que hay decisiones sectoriales de alto impacto </a:t>
            </a:r>
            <a:r>
              <a:rPr lang="es-CO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multiregional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Enfoque </a:t>
            </a:r>
            <a:r>
              <a:rPr lang="es-CO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ecosistémico</a:t>
            </a:r>
            <a:endParaRPr lang="es-CO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Planificación de la gestión de cambio climático: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la 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gestión de cambio climático se orienta a influir en 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decisiones 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del desarrollo y sus sectores, 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 sobre 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 ocupación del 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territorio</a:t>
            </a:r>
            <a:endParaRPr lang="es-CO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Efectividad de la gestión, coordinación e información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Tener la 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capacidad de influir en las decisiones de política públicas, normatividad e inversiones asociadas 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planificación 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del desarrollo y del 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territorio. </a:t>
            </a:r>
            <a:endParaRPr lang="es-CO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 y capacidad de análisis la para toma de </a:t>
            </a:r>
            <a:r>
              <a:rPr lang="es-CO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decisiones</a:t>
            </a:r>
            <a:endParaRPr lang="es-CO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Participación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Los procesos de planificación de la gestión de cambio climático deberán incorporar mecanismos para la participación de la población más vulnerable. </a:t>
            </a: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Temporalidad de la Política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Acciones tendrán 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una visión de largo plazo, pero buscarán 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soluciones 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 alto impacto en el corto y mediano 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plazo</a:t>
            </a:r>
            <a:endParaRPr lang="es-CO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CO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Flexibilidad</a:t>
            </a:r>
            <a:r>
              <a:rPr lang="es-CO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la Política pretende ser flexible y favorecer el ajuste continuo de sus </a:t>
            </a:r>
            <a:r>
              <a:rPr lang="es-CO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metas</a:t>
            </a:r>
            <a:endParaRPr lang="es-CO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r>
              <a:rPr lang="es-ES_tradnl" sz="16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Complementariedad con gestión del riesgo de </a:t>
            </a:r>
            <a:r>
              <a:rPr lang="es-ES_tradnl" sz="16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desastres</a:t>
            </a:r>
            <a:endParaRPr lang="es-CO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52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6 Rectángulo"/>
          <p:cNvSpPr/>
          <p:nvPr/>
        </p:nvSpPr>
        <p:spPr>
          <a:xfrm>
            <a:off x="680652" y="488866"/>
            <a:ext cx="7765032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chemeClr val="bg2">
                    <a:lumMod val="25000"/>
                  </a:schemeClr>
                </a:solidFill>
              </a:rPr>
              <a:t>Niveles de articulación y coordinación para la gestión del cambio climático</a:t>
            </a:r>
            <a:endParaRPr lang="es-CO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95" y="1433290"/>
            <a:ext cx="8220904" cy="444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746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4725144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uadroTexto 4"/>
          <p:cNvSpPr txBox="1"/>
          <p:nvPr/>
        </p:nvSpPr>
        <p:spPr>
          <a:xfrm>
            <a:off x="251520" y="6525344"/>
            <a:ext cx="3600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</a:rPr>
              <a:t>F-A-DOC-26  Versión 1 Vigente 02/06/2015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665" y="1148136"/>
            <a:ext cx="3278671" cy="251514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195736" y="4123675"/>
            <a:ext cx="4752528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4400" b="1" dirty="0">
                <a:solidFill>
                  <a:srgbClr val="1F497D">
                    <a:lumMod val="50000"/>
                  </a:srgbClr>
                </a:solidFill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111407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539552" y="6381328"/>
            <a:ext cx="37444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 smtClean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F-A-DOC-26  </a:t>
            </a:r>
            <a:r>
              <a:rPr lang="es-CO" sz="10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Versión 1 Vigente 02/06/2015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51520" y="561454"/>
            <a:ext cx="864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ESTRATEGIA INSTITUCIONAL </a:t>
            </a:r>
            <a:endParaRPr lang="es-CO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CO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</a:t>
            </a:r>
            <a:r>
              <a:rPr lang="es-CO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ARTICULACIÓN DE POLÍTICAS Y ACCIONES </a:t>
            </a:r>
            <a:endParaRPr lang="es-CO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CO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</a:t>
            </a:r>
            <a:r>
              <a:rPr lang="es-CO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MATERIA DE CAMBIO CLIMÁTICO EN </a:t>
            </a:r>
            <a:r>
              <a:rPr lang="es-CO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COLOMBIA</a:t>
            </a:r>
          </a:p>
          <a:p>
            <a:pPr algn="ctr"/>
            <a:r>
              <a:rPr lang="es-CO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CONPES 3700 (2011)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395536" y="2003128"/>
            <a:ext cx="8352928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O" b="1" dirty="0">
                <a:solidFill>
                  <a:schemeClr val="accent5">
                    <a:lumMod val="50000"/>
                  </a:schemeClr>
                </a:solidFill>
              </a:rPr>
              <a:t>Objetivo </a:t>
            </a: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General</a:t>
            </a:r>
          </a:p>
          <a:p>
            <a:pPr>
              <a:lnSpc>
                <a:spcPct val="150000"/>
              </a:lnSpc>
            </a:pPr>
            <a:r>
              <a:rPr lang="es-CO" dirty="0" smtClean="0">
                <a:solidFill>
                  <a:schemeClr val="accent5">
                    <a:lumMod val="50000"/>
                  </a:schemeClr>
                </a:solidFill>
              </a:rPr>
              <a:t>Facilitar </a:t>
            </a:r>
            <a:r>
              <a:rPr lang="es-CO" dirty="0">
                <a:solidFill>
                  <a:schemeClr val="accent5">
                    <a:lumMod val="50000"/>
                  </a:schemeClr>
                </a:solidFill>
              </a:rPr>
              <a:t>y fomentar la formulación e implementación de las políticas, planes, programas, incentivos, proyectos y metodologías en materia de cambio climático, logrando la inclusión de las variables climáticas como determinantes para el diseño y planificación de los proyectos de desarrollo, mediante la configuración de un esquema de articulación intersectorial. </a:t>
            </a:r>
            <a:r>
              <a:rPr lang="es-CO" dirty="0">
                <a:solidFill>
                  <a:schemeClr val="accent2">
                    <a:lumMod val="75000"/>
                  </a:schemeClr>
                </a:solidFill>
              </a:rPr>
              <a:t>Este esquema deberá permear el actual modelo de desarrollo social y económico de manera transversal a todos los niveles y en todas las instituciones. Adicionalmente, deberá permear los más altos niveles de toma de decisiones en cada uno de los sectores y comunidades.</a:t>
            </a:r>
          </a:p>
        </p:txBody>
      </p:sp>
    </p:spTree>
    <p:extLst>
      <p:ext uri="{BB962C8B-B14F-4D97-AF65-F5344CB8AC3E}">
        <p14:creationId xmlns:p14="http://schemas.microsoft.com/office/powerpoint/2010/main" val="10495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251520" y="521385"/>
            <a:ext cx="864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ESTRATEGIA INSTITUCIONAL </a:t>
            </a:r>
            <a:endParaRPr lang="es-CO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CO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</a:t>
            </a:r>
            <a:r>
              <a:rPr lang="es-CO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ARTICULACIÓN DE POLÍTICAS Y ACCIONES </a:t>
            </a:r>
            <a:endParaRPr lang="es-CO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CO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</a:t>
            </a:r>
            <a:r>
              <a:rPr lang="es-CO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MATERIA DE CAMBIO CLIMÁTICO EN </a:t>
            </a:r>
            <a:r>
              <a:rPr lang="es-CO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COLOMBIA</a:t>
            </a:r>
          </a:p>
          <a:p>
            <a:pPr algn="ctr"/>
            <a:r>
              <a:rPr lang="es-CO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CONPES 3700 (2011)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07504" y="1890698"/>
            <a:ext cx="87849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Preparar </a:t>
            </a:r>
            <a:r>
              <a:rPr lang="es-CO" b="1" dirty="0">
                <a:solidFill>
                  <a:schemeClr val="accent5">
                    <a:lumMod val="50000"/>
                  </a:schemeClr>
                </a:solidFill>
              </a:rPr>
              <a:t>al país ante los retos y oportunidades generados como consecuencia del cambio </a:t>
            </a: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climático.</a:t>
            </a:r>
          </a:p>
          <a:p>
            <a:pPr marL="285750" indent="-2857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Complementariedad </a:t>
            </a:r>
            <a:r>
              <a:rPr lang="es-CO" b="1" dirty="0">
                <a:solidFill>
                  <a:schemeClr val="accent5">
                    <a:lumMod val="50000"/>
                  </a:schemeClr>
                </a:solidFill>
              </a:rPr>
              <a:t>de varias instituciones </a:t>
            </a: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tanto públicas </a:t>
            </a:r>
            <a:r>
              <a:rPr lang="es-CO" b="1" dirty="0">
                <a:solidFill>
                  <a:schemeClr val="accent5">
                    <a:lumMod val="50000"/>
                  </a:schemeClr>
                </a:solidFill>
              </a:rPr>
              <a:t>como </a:t>
            </a: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privadas.  </a:t>
            </a:r>
          </a:p>
          <a:p>
            <a:pPr marL="285750" indent="-2857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Desde </a:t>
            </a:r>
            <a:r>
              <a:rPr lang="es-CO" b="1" dirty="0">
                <a:solidFill>
                  <a:schemeClr val="accent5">
                    <a:lumMod val="50000"/>
                  </a:schemeClr>
                </a:solidFill>
              </a:rPr>
              <a:t>lo local, pasando por lo nacional y teniendo en cuenta </a:t>
            </a: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lo internacional.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79512" y="4365104"/>
            <a:ext cx="878497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Crear </a:t>
            </a:r>
            <a:r>
              <a:rPr lang="es-CO" b="1" dirty="0">
                <a:solidFill>
                  <a:schemeClr val="accent5">
                    <a:lumMod val="50000"/>
                  </a:schemeClr>
                </a:solidFill>
              </a:rPr>
              <a:t>un marco institucional fuerte y </a:t>
            </a: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eficaz. </a:t>
            </a:r>
          </a:p>
          <a:p>
            <a:pPr marL="285750" indent="-2857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Transferir </a:t>
            </a:r>
            <a:r>
              <a:rPr lang="es-CO" b="1" dirty="0">
                <a:solidFill>
                  <a:schemeClr val="accent5">
                    <a:lumMod val="50000"/>
                  </a:schemeClr>
                </a:solidFill>
              </a:rPr>
              <a:t>responsabilidades directas en cabeza de los sectores </a:t>
            </a: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económicos, los territorios, entidades públicas y privadas, para </a:t>
            </a:r>
            <a:r>
              <a:rPr lang="es-CO" b="1" dirty="0">
                <a:solidFill>
                  <a:schemeClr val="accent5">
                    <a:lumMod val="50000"/>
                  </a:schemeClr>
                </a:solidFill>
              </a:rPr>
              <a:t>enfrentar este fenómeno.</a:t>
            </a:r>
          </a:p>
          <a:p>
            <a:pPr marL="285750" indent="-2857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O" b="1" dirty="0">
                <a:solidFill>
                  <a:schemeClr val="accent5">
                    <a:lumMod val="50000"/>
                  </a:schemeClr>
                </a:solidFill>
              </a:rPr>
              <a:t>Este conjunto de relaciones y actores </a:t>
            </a:r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conformará el Sistema </a:t>
            </a:r>
            <a:endParaRPr lang="es-CO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Nacional </a:t>
            </a:r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de </a:t>
            </a:r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Cambio Climático</a:t>
            </a: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. A </a:t>
            </a:r>
            <a:r>
              <a:rPr lang="es-CO" b="1" dirty="0">
                <a:solidFill>
                  <a:schemeClr val="accent5">
                    <a:lumMod val="50000"/>
                  </a:schemeClr>
                </a:solidFill>
              </a:rPr>
              <a:t>través de un </a:t>
            </a:r>
            <a:r>
              <a:rPr lang="es-CO" b="1" dirty="0" smtClean="0">
                <a:solidFill>
                  <a:schemeClr val="accent5">
                    <a:lumMod val="50000"/>
                  </a:schemeClr>
                </a:solidFill>
              </a:rPr>
              <a:t>decreto. </a:t>
            </a:r>
            <a:endParaRPr lang="es-CO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Flecha abajo 1"/>
          <p:cNvSpPr/>
          <p:nvPr/>
        </p:nvSpPr>
        <p:spPr>
          <a:xfrm>
            <a:off x="4139952" y="3736201"/>
            <a:ext cx="864096" cy="700911"/>
          </a:xfrm>
          <a:prstGeom prst="downArrow">
            <a:avLst/>
          </a:prstGeom>
          <a:solidFill>
            <a:srgbClr val="92D050"/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982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159048" y="2564904"/>
            <a:ext cx="6840760" cy="166199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DECRETO 298 DEL 24 DE FEBRERO DE 2016</a:t>
            </a:r>
          </a:p>
          <a:p>
            <a:pPr algn="ctr"/>
            <a:r>
              <a:rPr lang="es-CO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“Por el cual se establece la organización y funcionamiento del Sistema Nacional de Cambio Climático – SISCLIMA y se dictan otras disposiciones”</a:t>
            </a:r>
            <a:endParaRPr lang="es-CO" sz="2400" dirty="0" smtClean="0">
              <a:solidFill>
                <a:schemeClr val="accent3">
                  <a:lumMod val="20000"/>
                  <a:lumOff val="8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6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-3854" y="6606505"/>
            <a:ext cx="37444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</a:rPr>
              <a:t>F-A-DOC-26  Versión 1 Vigente 02/06/2015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894016" y="468040"/>
            <a:ext cx="5355967" cy="461665"/>
          </a:xfrm>
          <a:prstGeom prst="rect">
            <a:avLst/>
          </a:prstGeom>
          <a:solidFill>
            <a:srgbClr val="003366"/>
          </a:solidFill>
          <a:ln w="28575">
            <a:solidFill>
              <a:srgbClr val="CCFF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x-none" sz="2400" b="1" dirty="0" smtClean="0">
                <a:solidFill>
                  <a:srgbClr val="CCFF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QUÉ ES EL SISCLIMA?</a:t>
            </a:r>
            <a:endParaRPr lang="es-CO" sz="2400" b="1" dirty="0">
              <a:solidFill>
                <a:srgbClr val="CCFF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739402" y="1549432"/>
            <a:ext cx="223224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Entidades estatales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861914" y="1536718"/>
            <a:ext cx="223224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Entidades privadas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629666" y="2404625"/>
            <a:ext cx="338437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Entidades sin ánimo de lucro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720360" y="2090152"/>
            <a:ext cx="138605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Políticas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717495" y="1803046"/>
            <a:ext cx="138605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Normas 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759994" y="2743669"/>
            <a:ext cx="138605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Procesos 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2759994" y="3025745"/>
            <a:ext cx="138605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Recursos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03756" y="1794510"/>
            <a:ext cx="138605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Planes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701674" y="2094336"/>
            <a:ext cx="138605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Estrategias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686866" y="2714301"/>
            <a:ext cx="167712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Instrumentos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644733" y="3006204"/>
            <a:ext cx="167712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Mecanismos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702364" y="3251071"/>
            <a:ext cx="167712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CO" sz="2000" dirty="0" smtClean="0">
                <a:solidFill>
                  <a:srgbClr val="1F497D">
                    <a:lumMod val="50000"/>
                  </a:srgbClr>
                </a:solidFill>
              </a:rPr>
              <a:t>Información </a:t>
            </a:r>
            <a:endParaRPr lang="es-CO" sz="2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9" name="Rectángulo redondeado 18"/>
          <p:cNvSpPr/>
          <p:nvPr/>
        </p:nvSpPr>
        <p:spPr>
          <a:xfrm>
            <a:off x="557658" y="1292567"/>
            <a:ext cx="4590406" cy="2448272"/>
          </a:xfrm>
          <a:prstGeom prst="roundRect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997818" y="4316903"/>
            <a:ext cx="6894662" cy="1200329"/>
          </a:xfrm>
          <a:prstGeom prst="rect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CO" sz="2400" dirty="0" smtClean="0">
                <a:solidFill>
                  <a:srgbClr val="1F497D">
                    <a:lumMod val="50000"/>
                  </a:srgbClr>
                </a:solidFill>
              </a:rPr>
              <a:t>Conjunto que se aplica de manera organizada para gestionar la mitigación de gases efecto invernadero y la adaptación al cambio climático en el país.</a:t>
            </a:r>
            <a:endParaRPr lang="es-CO" sz="2400" dirty="0">
              <a:solidFill>
                <a:srgbClr val="1F497D">
                  <a:lumMod val="50000"/>
                </a:srgbClr>
              </a:solidFill>
            </a:endParaRPr>
          </a:p>
        </p:txBody>
      </p:sp>
      <p:cxnSp>
        <p:nvCxnSpPr>
          <p:cNvPr id="21" name="Conector curvado 20"/>
          <p:cNvCxnSpPr>
            <a:stCxn id="19" idx="3"/>
          </p:cNvCxnSpPr>
          <p:nvPr/>
        </p:nvCxnSpPr>
        <p:spPr>
          <a:xfrm>
            <a:off x="5148064" y="2516703"/>
            <a:ext cx="1144706" cy="1603250"/>
          </a:xfrm>
          <a:prstGeom prst="curvedConnector2">
            <a:avLst/>
          </a:prstGeom>
          <a:ln w="571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11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-3854" y="6606505"/>
            <a:ext cx="37444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</a:rPr>
              <a:t>F-A-DOC-26  Versión 1 Vigente 02/06/2015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007603" y="554294"/>
            <a:ext cx="7128792" cy="426434"/>
          </a:xfrm>
          <a:prstGeom prst="rect">
            <a:avLst/>
          </a:prstGeom>
          <a:solidFill>
            <a:srgbClr val="003366"/>
          </a:solidFill>
          <a:ln w="28575">
            <a:solidFill>
              <a:srgbClr val="CCFF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x-none" sz="2400" b="1" dirty="0" smtClean="0">
                <a:solidFill>
                  <a:srgbClr val="CCFF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MARCO DE ACTUACIÓN DEL SISCLIMA</a:t>
            </a:r>
            <a:endParaRPr lang="es-CO" sz="2400" b="1" dirty="0">
              <a:solidFill>
                <a:srgbClr val="CCFF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2" name="Imagen 21" descr="Logo PNACC - DEF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7885" y="1229097"/>
            <a:ext cx="1868466" cy="1632858"/>
          </a:xfrm>
          <a:prstGeom prst="rect">
            <a:avLst/>
          </a:prstGeom>
        </p:spPr>
      </p:pic>
      <p:pic>
        <p:nvPicPr>
          <p:cNvPr id="23" name="Imagen 22" descr="ESTRATEGIA_COLOMBIANA_DE_DESARROLLO_BAJO_EN_CARBONO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81" y="1592446"/>
            <a:ext cx="3116563" cy="1032780"/>
          </a:xfrm>
          <a:prstGeom prst="rect">
            <a:avLst/>
          </a:prstGeom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953" r="14656"/>
          <a:stretch>
            <a:fillRect/>
          </a:stretch>
        </p:blipFill>
        <p:spPr bwMode="auto">
          <a:xfrm>
            <a:off x="951381" y="3429000"/>
            <a:ext cx="2869138" cy="727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CuadroTexto 24"/>
          <p:cNvSpPr txBox="1"/>
          <p:nvPr/>
        </p:nvSpPr>
        <p:spPr>
          <a:xfrm>
            <a:off x="4983829" y="3447036"/>
            <a:ext cx="3312368" cy="6771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900" b="1" dirty="0" smtClean="0">
                <a:solidFill>
                  <a:prstClr val="black"/>
                </a:solidFill>
              </a:rPr>
              <a:t>ESTRATEGIA DE GESTIÓN FINANCIERA ANTE DESASTRES</a:t>
            </a:r>
            <a:endParaRPr lang="es-CO" sz="1900" b="1" dirty="0">
              <a:solidFill>
                <a:prstClr val="black"/>
              </a:solidFill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951381" y="4797152"/>
            <a:ext cx="3116563" cy="677108"/>
          </a:xfrm>
          <a:prstGeom prst="rect">
            <a:avLst/>
          </a:prstGeom>
          <a:ln w="38100"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900" b="1" dirty="0" smtClean="0">
                <a:solidFill>
                  <a:prstClr val="black"/>
                </a:solidFill>
              </a:rPr>
              <a:t>POLÍTICA NACIONAL DE CAMBIO CLIMÁTICO</a:t>
            </a:r>
            <a:endParaRPr lang="es-CO" sz="1900" b="1" dirty="0">
              <a:solidFill>
                <a:prstClr val="black"/>
              </a:solidFill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5199853" y="5007659"/>
            <a:ext cx="3116563" cy="384721"/>
          </a:xfrm>
          <a:prstGeom prst="rect">
            <a:avLst/>
          </a:prstGeom>
          <a:ln w="38100">
            <a:prstDash val="sysDot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900" b="1" dirty="0" smtClean="0">
                <a:solidFill>
                  <a:prstClr val="black"/>
                </a:solidFill>
              </a:rPr>
              <a:t>LEY DE CAMBIO CLIMÁTICO</a:t>
            </a:r>
            <a:endParaRPr lang="es-CO" sz="19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9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-3854" y="6606505"/>
            <a:ext cx="37444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</a:rPr>
              <a:t>F-A-DOC-26  Versión 1 Vigente 02/06/2015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626217" y="408034"/>
            <a:ext cx="5891564" cy="419695"/>
          </a:xfrm>
          <a:prstGeom prst="rect">
            <a:avLst/>
          </a:prstGeom>
          <a:solidFill>
            <a:srgbClr val="003366"/>
          </a:solidFill>
          <a:ln w="28575">
            <a:solidFill>
              <a:srgbClr val="CCFF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x-none" sz="2400" b="1" dirty="0" smtClean="0">
                <a:solidFill>
                  <a:srgbClr val="CCFF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COORDINACIÓN DEL SISCLIMA</a:t>
            </a:r>
            <a:endParaRPr lang="es-CO" sz="2400" b="1" dirty="0">
              <a:solidFill>
                <a:srgbClr val="CCFF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79512" y="980728"/>
            <a:ext cx="4752528" cy="55990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white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539552" y="1636659"/>
            <a:ext cx="4032448" cy="169277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solidFill>
                  <a:prstClr val="black"/>
                </a:solidFill>
              </a:rPr>
              <a:t>Comisión Intersectorial de Cambio Climático - CICC</a:t>
            </a:r>
          </a:p>
          <a:p>
            <a:pPr algn="ctr"/>
            <a:r>
              <a:rPr lang="es-CO" sz="1600" dirty="0" smtClean="0">
                <a:solidFill>
                  <a:prstClr val="black"/>
                </a:solidFill>
              </a:rPr>
              <a:t>Preside: DNP/MADS, Secretaría Técnica: DNP/MADS (alternanza anual)</a:t>
            </a:r>
          </a:p>
          <a:p>
            <a:pPr algn="ctr"/>
            <a:r>
              <a:rPr lang="es-CO" sz="1600" dirty="0" smtClean="0">
                <a:solidFill>
                  <a:prstClr val="black"/>
                </a:solidFill>
              </a:rPr>
              <a:t>MADS, MI, MHCP, MADR, MME, MT, MRE, DNP</a:t>
            </a:r>
            <a:endParaRPr lang="es-CO" sz="1600" dirty="0">
              <a:solidFill>
                <a:prstClr val="black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323528" y="3440036"/>
            <a:ext cx="4435693" cy="298543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000" b="1" dirty="0" smtClean="0">
                <a:solidFill>
                  <a:prstClr val="black"/>
                </a:solidFill>
              </a:rPr>
              <a:t>Nodos Regionales de Cambio Climático</a:t>
            </a:r>
          </a:p>
          <a:p>
            <a:r>
              <a:rPr lang="es-ES_tradnl" sz="1400" b="1" dirty="0" smtClean="0">
                <a:solidFill>
                  <a:prstClr val="black"/>
                </a:solidFill>
              </a:rPr>
              <a:t>Amazonía:</a:t>
            </a:r>
            <a:r>
              <a:rPr lang="es-ES_tradnl" sz="1400" dirty="0" smtClean="0">
                <a:solidFill>
                  <a:prstClr val="black"/>
                </a:solidFill>
              </a:rPr>
              <a:t> Amazonas</a:t>
            </a:r>
            <a:r>
              <a:rPr lang="es-ES_tradnl" sz="1400" dirty="0">
                <a:solidFill>
                  <a:prstClr val="black"/>
                </a:solidFill>
              </a:rPr>
              <a:t>, Caquetá, Guainía, Guaviare, Vaupés, Putumayo.</a:t>
            </a:r>
            <a:endParaRPr lang="es-CO" sz="1400" dirty="0">
              <a:solidFill>
                <a:prstClr val="black"/>
              </a:solidFill>
            </a:endParaRPr>
          </a:p>
          <a:p>
            <a:r>
              <a:rPr lang="es-ES_tradnl" sz="1400" b="1" dirty="0" smtClean="0">
                <a:solidFill>
                  <a:prstClr val="black"/>
                </a:solidFill>
              </a:rPr>
              <a:t>Orinoquía</a:t>
            </a:r>
            <a:r>
              <a:rPr lang="es-ES_tradnl" sz="1400" dirty="0" smtClean="0">
                <a:solidFill>
                  <a:prstClr val="black"/>
                </a:solidFill>
              </a:rPr>
              <a:t>: Meta</a:t>
            </a:r>
            <a:r>
              <a:rPr lang="es-ES_tradnl" sz="1400" dirty="0">
                <a:solidFill>
                  <a:prstClr val="black"/>
                </a:solidFill>
              </a:rPr>
              <a:t>, Casanare, Vichada, Arauca.</a:t>
            </a:r>
            <a:endParaRPr lang="es-CO" sz="1400" dirty="0">
              <a:solidFill>
                <a:prstClr val="black"/>
              </a:solidFill>
            </a:endParaRPr>
          </a:p>
          <a:p>
            <a:r>
              <a:rPr lang="es-ES_tradnl" sz="1400" b="1" dirty="0" smtClean="0">
                <a:solidFill>
                  <a:prstClr val="black"/>
                </a:solidFill>
              </a:rPr>
              <a:t>Centro </a:t>
            </a:r>
            <a:r>
              <a:rPr lang="es-ES_tradnl" sz="1400" b="1" dirty="0">
                <a:solidFill>
                  <a:prstClr val="black"/>
                </a:solidFill>
              </a:rPr>
              <a:t>Oriente </a:t>
            </a:r>
            <a:r>
              <a:rPr lang="es-ES_tradnl" sz="1400" b="1" dirty="0" smtClean="0">
                <a:solidFill>
                  <a:prstClr val="black"/>
                </a:solidFill>
              </a:rPr>
              <a:t>Andino</a:t>
            </a:r>
            <a:r>
              <a:rPr lang="es-ES_tradnl" sz="1400" dirty="0" smtClean="0">
                <a:solidFill>
                  <a:prstClr val="black"/>
                </a:solidFill>
              </a:rPr>
              <a:t>: Boyacá</a:t>
            </a:r>
            <a:r>
              <a:rPr lang="es-ES_tradnl" sz="1400" dirty="0">
                <a:solidFill>
                  <a:prstClr val="black"/>
                </a:solidFill>
              </a:rPr>
              <a:t>, Cundinamarca, Tolima, Bogotá, Huila.</a:t>
            </a:r>
            <a:endParaRPr lang="es-CO" sz="1400" dirty="0">
              <a:solidFill>
                <a:prstClr val="black"/>
              </a:solidFill>
            </a:endParaRPr>
          </a:p>
          <a:p>
            <a:r>
              <a:rPr lang="es-ES_tradnl" sz="1400" b="1" dirty="0" err="1" smtClean="0">
                <a:solidFill>
                  <a:prstClr val="black"/>
                </a:solidFill>
              </a:rPr>
              <a:t>Norandino</a:t>
            </a:r>
            <a:r>
              <a:rPr lang="es-ES_tradnl" sz="1400" dirty="0" smtClean="0">
                <a:solidFill>
                  <a:prstClr val="black"/>
                </a:solidFill>
              </a:rPr>
              <a:t>: Norte </a:t>
            </a:r>
            <a:r>
              <a:rPr lang="es-ES_tradnl" sz="1400" dirty="0">
                <a:solidFill>
                  <a:prstClr val="black"/>
                </a:solidFill>
              </a:rPr>
              <a:t>de Santander, Santander.</a:t>
            </a:r>
            <a:endParaRPr lang="es-CO" sz="1400" dirty="0">
              <a:solidFill>
                <a:prstClr val="black"/>
              </a:solidFill>
            </a:endParaRPr>
          </a:p>
          <a:p>
            <a:r>
              <a:rPr lang="es-ES_tradnl" sz="1400" b="1" dirty="0" smtClean="0">
                <a:solidFill>
                  <a:prstClr val="black"/>
                </a:solidFill>
              </a:rPr>
              <a:t>Eje Cafetero</a:t>
            </a:r>
            <a:r>
              <a:rPr lang="es-ES_tradnl" sz="1400" dirty="0" smtClean="0">
                <a:solidFill>
                  <a:prstClr val="black"/>
                </a:solidFill>
              </a:rPr>
              <a:t>: Caldas</a:t>
            </a:r>
            <a:r>
              <a:rPr lang="es-ES_tradnl" sz="1400" dirty="0">
                <a:solidFill>
                  <a:prstClr val="black"/>
                </a:solidFill>
              </a:rPr>
              <a:t>, Risaralda, Quindío, Valle del Cauca.</a:t>
            </a:r>
            <a:endParaRPr lang="es-CO" sz="1400" dirty="0">
              <a:solidFill>
                <a:prstClr val="black"/>
              </a:solidFill>
            </a:endParaRPr>
          </a:p>
          <a:p>
            <a:r>
              <a:rPr lang="es-ES_tradnl" sz="1400" b="1" dirty="0" smtClean="0">
                <a:solidFill>
                  <a:prstClr val="black"/>
                </a:solidFill>
              </a:rPr>
              <a:t>Antioquia</a:t>
            </a:r>
            <a:r>
              <a:rPr lang="es-ES_tradnl" sz="1400" dirty="0" smtClean="0">
                <a:solidFill>
                  <a:prstClr val="black"/>
                </a:solidFill>
              </a:rPr>
              <a:t>: Antioquia</a:t>
            </a:r>
            <a:r>
              <a:rPr lang="es-ES_tradnl" sz="1400" dirty="0">
                <a:solidFill>
                  <a:prstClr val="black"/>
                </a:solidFill>
              </a:rPr>
              <a:t>.</a:t>
            </a:r>
            <a:endParaRPr lang="es-CO" sz="1400" dirty="0">
              <a:solidFill>
                <a:prstClr val="black"/>
              </a:solidFill>
            </a:endParaRPr>
          </a:p>
          <a:p>
            <a:r>
              <a:rPr lang="es-ES_tradnl" sz="1400" b="1" dirty="0" smtClean="0">
                <a:solidFill>
                  <a:prstClr val="black"/>
                </a:solidFill>
              </a:rPr>
              <a:t>Caribe </a:t>
            </a:r>
            <a:r>
              <a:rPr lang="es-ES_tradnl" sz="1400" b="1" dirty="0">
                <a:solidFill>
                  <a:prstClr val="black"/>
                </a:solidFill>
              </a:rPr>
              <a:t>e </a:t>
            </a:r>
            <a:r>
              <a:rPr lang="es-ES_tradnl" sz="1400" b="1" dirty="0" smtClean="0">
                <a:solidFill>
                  <a:prstClr val="black"/>
                </a:solidFill>
              </a:rPr>
              <a:t>Insular</a:t>
            </a:r>
            <a:r>
              <a:rPr lang="es-ES_tradnl" sz="1400" dirty="0" smtClean="0">
                <a:solidFill>
                  <a:prstClr val="black"/>
                </a:solidFill>
              </a:rPr>
              <a:t>: Guajira</a:t>
            </a:r>
            <a:r>
              <a:rPr lang="es-ES_tradnl" sz="1400" dirty="0">
                <a:solidFill>
                  <a:prstClr val="black"/>
                </a:solidFill>
              </a:rPr>
              <a:t>, Bolívar, San Andrés y Providencia, Sucre, Córdoba, Magdalena, Atlántico, Cesar.</a:t>
            </a:r>
            <a:endParaRPr lang="es-CO" sz="1400" dirty="0">
              <a:solidFill>
                <a:prstClr val="black"/>
              </a:solidFill>
            </a:endParaRPr>
          </a:p>
          <a:p>
            <a:r>
              <a:rPr lang="es-ES_tradnl" sz="1400" b="1" dirty="0" smtClean="0">
                <a:solidFill>
                  <a:prstClr val="black"/>
                </a:solidFill>
              </a:rPr>
              <a:t>Pacífico Norte</a:t>
            </a:r>
            <a:r>
              <a:rPr lang="es-ES_tradnl" sz="1400" dirty="0" smtClean="0">
                <a:solidFill>
                  <a:prstClr val="black"/>
                </a:solidFill>
              </a:rPr>
              <a:t>: Chocó</a:t>
            </a:r>
            <a:r>
              <a:rPr lang="es-ES_tradnl" sz="1400" dirty="0">
                <a:solidFill>
                  <a:prstClr val="black"/>
                </a:solidFill>
              </a:rPr>
              <a:t>.</a:t>
            </a:r>
            <a:endParaRPr lang="es-CO" sz="1400" dirty="0">
              <a:solidFill>
                <a:prstClr val="black"/>
              </a:solidFill>
            </a:endParaRPr>
          </a:p>
          <a:p>
            <a:r>
              <a:rPr lang="es-ES_tradnl" sz="1400" b="1" dirty="0" smtClean="0">
                <a:solidFill>
                  <a:prstClr val="black"/>
                </a:solidFill>
              </a:rPr>
              <a:t>Pacífico Sur</a:t>
            </a:r>
            <a:r>
              <a:rPr lang="es-ES_tradnl" sz="1400" dirty="0" smtClean="0">
                <a:solidFill>
                  <a:prstClr val="black"/>
                </a:solidFill>
              </a:rPr>
              <a:t>: Cauca</a:t>
            </a:r>
            <a:r>
              <a:rPr lang="es-ES_tradnl" sz="1400" dirty="0">
                <a:solidFill>
                  <a:prstClr val="black"/>
                </a:solidFill>
              </a:rPr>
              <a:t>, Nariño, Valle del Cauca</a:t>
            </a:r>
            <a:r>
              <a:rPr lang="es-ES_tradnl" sz="1400" dirty="0" smtClean="0">
                <a:solidFill>
                  <a:prstClr val="black"/>
                </a:solidFill>
              </a:rPr>
              <a:t>.</a:t>
            </a:r>
            <a:endParaRPr lang="es-CO" sz="1400" dirty="0">
              <a:solidFill>
                <a:prstClr val="black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669166" y="1071876"/>
            <a:ext cx="37444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100" b="1" u="sng" dirty="0" smtClean="0">
                <a:solidFill>
                  <a:srgbClr val="1F497D">
                    <a:lumMod val="20000"/>
                    <a:lumOff val="80000"/>
                  </a:srgbClr>
                </a:solidFill>
              </a:rPr>
              <a:t>COORDINACIÓN DEL SISTEMA</a:t>
            </a:r>
            <a:endParaRPr lang="es-CO" sz="2100" b="1" u="sng" dirty="0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508104" y="5118863"/>
            <a:ext cx="3214950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solidFill>
                  <a:prstClr val="black"/>
                </a:solidFill>
              </a:rPr>
              <a:t>COMITÉ DE GESTIÓN FINANCIERA</a:t>
            </a:r>
          </a:p>
          <a:p>
            <a:pPr algn="ctr"/>
            <a:r>
              <a:rPr lang="es-CO" sz="1400" dirty="0" smtClean="0">
                <a:solidFill>
                  <a:prstClr val="black"/>
                </a:solidFill>
              </a:rPr>
              <a:t>Preside: DNP</a:t>
            </a:r>
            <a:endParaRPr lang="es-CO" sz="1400" dirty="0">
              <a:solidFill>
                <a:prstClr val="black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5490602" y="5960893"/>
            <a:ext cx="3257862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400" b="1" dirty="0" smtClean="0">
                <a:solidFill>
                  <a:prstClr val="black"/>
                </a:solidFill>
              </a:rPr>
              <a:t>COMITÉ DE ASUNTOS INTERNACIONALES</a:t>
            </a:r>
          </a:p>
          <a:p>
            <a:pPr algn="ctr"/>
            <a:r>
              <a:rPr lang="es-CO" sz="1200" dirty="0" smtClean="0">
                <a:solidFill>
                  <a:prstClr val="black"/>
                </a:solidFill>
              </a:rPr>
              <a:t>Preside: Ministerio de Relaciones Exteriores</a:t>
            </a:r>
            <a:endParaRPr lang="es-CO" sz="1200" dirty="0">
              <a:solidFill>
                <a:prstClr val="black"/>
              </a:solidFill>
            </a:endParaRPr>
          </a:p>
        </p:txBody>
      </p:sp>
      <p:cxnSp>
        <p:nvCxnSpPr>
          <p:cNvPr id="17" name="Conector angular 16"/>
          <p:cNvCxnSpPr>
            <a:endCxn id="15" idx="1"/>
          </p:cNvCxnSpPr>
          <p:nvPr/>
        </p:nvCxnSpPr>
        <p:spPr>
          <a:xfrm flipV="1">
            <a:off x="4932040" y="5395862"/>
            <a:ext cx="576064" cy="438920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angular 17"/>
          <p:cNvCxnSpPr>
            <a:endCxn id="16" idx="1"/>
          </p:cNvCxnSpPr>
          <p:nvPr/>
        </p:nvCxnSpPr>
        <p:spPr>
          <a:xfrm>
            <a:off x="4932040" y="5834781"/>
            <a:ext cx="558562" cy="372334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5252803" y="980728"/>
            <a:ext cx="353493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>
                <a:solidFill>
                  <a:prstClr val="black"/>
                </a:solidFill>
              </a:rPr>
              <a:t>Los Nodos Regionales de Cambio Climático estarán integrados, por al menos, un representante de los </a:t>
            </a:r>
            <a:r>
              <a:rPr lang="es-CO" sz="1600" b="1" dirty="0">
                <a:solidFill>
                  <a:prstClr val="black"/>
                </a:solidFill>
              </a:rPr>
              <a:t>departamentos, municipios, distritos, autoridades ambientales, gremios y/o asociaciones del sector privado, academia, entidades sin ánimo de lucro, Unidad de Parques Nacionales Naturales de Colombia, los centros e Institutos de Investigación y un representante del Consejo Territorial de Gestión del Riesgo de Desastres</a:t>
            </a:r>
            <a:r>
              <a:rPr lang="es-CO" sz="1600" dirty="0">
                <a:solidFill>
                  <a:prstClr val="black"/>
                </a:solidFill>
              </a:rPr>
              <a:t>, asentados dentro del área de conformación del nodo y cuyo objeto se enmarque en temas de cambio climático. </a:t>
            </a:r>
          </a:p>
          <a:p>
            <a:pPr algn="ctr"/>
            <a:endParaRPr lang="es-CO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68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-3854" y="6606505"/>
            <a:ext cx="37444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</a:rPr>
              <a:t>F-A-DOC-26  Versión 1 Vigente 02/06/2015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626217" y="548680"/>
            <a:ext cx="5891564" cy="461665"/>
          </a:xfrm>
          <a:prstGeom prst="rect">
            <a:avLst/>
          </a:prstGeom>
          <a:solidFill>
            <a:srgbClr val="003366"/>
          </a:solidFill>
          <a:ln w="28575">
            <a:solidFill>
              <a:srgbClr val="CCFF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x-none" sz="2400" b="1" dirty="0" smtClean="0">
                <a:solidFill>
                  <a:srgbClr val="CCFF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LOS NRCC EN EL SISCLIMA</a:t>
            </a:r>
            <a:endParaRPr lang="es-CO" sz="2400" b="1" dirty="0">
              <a:solidFill>
                <a:srgbClr val="CCFF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488487" y="1731580"/>
            <a:ext cx="8187097" cy="3785652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rgbClr val="C0504D">
                    <a:lumMod val="50000"/>
                  </a:srgbClr>
                </a:solidFill>
              </a:rPr>
              <a:t>RESPONSABILIDAD DE LOS NODOS: </a:t>
            </a:r>
          </a:p>
          <a:p>
            <a:r>
              <a:rPr lang="es-CO" sz="2000" dirty="0" smtClean="0">
                <a:solidFill>
                  <a:srgbClr val="C0504D">
                    <a:lumMod val="50000"/>
                  </a:srgbClr>
                </a:solidFill>
              </a:rPr>
              <a:t>Promover</a:t>
            </a:r>
            <a:r>
              <a:rPr lang="es-CO" sz="2000" dirty="0">
                <a:solidFill>
                  <a:srgbClr val="C0504D">
                    <a:lumMod val="50000"/>
                  </a:srgbClr>
                </a:solidFill>
              </a:rPr>
              <a:t>, acompañar y apoyar la implementación de las políticas, estrategias, planes, programas, proyectos y acciones en materia de cambio climático en las regiones. </a:t>
            </a:r>
          </a:p>
          <a:p>
            <a:r>
              <a:rPr lang="es-CO" sz="2000" dirty="0">
                <a:solidFill>
                  <a:prstClr val="black"/>
                </a:solidFill>
              </a:rPr>
              <a:t> </a:t>
            </a:r>
            <a:endParaRPr lang="es-CO" sz="2000" dirty="0" smtClean="0">
              <a:solidFill>
                <a:prstClr val="black"/>
              </a:solidFill>
            </a:endParaRPr>
          </a:p>
          <a:p>
            <a:endParaRPr lang="es-CO" sz="2000" dirty="0">
              <a:solidFill>
                <a:prstClr val="black"/>
              </a:solidFill>
            </a:endParaRPr>
          </a:p>
          <a:p>
            <a:r>
              <a:rPr lang="es-CO" sz="2000" b="1" dirty="0" smtClean="0">
                <a:solidFill>
                  <a:srgbClr val="9BBB59">
                    <a:lumMod val="50000"/>
                  </a:srgbClr>
                </a:solidFill>
              </a:rPr>
              <a:t>FINALIDAD DE LOS NODOS: </a:t>
            </a:r>
          </a:p>
          <a:p>
            <a:r>
              <a:rPr lang="es-CO" sz="2000" dirty="0" smtClean="0">
                <a:solidFill>
                  <a:srgbClr val="9BBB59">
                    <a:lumMod val="50000"/>
                  </a:srgbClr>
                </a:solidFill>
              </a:rPr>
              <a:t>Lograr </a:t>
            </a:r>
            <a:r>
              <a:rPr lang="es-CO" sz="2000" dirty="0">
                <a:solidFill>
                  <a:srgbClr val="9BBB59">
                    <a:lumMod val="50000"/>
                  </a:srgbClr>
                </a:solidFill>
              </a:rPr>
              <a:t>la coordinación interinstitucional entre el nivel central y  territorial para promover las políticas, estrategias, planes, programas, proyectos y acciones de mitigación de emisiones de gases efecto invernadero y adaptación en materia de cambio climático, articulados con los procesos de planificación y ordenamiento territorial y gestión integral del riesgo</a:t>
            </a:r>
            <a:r>
              <a:rPr lang="es-CO" sz="2000" dirty="0" smtClean="0">
                <a:solidFill>
                  <a:srgbClr val="9BBB59">
                    <a:lumMod val="50000"/>
                  </a:srgbClr>
                </a:solidFill>
              </a:rPr>
              <a:t>.</a:t>
            </a:r>
            <a:endParaRPr lang="es-CO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39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48" t="44368" r="9224" b="48114"/>
          <a:stretch/>
        </p:blipFill>
        <p:spPr bwMode="auto">
          <a:xfrm>
            <a:off x="0" y="0"/>
            <a:ext cx="9160694" cy="71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-3854" y="6606505"/>
            <a:ext cx="37444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>
                <a:solidFill>
                  <a:prstClr val="white">
                    <a:lumMod val="65000"/>
                  </a:prstClr>
                </a:solidFill>
                <a:latin typeface="Arial Narrow" panose="020B0606020202030204" pitchFamily="34" charset="0"/>
              </a:rPr>
              <a:t>F-A-DOC-26  Versión 1 Vigente 02/06/2015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619672" y="509771"/>
            <a:ext cx="5891564" cy="830997"/>
          </a:xfrm>
          <a:prstGeom prst="rect">
            <a:avLst/>
          </a:prstGeom>
          <a:solidFill>
            <a:srgbClr val="003366"/>
          </a:solidFill>
          <a:ln w="28575">
            <a:solidFill>
              <a:srgbClr val="CCFF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s-CO" sz="2400" b="1" dirty="0" smtClean="0">
                <a:solidFill>
                  <a:srgbClr val="CCFF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TRABAJO CON LOS NODOS</a:t>
            </a:r>
          </a:p>
          <a:p>
            <a:pPr algn="ctr"/>
            <a:r>
              <a:rPr lang="es-CO" sz="2400" b="1" dirty="0" smtClean="0">
                <a:solidFill>
                  <a:srgbClr val="CCFF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(16 y 17 de marzo)</a:t>
            </a:r>
            <a:endParaRPr lang="es-CO" sz="2400" b="1" dirty="0">
              <a:solidFill>
                <a:srgbClr val="CCFF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395536" y="2391744"/>
            <a:ext cx="8187097" cy="2677656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CO" sz="2400" dirty="0"/>
              <a:t>Reglamento operativo</a:t>
            </a:r>
          </a:p>
          <a:p>
            <a:pPr marL="457200" indent="-457200">
              <a:buFont typeface="+mj-lt"/>
              <a:buAutoNum type="arabicPeriod"/>
            </a:pPr>
            <a:r>
              <a:rPr lang="es-CO" sz="2400" dirty="0"/>
              <a:t>Conformación – reconformación de cada nodo, acorde a lo establecido en el decreto    298/16.</a:t>
            </a:r>
          </a:p>
          <a:p>
            <a:pPr marL="457200" indent="-457200">
              <a:buFont typeface="+mj-lt"/>
              <a:buAutoNum type="arabicPeriod"/>
            </a:pPr>
            <a:r>
              <a:rPr lang="es-CO" sz="2400" dirty="0"/>
              <a:t>Plan de acción del nodo a 2018.</a:t>
            </a:r>
          </a:p>
          <a:p>
            <a:pPr marL="457200" indent="-457200">
              <a:buFont typeface="+mj-lt"/>
              <a:buAutoNum type="arabicPeriod"/>
            </a:pPr>
            <a:r>
              <a:rPr lang="es-CO" sz="2400" dirty="0"/>
              <a:t>Mecanismo de articulación con la CICC.</a:t>
            </a:r>
          </a:p>
          <a:p>
            <a:pPr marL="457200" indent="-457200">
              <a:buFont typeface="+mj-lt"/>
              <a:buAutoNum type="arabicPeriod"/>
            </a:pPr>
            <a:r>
              <a:rPr lang="es-CO" sz="2400" dirty="0"/>
              <a:t>Avance en la revisión y acompañamiento a las ET en la formulación de sus PDT.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88487" y="1700808"/>
            <a:ext cx="8187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u="sng" dirty="0" smtClean="0"/>
              <a:t>COMPROMISOS</a:t>
            </a:r>
            <a:endParaRPr lang="es-CO" sz="2400" b="1" u="sng" dirty="0"/>
          </a:p>
        </p:txBody>
      </p:sp>
    </p:spTree>
    <p:extLst>
      <p:ext uri="{BB962C8B-B14F-4D97-AF65-F5344CB8AC3E}">
        <p14:creationId xmlns:p14="http://schemas.microsoft.com/office/powerpoint/2010/main" val="1646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1546</Words>
  <Application>Microsoft Office PowerPoint</Application>
  <PresentationFormat>Presentación en pantalla (4:3)</PresentationFormat>
  <Paragraphs>211</Paragraphs>
  <Slides>19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Carolina Acosta Gutierrez</dc:creator>
  <cp:lastModifiedBy>ecologia</cp:lastModifiedBy>
  <cp:revision>39</cp:revision>
  <cp:lastPrinted>2015-07-08T22:48:30Z</cp:lastPrinted>
  <dcterms:created xsi:type="dcterms:W3CDTF">2014-10-09T14:27:44Z</dcterms:created>
  <dcterms:modified xsi:type="dcterms:W3CDTF">2016-04-21T02:24:33Z</dcterms:modified>
</cp:coreProperties>
</file>