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theme/themeOverride1.xml" ContentType="application/vnd.openxmlformats-officedocument.themeOverride+xml"/>
  <Override PartName="/ppt/charts/chart10.xml" ContentType="application/vnd.openxmlformats-officedocument.drawingml.chart+xml"/>
  <Override PartName="/ppt/theme/themeOverride2.xml" ContentType="application/vnd.openxmlformats-officedocument.themeOverr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1.xml" ContentType="application/vnd.openxmlformats-officedocument.drawingml.chart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charts/chart1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96" r:id="rId1"/>
  </p:sldMasterIdLst>
  <p:notesMasterIdLst>
    <p:notesMasterId r:id="rId67"/>
  </p:notesMasterIdLst>
  <p:sldIdLst>
    <p:sldId id="256" r:id="rId2"/>
    <p:sldId id="587" r:id="rId3"/>
    <p:sldId id="588" r:id="rId4"/>
    <p:sldId id="589" r:id="rId5"/>
    <p:sldId id="590" r:id="rId6"/>
    <p:sldId id="591" r:id="rId7"/>
    <p:sldId id="593" r:id="rId8"/>
    <p:sldId id="594" r:id="rId9"/>
    <p:sldId id="596" r:id="rId10"/>
    <p:sldId id="598" r:id="rId11"/>
    <p:sldId id="599" r:id="rId12"/>
    <p:sldId id="600" r:id="rId13"/>
    <p:sldId id="601" r:id="rId14"/>
    <p:sldId id="602" r:id="rId15"/>
    <p:sldId id="603" r:id="rId16"/>
    <p:sldId id="604" r:id="rId17"/>
    <p:sldId id="626" r:id="rId18"/>
    <p:sldId id="605" r:id="rId19"/>
    <p:sldId id="606" r:id="rId20"/>
    <p:sldId id="609" r:id="rId21"/>
    <p:sldId id="607" r:id="rId22"/>
    <p:sldId id="624" r:id="rId23"/>
    <p:sldId id="623" r:id="rId24"/>
    <p:sldId id="625" r:id="rId25"/>
    <p:sldId id="608" r:id="rId26"/>
    <p:sldId id="610" r:id="rId27"/>
    <p:sldId id="595" r:id="rId28"/>
    <p:sldId id="471" r:id="rId29"/>
    <p:sldId id="586" r:id="rId30"/>
    <p:sldId id="258" r:id="rId31"/>
    <p:sldId id="474" r:id="rId32"/>
    <p:sldId id="565" r:id="rId33"/>
    <p:sldId id="584" r:id="rId34"/>
    <p:sldId id="630" r:id="rId35"/>
    <p:sldId id="619" r:id="rId36"/>
    <p:sldId id="620" r:id="rId37"/>
    <p:sldId id="621" r:id="rId38"/>
    <p:sldId id="622" r:id="rId39"/>
    <p:sldId id="612" r:id="rId40"/>
    <p:sldId id="523" r:id="rId41"/>
    <p:sldId id="613" r:id="rId42"/>
    <p:sldId id="614" r:id="rId43"/>
    <p:sldId id="615" r:id="rId44"/>
    <p:sldId id="616" r:id="rId45"/>
    <p:sldId id="577" r:id="rId46"/>
    <p:sldId id="387" r:id="rId47"/>
    <p:sldId id="558" r:id="rId48"/>
    <p:sldId id="519" r:id="rId49"/>
    <p:sldId id="627" r:id="rId50"/>
    <p:sldId id="629" r:id="rId51"/>
    <p:sldId id="583" r:id="rId52"/>
    <p:sldId id="532" r:id="rId53"/>
    <p:sldId id="628" r:id="rId54"/>
    <p:sldId id="534" r:id="rId55"/>
    <p:sldId id="535" r:id="rId56"/>
    <p:sldId id="536" r:id="rId57"/>
    <p:sldId id="543" r:id="rId58"/>
    <p:sldId id="537" r:id="rId59"/>
    <p:sldId id="538" r:id="rId60"/>
    <p:sldId id="539" r:id="rId61"/>
    <p:sldId id="545" r:id="rId62"/>
    <p:sldId id="540" r:id="rId63"/>
    <p:sldId id="541" r:id="rId64"/>
    <p:sldId id="618" r:id="rId65"/>
    <p:sldId id="542" r:id="rId66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uncionario" initials="F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7DA666"/>
    <a:srgbClr val="E527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5401" autoAdjust="0"/>
  </p:normalViewPr>
  <p:slideViewPr>
    <p:cSldViewPr>
      <p:cViewPr>
        <p:scale>
          <a:sx n="98" d="100"/>
          <a:sy n="98" d="100"/>
        </p:scale>
        <p:origin x="-60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5.xlsx"/><Relationship Id="rId1" Type="http://schemas.openxmlformats.org/officeDocument/2006/relationships/themeOverride" Target="../theme/themeOverride2.xm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Hoja_de_c_lculo_de_Microsoft_Excel7.xlsx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Hoja_de_c_lculo_de_Microsoft_Excel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ORPOGUAJIRA\SEGUIMIENTO%20INSTRUMENTOS%20DE%20PLANIFICACION\SEGUIMIENTO%20POMCAS\EJECUCION%20POMCAS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ORPOGUAJIRA\SEGUIMIENTO%20INSTRUMENTOS%20DE%20PLANIFICACION\AREAS%20PROTEGIDAS\Matriz%20Seguimiento%20PMA%20&#193;reas%20Protegidas\&#193;REAS%20PROTEGIDA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Gr&#225;fico%20en%20Microsoft%20PowerPoint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Gr&#225;fico%20en%20Microsoft%20PowerPoint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Gr&#225;fico%20en%20Microsoft%20PowerPoint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4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Autoridad Ambiental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</c:dPt>
          <c:dPt>
            <c:idx val="5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</c:dPt>
          <c:cat>
            <c:strRef>
              <c:f>Hoja1!$A$3:$A$8</c:f>
              <c:strCache>
                <c:ptCount val="6"/>
                <c:pt idx="0">
                  <c:v>Seguimiento Programados </c:v>
                </c:pt>
                <c:pt idx="1">
                  <c:v>seguimientos realizados </c:v>
                </c:pt>
                <c:pt idx="2">
                  <c:v>Visitas realizadas </c:v>
                </c:pt>
                <c:pt idx="3">
                  <c:v>Solicitudes de Visitas  presentadas </c:v>
                </c:pt>
                <c:pt idx="4">
                  <c:v>Tramites otorgados o negados </c:v>
                </c:pt>
                <c:pt idx="5">
                  <c:v>Solicitudes de tramites </c:v>
                </c:pt>
              </c:strCache>
            </c:strRef>
          </c:cat>
          <c:val>
            <c:numRef>
              <c:f>Hoja1!$B$3:$B$8</c:f>
              <c:numCache>
                <c:formatCode>General</c:formatCode>
                <c:ptCount val="6"/>
                <c:pt idx="0">
                  <c:v>573</c:v>
                </c:pt>
                <c:pt idx="1">
                  <c:v>539</c:v>
                </c:pt>
                <c:pt idx="2">
                  <c:v>757</c:v>
                </c:pt>
                <c:pt idx="3">
                  <c:v>807</c:v>
                </c:pt>
                <c:pt idx="4">
                  <c:v>96</c:v>
                </c:pt>
                <c:pt idx="5">
                  <c:v>126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4570368"/>
        <c:axId val="134571904"/>
        <c:axId val="0"/>
      </c:bar3DChart>
      <c:catAx>
        <c:axId val="134570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4571904"/>
        <c:crosses val="autoZero"/>
        <c:auto val="1"/>
        <c:lblAlgn val="ctr"/>
        <c:lblOffset val="100"/>
        <c:noMultiLvlLbl val="0"/>
      </c:catAx>
      <c:valAx>
        <c:axId val="134571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457036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'Anexo 5-2 Gastos'!$O$53</c:f>
              <c:strCache>
                <c:ptCount val="1"/>
                <c:pt idx="0">
                  <c:v>COMPROMETIDO</c:v>
                </c:pt>
              </c:strCache>
            </c:strRef>
          </c:tx>
          <c:invertIfNegative val="0"/>
          <c:cat>
            <c:strRef>
              <c:f>'Anexo 5-2 Gastos'!$P$52:$R$52</c:f>
              <c:strCache>
                <c:ptCount val="3"/>
                <c:pt idx="0">
                  <c:v>Funcionamiento</c:v>
                </c:pt>
                <c:pt idx="1">
                  <c:v>Inversion </c:v>
                </c:pt>
                <c:pt idx="2">
                  <c:v>Total</c:v>
                </c:pt>
              </c:strCache>
            </c:strRef>
          </c:cat>
          <c:val>
            <c:numRef>
              <c:f>'Anexo 5-2 Gastos'!$P$53:$R$53</c:f>
              <c:numCache>
                <c:formatCode>_-* #,##0_-;\-* #,##0_-;_-* "-"??_-;_-@_-</c:formatCode>
                <c:ptCount val="3"/>
                <c:pt idx="0">
                  <c:v>8447875749.8600006</c:v>
                </c:pt>
                <c:pt idx="1">
                  <c:v>8762329933.5099983</c:v>
                </c:pt>
                <c:pt idx="2">
                  <c:v>17210205683.369999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364-4DA9-A061-7825C71CC05E}"/>
            </c:ext>
          </c:extLst>
        </c:ser>
        <c:ser>
          <c:idx val="1"/>
          <c:order val="1"/>
          <c:tx>
            <c:strRef>
              <c:f>'Anexo 5-2 Gastos'!$O$54</c:f>
              <c:strCache>
                <c:ptCount val="1"/>
                <c:pt idx="0">
                  <c:v>PAGOS</c:v>
                </c:pt>
              </c:strCache>
            </c:strRef>
          </c:tx>
          <c:invertIfNegative val="0"/>
          <c:cat>
            <c:strRef>
              <c:f>'Anexo 5-2 Gastos'!$P$52:$R$52</c:f>
              <c:strCache>
                <c:ptCount val="3"/>
                <c:pt idx="0">
                  <c:v>Funcionamiento</c:v>
                </c:pt>
                <c:pt idx="1">
                  <c:v>Inversion </c:v>
                </c:pt>
                <c:pt idx="2">
                  <c:v>Total</c:v>
                </c:pt>
              </c:strCache>
            </c:strRef>
          </c:cat>
          <c:val>
            <c:numRef>
              <c:f>'Anexo 5-2 Gastos'!$P$54:$R$54</c:f>
              <c:numCache>
                <c:formatCode>_-* #,##0_-;\-* #,##0_-;_-* "-"??_-;_-@_-</c:formatCode>
                <c:ptCount val="3"/>
                <c:pt idx="0">
                  <c:v>7674968618.9099998</c:v>
                </c:pt>
                <c:pt idx="1">
                  <c:v>7583406981.9300003</c:v>
                </c:pt>
                <c:pt idx="2">
                  <c:v>15258375600.84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364-4DA9-A061-7825C71CC0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70761344"/>
        <c:axId val="271451264"/>
        <c:axId val="0"/>
      </c:bar3DChart>
      <c:catAx>
        <c:axId val="2707613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71451264"/>
        <c:crosses val="autoZero"/>
        <c:auto val="1"/>
        <c:lblAlgn val="ctr"/>
        <c:lblOffset val="100"/>
        <c:noMultiLvlLbl val="0"/>
      </c:catAx>
      <c:valAx>
        <c:axId val="271451264"/>
        <c:scaling>
          <c:orientation val="minMax"/>
        </c:scaling>
        <c:delete val="0"/>
        <c:axPos val="l"/>
        <c:majorGridlines/>
        <c:numFmt formatCode="_-* #,##0_-;\-* #,##0_-;_-* &quot;-&quot;??_-;_-@_-" sourceLinked="1"/>
        <c:majorTickMark val="none"/>
        <c:minorTickMark val="none"/>
        <c:tickLblPos val="nextTo"/>
        <c:crossAx val="27076134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346564496090439E-3"/>
          <c:y val="2.9394882050142578E-2"/>
          <c:w val="0.96934882713188286"/>
          <c:h val="0.646618389202546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Fisico</c:v>
                </c:pt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1.075574936118211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5542348989369137E-17"/>
                  <c:y val="-6.6701342948426612E-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7864702607379209E-3"/>
                  <c:y val="7.950084670726820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-5.411225352065258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7864702607379209E-3"/>
                  <c:y val="-8.083487356623687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5729405214758419E-3"/>
                  <c:y val="-6.6701342948426612E-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Planificacion,  Ordenamiento Ambiental Territorial</c:v>
                </c:pt>
                <c:pt idx="1">
                  <c:v>Gestión Integral del Recurso Hídrico</c:v>
                </c:pt>
                <c:pt idx="2">
                  <c:v>Bosques, Biodiversidad y Servicios Ecosistemicos.</c:v>
                </c:pt>
                <c:pt idx="3">
                  <c:v>Gestion Ambiental Sectorial y Urbana.</c:v>
                </c:pt>
                <c:pt idx="4">
                  <c:v>Educacion Ambiental</c:v>
                </c:pt>
                <c:pt idx="5">
                  <c:v>Calidad Ambiental</c:v>
                </c:pt>
              </c:strCache>
            </c:strRef>
          </c:cat>
          <c:val>
            <c:numRef>
              <c:f>Hoja1!$B$2:$B$7</c:f>
              <c:numCache>
                <c:formatCode>0%</c:formatCode>
                <c:ptCount val="6"/>
                <c:pt idx="0">
                  <c:v>0.96</c:v>
                </c:pt>
                <c:pt idx="1">
                  <c:v>0.91</c:v>
                </c:pt>
                <c:pt idx="2">
                  <c:v>0.95</c:v>
                </c:pt>
                <c:pt idx="3">
                  <c:v>1</c:v>
                </c:pt>
                <c:pt idx="4">
                  <c:v>0.83</c:v>
                </c:pt>
                <c:pt idx="5">
                  <c:v>0.77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239-42D6-9CE2-2B6F74B058E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Finaniero 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5729405214758419E-3"/>
                  <c:y val="-6.6701342948426612E-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3932351303689605E-3"/>
                  <c:y val="5.277822666168405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5729405214758419E-3"/>
                  <c:y val="5.277822666168381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6718821564427527E-2"/>
                  <c:y val="-5.4383824817127264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0216939595747655E-16"/>
                  <c:y val="2.605560661609989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1797053911068818E-3"/>
                  <c:y val="-1.075574936118209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Planificacion,  Ordenamiento Ambiental Territorial</c:v>
                </c:pt>
                <c:pt idx="1">
                  <c:v>Gestión Integral del Recurso Hídrico</c:v>
                </c:pt>
                <c:pt idx="2">
                  <c:v>Bosques, Biodiversidad y Servicios Ecosistemicos.</c:v>
                </c:pt>
                <c:pt idx="3">
                  <c:v>Gestion Ambiental Sectorial y Urbana.</c:v>
                </c:pt>
                <c:pt idx="4">
                  <c:v>Educacion Ambiental</c:v>
                </c:pt>
                <c:pt idx="5">
                  <c:v>Calidad Ambiental</c:v>
                </c:pt>
              </c:strCache>
            </c:strRef>
          </c:cat>
          <c:val>
            <c:numRef>
              <c:f>Hoja1!$C$2:$C$7</c:f>
              <c:numCache>
                <c:formatCode>0%</c:formatCode>
                <c:ptCount val="6"/>
                <c:pt idx="0">
                  <c:v>0.71</c:v>
                </c:pt>
                <c:pt idx="1">
                  <c:v>0.9</c:v>
                </c:pt>
                <c:pt idx="2">
                  <c:v>0.89</c:v>
                </c:pt>
                <c:pt idx="3">
                  <c:v>0.99</c:v>
                </c:pt>
                <c:pt idx="4">
                  <c:v>0.95</c:v>
                </c:pt>
                <c:pt idx="5">
                  <c:v>0.99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239-42D6-9CE2-2B6F74B058E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49116544"/>
        <c:axId val="249117696"/>
      </c:barChart>
      <c:catAx>
        <c:axId val="249116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49117696"/>
        <c:crosses val="autoZero"/>
        <c:auto val="1"/>
        <c:lblAlgn val="ctr"/>
        <c:lblOffset val="100"/>
        <c:noMultiLvlLbl val="0"/>
      </c:catAx>
      <c:valAx>
        <c:axId val="249117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49116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2217091619449739E-2"/>
          <c:y val="1.6784436226419029E-2"/>
          <c:w val="0.92778290838055033"/>
          <c:h val="0.85971756962437651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rgbClr val="00CCFF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BA9-4571-9857-6D3A2B226B59}"/>
              </c:ext>
            </c:extLst>
          </c:dPt>
          <c:dLbls>
            <c:dLbl>
              <c:idx val="0"/>
              <c:layout>
                <c:manualLayout>
                  <c:x val="4.4230733622190134E-2"/>
                  <c:y val="-0.101140835761058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BA9-4571-9857-6D3A2B226B5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6225924392239263E-2"/>
                  <c:y val="-0.104140949242575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BA9-4571-9857-6D3A2B226B5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Hoja1!$A$9:$A$10</c:f>
              <c:strCache>
                <c:ptCount val="2"/>
                <c:pt idx="0">
                  <c:v>Avance Fisico</c:v>
                </c:pt>
                <c:pt idx="1">
                  <c:v>Avance Financiero </c:v>
                </c:pt>
              </c:strCache>
            </c:strRef>
          </c:cat>
          <c:val>
            <c:numRef>
              <c:f>Hoja1!$B$9:$B$10</c:f>
              <c:numCache>
                <c:formatCode>0%</c:formatCode>
                <c:ptCount val="2"/>
                <c:pt idx="0">
                  <c:v>0.9</c:v>
                </c:pt>
                <c:pt idx="1">
                  <c:v>0.91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BA9-4571-9857-6D3A2B226B5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245459584"/>
        <c:axId val="274960768"/>
        <c:axId val="0"/>
      </c:bar3DChart>
      <c:catAx>
        <c:axId val="2454595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74960768"/>
        <c:crosses val="autoZero"/>
        <c:auto val="1"/>
        <c:lblAlgn val="ctr"/>
        <c:lblOffset val="100"/>
        <c:noMultiLvlLbl val="0"/>
      </c:catAx>
      <c:valAx>
        <c:axId val="274960768"/>
        <c:scaling>
          <c:orientation val="minMax"/>
          <c:max val="1"/>
          <c:min val="0.1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45459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b="1"/>
            </a:pPr>
            <a:r>
              <a:rPr lang="es-CO" b="1"/>
              <a:t>EJECUCIÓN DE POMCAS</a:t>
            </a:r>
          </a:p>
        </c:rich>
      </c:tx>
      <c:layout/>
      <c:overlay val="0"/>
      <c:spPr>
        <a:noFill/>
        <a:ln w="25400">
          <a:noFill/>
        </a:ln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'Hoja1 (2)'!$G$2</c:f>
              <c:strCache>
                <c:ptCount val="1"/>
                <c:pt idx="0">
                  <c:v>AVANCE</c:v>
                </c:pt>
              </c:strCache>
            </c:strRef>
          </c:tx>
          <c:spPr>
            <a:solidFill>
              <a:srgbClr val="4472C4"/>
            </a:solidFill>
            <a:ln w="25400">
              <a:noFill/>
            </a:ln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2"/>
            <c:invertIfNegative val="0"/>
            <c:bubble3D val="0"/>
            <c:spPr>
              <a:solidFill>
                <a:schemeClr val="accent5"/>
              </a:solidFill>
              <a:ln w="38100" cap="flat" cmpd="sng" algn="ctr">
                <a:solidFill>
                  <a:schemeClr val="lt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1.9755590676605646E-2"/>
                  <c:y val="-0.307013212523711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9755590676605646E-2"/>
                  <c:y val="-0.228626860389997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9755590676605646E-2"/>
                  <c:y val="-0.228626860389997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8222272395150923E-3"/>
                  <c:y val="-0.333141996568282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>
                  <a:defRPr b="1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'Hoja1 (2)'!$C$3:$C$6</c:f>
              <c:strCache>
                <c:ptCount val="4"/>
                <c:pt idx="0">
                  <c:v>Rio Tapias</c:v>
                </c:pt>
                <c:pt idx="1">
                  <c:v>Rio Ranchería</c:v>
                </c:pt>
                <c:pt idx="2">
                  <c:v>Rio Camarones</c:v>
                </c:pt>
                <c:pt idx="3">
                  <c:v>Rio Carraipia</c:v>
                </c:pt>
              </c:strCache>
            </c:strRef>
          </c:cat>
          <c:val>
            <c:numRef>
              <c:f>'Hoja1 (2)'!$G$3:$G$6</c:f>
              <c:numCache>
                <c:formatCode>0%</c:formatCode>
                <c:ptCount val="4"/>
                <c:pt idx="0">
                  <c:v>0.32</c:v>
                </c:pt>
                <c:pt idx="1">
                  <c:v>0.26</c:v>
                </c:pt>
                <c:pt idx="2">
                  <c:v>0.26</c:v>
                </c:pt>
                <c:pt idx="3">
                  <c:v>0.36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920-4CDC-A7BE-B64682529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5430528"/>
        <c:axId val="135432064"/>
        <c:axId val="0"/>
      </c:bar3DChart>
      <c:catAx>
        <c:axId val="135430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vert="horz"/>
          <a:lstStyle/>
          <a:p>
            <a:pPr>
              <a:defRPr/>
            </a:pPr>
            <a:endParaRPr lang="es-CO"/>
          </a:p>
        </c:txPr>
        <c:crossAx val="135432064"/>
        <c:crosses val="autoZero"/>
        <c:auto val="1"/>
        <c:lblAlgn val="ctr"/>
        <c:lblOffset val="100"/>
        <c:noMultiLvlLbl val="0"/>
      </c:catAx>
      <c:valAx>
        <c:axId val="135432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vert="horz"/>
          <a:lstStyle/>
          <a:p>
            <a:pPr>
              <a:defRPr/>
            </a:pPr>
            <a:endParaRPr lang="es-CO"/>
          </a:p>
        </c:txPr>
        <c:crossAx val="13543052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es-CO" sz="900" b="0" i="0" u="none" strike="noStrike" kern="1200" baseline="0">
          <a:solidFill>
            <a:sysClr val="windowText" lastClr="000000"/>
          </a:solidFill>
          <a:latin typeface="Arial Narrow" panose="020B0606020202030204" pitchFamily="34" charset="0"/>
          <a:ea typeface="+mn-ea"/>
          <a:cs typeface="+mn-cs"/>
        </a:defRPr>
      </a:pPr>
      <a:endParaRPr lang="es-CO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en-US"/>
              <a:t>EJECUCIÓN DE LOS PMA DE LAS ÁREAS PROTEGIDAS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'EJECUCION PMA AREAS PROTEGIDAS'!$H$1:$H$2</c:f>
              <c:strCache>
                <c:ptCount val="2"/>
                <c:pt idx="0">
                  <c:v>% EJECUCIÓN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 w="38100" cap="flat" cmpd="sng" algn="ctr">
                <a:solidFill>
                  <a:schemeClr val="lt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5"/>
            <c:invertIfNegative val="0"/>
            <c:bubble3D val="0"/>
            <c:spPr>
              <a:gradFill rotWithShape="1">
                <a:gsLst>
                  <a:gs pos="0">
                    <a:schemeClr val="accent4">
                      <a:tint val="50000"/>
                      <a:satMod val="300000"/>
                    </a:schemeClr>
                  </a:gs>
                  <a:gs pos="35000">
                    <a:schemeClr val="accent4">
                      <a:tint val="37000"/>
                      <a:satMod val="300000"/>
                    </a:schemeClr>
                  </a:gs>
                  <a:gs pos="100000">
                    <a:schemeClr val="accent4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4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6"/>
            <c:invertIfNegative val="0"/>
            <c:bubble3D val="0"/>
            <c:spPr>
              <a:gradFill rotWithShape="1">
                <a:gsLst>
                  <a:gs pos="0">
                    <a:schemeClr val="accent3">
                      <a:tint val="50000"/>
                      <a:satMod val="300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7"/>
            <c:invertIfNegative val="0"/>
            <c:bubble3D val="0"/>
            <c:spPr>
              <a:solidFill>
                <a:schemeClr val="accent4"/>
              </a:solidFill>
              <a:ln w="38100" cap="flat" cmpd="sng" algn="ctr">
                <a:solidFill>
                  <a:schemeClr val="lt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9.0912006340647146E-3"/>
                  <c:y val="-0.123458504610598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8182401268129429E-2"/>
                  <c:y val="-0.123458504610598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6364802536258856E-3"/>
                  <c:y val="-8.37754138429063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364161141316485E-2"/>
                  <c:y val="-0.211643150761026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4547203804388286E-3"/>
                  <c:y val="-8.37754138429063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7.2729605072517712E-3"/>
                  <c:y val="-0.167550827685812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4545921014503542E-2"/>
                  <c:y val="-0.119049272303077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5.4547203804388286E-3"/>
                  <c:y val="-8.37754138429063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'EJECUCION PMA AREAS PROTEGIDAS'!$K$12:$K$19</c:f>
              <c:strCache>
                <c:ptCount val="8"/>
                <c:pt idx="0">
                  <c:v>RFP MONTES DE OCA</c:v>
                </c:pt>
                <c:pt idx="1">
                  <c:v>DMI SERRANÍA DE PERIJÁ</c:v>
                </c:pt>
                <c:pt idx="2">
                  <c:v>DMI MUSICHI</c:v>
                </c:pt>
                <c:pt idx="3">
                  <c:v>DMI BAÑADEROS</c:v>
                </c:pt>
                <c:pt idx="4">
                  <c:v>DMI DELTA RÍO RANCHEÍA</c:v>
                </c:pt>
                <c:pt idx="5">
                  <c:v>DMI CUENCA BAJA RANCHERÍA</c:v>
                </c:pt>
                <c:pt idx="6">
                  <c:v>PNR CERRO PINTAO-SERRANÍA DEL PERIJÁ</c:v>
                </c:pt>
                <c:pt idx="7">
                  <c:v>RFP MANANTIAL DE CAÑAVERALES</c:v>
                </c:pt>
              </c:strCache>
            </c:strRef>
          </c:cat>
          <c:val>
            <c:numRef>
              <c:f>'EJECUCION PMA AREAS PROTEGIDAS'!$H$3:$H$10</c:f>
              <c:numCache>
                <c:formatCode>0%</c:formatCode>
                <c:ptCount val="8"/>
                <c:pt idx="0">
                  <c:v>0.15825048184167922</c:v>
                </c:pt>
                <c:pt idx="1">
                  <c:v>0.15</c:v>
                </c:pt>
                <c:pt idx="2">
                  <c:v>6.2910469831447269E-2</c:v>
                </c:pt>
                <c:pt idx="3">
                  <c:v>0.44310233247323516</c:v>
                </c:pt>
                <c:pt idx="4">
                  <c:v>0</c:v>
                </c:pt>
                <c:pt idx="5">
                  <c:v>0.24047057405305464</c:v>
                </c:pt>
                <c:pt idx="6">
                  <c:v>0.10263029018924621</c:v>
                </c:pt>
                <c:pt idx="7">
                  <c:v>0.06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6A1-43CD-A705-12BE8F5C98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5776512"/>
        <c:axId val="135786496"/>
        <c:axId val="0"/>
      </c:bar3DChart>
      <c:catAx>
        <c:axId val="135776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  <c:crossAx val="135786496"/>
        <c:crosses val="autoZero"/>
        <c:auto val="1"/>
        <c:lblAlgn val="ctr"/>
        <c:lblOffset val="100"/>
        <c:noMultiLvlLbl val="0"/>
      </c:catAx>
      <c:valAx>
        <c:axId val="135786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  <c:crossAx val="135776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2">
          <a:lumMod val="15000"/>
          <a:lumOff val="85000"/>
        </a:schemeClr>
      </a:solidFill>
      <a:round/>
    </a:ln>
    <a:effectLst/>
  </c:spPr>
  <c:txPr>
    <a:bodyPr/>
    <a:lstStyle/>
    <a:p>
      <a:pPr>
        <a:defRPr sz="900">
          <a:solidFill>
            <a:schemeClr val="tx1"/>
          </a:solidFill>
          <a:latin typeface="Arial Narrow" panose="020B0606020202030204" pitchFamily="34" charset="0"/>
        </a:defRPr>
      </a:pPr>
      <a:endParaRPr lang="es-CO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cat>
            <c:strRef>
              <c:f>Hoja1!$L$10:$L$16</c:f>
              <c:strCache>
                <c:ptCount val="7"/>
                <c:pt idx="0">
                  <c:v>SELECCIÓN ABREVIADA DE MENOR CUANTIA (LEY 1150 DE 2007)</c:v>
                </c:pt>
                <c:pt idx="1">
                  <c:v>CONTRATACION DIRECTA</c:v>
                </c:pt>
                <c:pt idx="2">
                  <c:v>MINIMA CUANTIA</c:v>
                </c:pt>
                <c:pt idx="3">
                  <c:v>LICITACION PUBLICA</c:v>
                </c:pt>
                <c:pt idx="4">
                  <c:v>SUBASTA INVERSA</c:v>
                </c:pt>
                <c:pt idx="5">
                  <c:v>CONCURSO DE MERITO</c:v>
                </c:pt>
                <c:pt idx="6">
                  <c:v>Total </c:v>
                </c:pt>
              </c:strCache>
            </c:strRef>
          </c:cat>
          <c:val>
            <c:numRef>
              <c:f>Hoja1!$M$10:$M$16</c:f>
              <c:numCache>
                <c:formatCode>"$"\ #,##0_);[Red]\("$"\ #,##0\)</c:formatCode>
                <c:ptCount val="7"/>
                <c:pt idx="0">
                  <c:v>1340715979</c:v>
                </c:pt>
                <c:pt idx="1">
                  <c:v>1668692865</c:v>
                </c:pt>
                <c:pt idx="2">
                  <c:v>230264455</c:v>
                </c:pt>
                <c:pt idx="3">
                  <c:v>7410672439</c:v>
                </c:pt>
                <c:pt idx="4">
                  <c:v>546518935</c:v>
                </c:pt>
                <c:pt idx="5">
                  <c:v>2775720984.6500001</c:v>
                </c:pt>
                <c:pt idx="6">
                  <c:v>13972585657.65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1088640"/>
        <c:axId val="271098624"/>
      </c:barChart>
      <c:catAx>
        <c:axId val="271088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71098624"/>
        <c:crosses val="autoZero"/>
        <c:auto val="1"/>
        <c:lblAlgn val="ctr"/>
        <c:lblOffset val="100"/>
        <c:noMultiLvlLbl val="0"/>
      </c:catAx>
      <c:valAx>
        <c:axId val="271098624"/>
        <c:scaling>
          <c:orientation val="minMax"/>
        </c:scaling>
        <c:delete val="0"/>
        <c:axPos val="l"/>
        <c:majorGridlines/>
        <c:numFmt formatCode="&quot;$&quot;\ #,##0_);[Red]\(&quot;$&quot;\ #,##0\)" sourceLinked="1"/>
        <c:majorTickMark val="none"/>
        <c:minorTickMark val="none"/>
        <c:tickLblPos val="nextTo"/>
        <c:spPr>
          <a:noFill/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71088640"/>
        <c:crosses val="autoZero"/>
        <c:crossBetween val="between"/>
      </c:valAx>
      <c:dTable>
        <c:showHorzBorder val="1"/>
        <c:showVertBorder val="1"/>
        <c:showOutline val="1"/>
        <c:showKeys val="1"/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0075073729181606E-2"/>
          <c:y val="3.8029360462940087E-2"/>
          <c:w val="0.9078787647332115"/>
          <c:h val="0.76258574697499393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sp3d/>
            </c:spPr>
          </c:dPt>
          <c:cat>
            <c:strRef>
              <c:f>'[Gráfico en Microsoft PowerPoint]Anexo 5-1 Ingresos'!$D$75:$E$75</c:f>
              <c:strCache>
                <c:ptCount val="2"/>
                <c:pt idx="0">
                  <c:v>Apropiación
19.440.925.837</c:v>
                </c:pt>
                <c:pt idx="1">
                  <c:v>Recaudo 
16.788.886.250</c:v>
                </c:pt>
              </c:strCache>
            </c:strRef>
          </c:cat>
          <c:val>
            <c:numRef>
              <c:f>'[Gráfico en Microsoft PowerPoint]Anexo 5-1 Ingresos'!$D$76:$E$76</c:f>
              <c:numCache>
                <c:formatCode>0%</c:formatCode>
                <c:ptCount val="2"/>
                <c:pt idx="0">
                  <c:v>1</c:v>
                </c:pt>
                <c:pt idx="1">
                  <c:v>0.86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3045632"/>
        <c:axId val="173047168"/>
        <c:axId val="0"/>
      </c:bar3DChart>
      <c:catAx>
        <c:axId val="173045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73047168"/>
        <c:crosses val="autoZero"/>
        <c:auto val="1"/>
        <c:lblAlgn val="ctr"/>
        <c:lblOffset val="100"/>
        <c:noMultiLvlLbl val="0"/>
      </c:catAx>
      <c:valAx>
        <c:axId val="173047168"/>
        <c:scaling>
          <c:orientation val="minMax"/>
          <c:max val="1.1000000000000001"/>
          <c:min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73045632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'Anexo 5-1 Ingresos'!$H$66</c:f>
              <c:strCache>
                <c:ptCount val="1"/>
                <c:pt idx="0">
                  <c:v>Apropiación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'Anexo 5-1 Ingresos'!$G$67:$G$70</c:f>
              <c:strCache>
                <c:ptCount val="4"/>
                <c:pt idx="0">
                  <c:v>Ingresos Corrientes</c:v>
                </c:pt>
                <c:pt idx="1">
                  <c:v>Recursos de Capital</c:v>
                </c:pt>
                <c:pt idx="2">
                  <c:v>Aportes de La Nación</c:v>
                </c:pt>
                <c:pt idx="3">
                  <c:v>Total Presupuesto</c:v>
                </c:pt>
              </c:strCache>
            </c:strRef>
          </c:cat>
          <c:val>
            <c:numRef>
              <c:f>'Anexo 5-1 Ingresos'!$H$67:$H$70</c:f>
              <c:numCache>
                <c:formatCode>_(* #,##0.00_);_(* \(#,##0.00\);_(* "-"??_);_(@_)</c:formatCode>
                <c:ptCount val="4"/>
                <c:pt idx="0">
                  <c:v>13071040186</c:v>
                </c:pt>
                <c:pt idx="1">
                  <c:v>12600000</c:v>
                </c:pt>
                <c:pt idx="2">
                  <c:v>6357285651</c:v>
                </c:pt>
                <c:pt idx="3">
                  <c:v>19440925837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C74-48DE-A761-460F47B69F78}"/>
            </c:ext>
          </c:extLst>
        </c:ser>
        <c:ser>
          <c:idx val="1"/>
          <c:order val="1"/>
          <c:tx>
            <c:strRef>
              <c:f>'Anexo 5-1 Ingresos'!$I$66</c:f>
              <c:strCache>
                <c:ptCount val="1"/>
                <c:pt idx="0">
                  <c:v>Recaudo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cat>
            <c:strRef>
              <c:f>'Anexo 5-1 Ingresos'!$G$67:$G$70</c:f>
              <c:strCache>
                <c:ptCount val="4"/>
                <c:pt idx="0">
                  <c:v>Ingresos Corrientes</c:v>
                </c:pt>
                <c:pt idx="1">
                  <c:v>Recursos de Capital</c:v>
                </c:pt>
                <c:pt idx="2">
                  <c:v>Aportes de La Nación</c:v>
                </c:pt>
                <c:pt idx="3">
                  <c:v>Total Presupuesto</c:v>
                </c:pt>
              </c:strCache>
            </c:strRef>
          </c:cat>
          <c:val>
            <c:numRef>
              <c:f>'Anexo 5-1 Ingresos'!$I$67:$I$70</c:f>
              <c:numCache>
                <c:formatCode>_(* #,##0.00_);_(* \(#,##0.00\);_(* "-"??_);_(@_)</c:formatCode>
                <c:ptCount val="4"/>
                <c:pt idx="0">
                  <c:v>11518747128.889999</c:v>
                </c:pt>
                <c:pt idx="1">
                  <c:v>10829972.42</c:v>
                </c:pt>
                <c:pt idx="2">
                  <c:v>5259309149.4300003</c:v>
                </c:pt>
                <c:pt idx="3">
                  <c:v>16788886250.74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C74-48DE-A761-460F47B69F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71434496"/>
        <c:axId val="271436032"/>
        <c:axId val="0"/>
      </c:bar3DChart>
      <c:catAx>
        <c:axId val="271434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71436032"/>
        <c:crosses val="autoZero"/>
        <c:auto val="1"/>
        <c:lblAlgn val="ctr"/>
        <c:lblOffset val="100"/>
        <c:noMultiLvlLbl val="0"/>
      </c:catAx>
      <c:valAx>
        <c:axId val="271436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71434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PRESUPUESTADO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'[Gráfico en Microsoft PowerPoint]Hoja1'!$A$7</c:f>
              <c:strCache>
                <c:ptCount val="1"/>
                <c:pt idx="0">
                  <c:v>PRESUPUESTADO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'[Gráfico en Microsoft PowerPoint]Hoja1'!$B$6:$D$6</c:f>
              <c:strCache>
                <c:ptCount val="3"/>
                <c:pt idx="0">
                  <c:v>Funcionamiento</c:v>
                </c:pt>
                <c:pt idx="1">
                  <c:v>Inversion </c:v>
                </c:pt>
                <c:pt idx="2">
                  <c:v>Total</c:v>
                </c:pt>
              </c:strCache>
            </c:strRef>
          </c:cat>
          <c:val>
            <c:numRef>
              <c:f>'[Gráfico en Microsoft PowerPoint]Hoja1'!$B$7:$D$7</c:f>
              <c:numCache>
                <c:formatCode>_(* #,##0.00_);_(* \(#,##0.00\);_(* "-"??_);_(@_)</c:formatCode>
                <c:ptCount val="3"/>
                <c:pt idx="0">
                  <c:v>9694689739</c:v>
                </c:pt>
                <c:pt idx="1">
                  <c:v>9576989341</c:v>
                </c:pt>
                <c:pt idx="2">
                  <c:v>19271679080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007-40A1-A8B3-0137BC87F3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5829376"/>
        <c:axId val="135830912"/>
        <c:axId val="0"/>
      </c:bar3DChart>
      <c:catAx>
        <c:axId val="135829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5830912"/>
        <c:crosses val="autoZero"/>
        <c:auto val="1"/>
        <c:lblAlgn val="ctr"/>
        <c:lblOffset val="100"/>
        <c:noMultiLvlLbl val="0"/>
      </c:catAx>
      <c:valAx>
        <c:axId val="135830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58293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COMPROMETIDO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'[Gráfico en Microsoft PowerPoint]Hoja1'!$A$14</c:f>
              <c:strCache>
                <c:ptCount val="1"/>
                <c:pt idx="0">
                  <c:v>COMPROMETIDO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'[Gráfico en Microsoft PowerPoint]Hoja1'!$B$13:$D$13</c:f>
              <c:strCache>
                <c:ptCount val="3"/>
                <c:pt idx="0">
                  <c:v>Funcionamiento</c:v>
                </c:pt>
                <c:pt idx="1">
                  <c:v>Inversion </c:v>
                </c:pt>
                <c:pt idx="2">
                  <c:v>Total</c:v>
                </c:pt>
              </c:strCache>
            </c:strRef>
          </c:cat>
          <c:val>
            <c:numRef>
              <c:f>'[Gráfico en Microsoft PowerPoint]Hoja1'!$B$14:$D$14</c:f>
              <c:numCache>
                <c:formatCode>_(* #,##0.00_);_(* \(#,##0.00\);_(* "-"??_);_(@_)</c:formatCode>
                <c:ptCount val="3"/>
                <c:pt idx="0">
                  <c:v>8447875749</c:v>
                </c:pt>
                <c:pt idx="1">
                  <c:v>8762329933</c:v>
                </c:pt>
                <c:pt idx="2">
                  <c:v>17210205682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61F-4D07-832C-18948AE1E7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5861760"/>
        <c:axId val="135863296"/>
        <c:axId val="0"/>
      </c:bar3DChart>
      <c:catAx>
        <c:axId val="135861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5863296"/>
        <c:crosses val="autoZero"/>
        <c:auto val="1"/>
        <c:lblAlgn val="ctr"/>
        <c:lblOffset val="100"/>
        <c:noMultiLvlLbl val="0"/>
      </c:catAx>
      <c:valAx>
        <c:axId val="135863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58617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'Anexo 5-2 Gastos'!$P$20</c:f>
              <c:strCache>
                <c:ptCount val="1"/>
                <c:pt idx="0">
                  <c:v>PRESUPUESTADO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'Anexo 5-2 Gastos'!$Q$19:$S$19</c:f>
              <c:strCache>
                <c:ptCount val="3"/>
                <c:pt idx="0">
                  <c:v>Funcionamiento</c:v>
                </c:pt>
                <c:pt idx="1">
                  <c:v>Inversion </c:v>
                </c:pt>
                <c:pt idx="2">
                  <c:v>Total</c:v>
                </c:pt>
              </c:strCache>
            </c:strRef>
          </c:cat>
          <c:val>
            <c:numRef>
              <c:f>'Anexo 5-2 Gastos'!$Q$20:$S$20</c:f>
              <c:numCache>
                <c:formatCode>_-* #,##0_-;\-* #,##0_-;_-* "-"??_-;_-@_-</c:formatCode>
                <c:ptCount val="3"/>
                <c:pt idx="0">
                  <c:v>9694689739</c:v>
                </c:pt>
                <c:pt idx="1">
                  <c:v>9576989341</c:v>
                </c:pt>
                <c:pt idx="2">
                  <c:v>19271679080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E9F-40B2-8A86-4001FD6A7CCA}"/>
            </c:ext>
          </c:extLst>
        </c:ser>
        <c:ser>
          <c:idx val="1"/>
          <c:order val="1"/>
          <c:tx>
            <c:strRef>
              <c:f>'Anexo 5-2 Gastos'!$P$21</c:f>
              <c:strCache>
                <c:ptCount val="1"/>
                <c:pt idx="0">
                  <c:v>COMPROMETIDO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'Anexo 5-2 Gastos'!$Q$19:$S$19</c:f>
              <c:strCache>
                <c:ptCount val="3"/>
                <c:pt idx="0">
                  <c:v>Funcionamiento</c:v>
                </c:pt>
                <c:pt idx="1">
                  <c:v>Inversion </c:v>
                </c:pt>
                <c:pt idx="2">
                  <c:v>Total</c:v>
                </c:pt>
              </c:strCache>
            </c:strRef>
          </c:cat>
          <c:val>
            <c:numRef>
              <c:f>'Anexo 5-2 Gastos'!$Q$21:$S$21</c:f>
              <c:numCache>
                <c:formatCode>_-* #,##0_-;\-* #,##0_-;_-* "-"??_-;_-@_-</c:formatCode>
                <c:ptCount val="3"/>
                <c:pt idx="0">
                  <c:v>8447875749.8600006</c:v>
                </c:pt>
                <c:pt idx="1">
                  <c:v>8762329933.5099983</c:v>
                </c:pt>
                <c:pt idx="2">
                  <c:v>17210205683.369999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E9F-40B2-8A86-4001FD6A7C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72396288"/>
        <c:axId val="272397824"/>
        <c:axId val="0"/>
      </c:bar3DChart>
      <c:catAx>
        <c:axId val="272396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72397824"/>
        <c:crosses val="autoZero"/>
        <c:auto val="1"/>
        <c:lblAlgn val="ctr"/>
        <c:lblOffset val="100"/>
        <c:noMultiLvlLbl val="0"/>
      </c:catAx>
      <c:valAx>
        <c:axId val="272397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7239628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2">
    <c:autoUpdate val="0"/>
  </c:externalData>
</c:chartSpac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7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67D926-6C43-4789-9BD3-1DF86899D18A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F8514770-0088-4D9E-842C-E712474C5355}">
      <dgm:prSet phldrT="[Texto]"/>
      <dgm:spPr/>
      <dgm:t>
        <a:bodyPr/>
        <a:lstStyle/>
        <a:p>
          <a:r>
            <a:rPr lang="es-CO" dirty="0" smtClean="0"/>
            <a:t>PND</a:t>
          </a:r>
          <a:endParaRPr lang="es-CO" dirty="0"/>
        </a:p>
      </dgm:t>
    </dgm:pt>
    <dgm:pt modelId="{96286226-D97A-4DFE-9006-2C4C4EF6D9E1}" type="parTrans" cxnId="{7C39DBEB-9929-4EC6-93BE-61ADABED6244}">
      <dgm:prSet/>
      <dgm:spPr/>
      <dgm:t>
        <a:bodyPr/>
        <a:lstStyle/>
        <a:p>
          <a:endParaRPr lang="es-CO"/>
        </a:p>
      </dgm:t>
    </dgm:pt>
    <dgm:pt modelId="{EA412523-327E-4514-A682-06562E2B57F7}" type="sibTrans" cxnId="{7C39DBEB-9929-4EC6-93BE-61ADABED6244}">
      <dgm:prSet/>
      <dgm:spPr/>
      <dgm:t>
        <a:bodyPr/>
        <a:lstStyle/>
        <a:p>
          <a:endParaRPr lang="es-CO"/>
        </a:p>
      </dgm:t>
    </dgm:pt>
    <dgm:pt modelId="{40CF18C5-44F2-44FB-B048-9C8714BCB20E}">
      <dgm:prSet phldrT="[Texto]"/>
      <dgm:spPr/>
      <dgm:t>
        <a:bodyPr/>
        <a:lstStyle/>
        <a:p>
          <a:r>
            <a:rPr lang="es-CO" dirty="0" smtClean="0"/>
            <a:t>Crecimiento Verde </a:t>
          </a:r>
          <a:endParaRPr lang="es-CO" dirty="0"/>
        </a:p>
      </dgm:t>
    </dgm:pt>
    <dgm:pt modelId="{D8BE2A19-26F6-4159-92CA-43CB3609BED3}" type="parTrans" cxnId="{A2472286-CC0C-4FB8-8630-B4CA29FC3DBF}">
      <dgm:prSet/>
      <dgm:spPr/>
      <dgm:t>
        <a:bodyPr/>
        <a:lstStyle/>
        <a:p>
          <a:endParaRPr lang="es-CO"/>
        </a:p>
      </dgm:t>
    </dgm:pt>
    <dgm:pt modelId="{422E7CB8-882E-4853-B70E-F7CBAA9C302D}" type="sibTrans" cxnId="{A2472286-CC0C-4FB8-8630-B4CA29FC3DBF}">
      <dgm:prSet/>
      <dgm:spPr/>
      <dgm:t>
        <a:bodyPr/>
        <a:lstStyle/>
        <a:p>
          <a:endParaRPr lang="es-CO"/>
        </a:p>
      </dgm:t>
    </dgm:pt>
    <dgm:pt modelId="{03C24F22-F376-4CF0-A34D-44229082AA6D}">
      <dgm:prSet phldrT="[Texto]"/>
      <dgm:spPr/>
      <dgm:t>
        <a:bodyPr/>
        <a:lstStyle/>
        <a:p>
          <a:r>
            <a:rPr lang="es-CO" dirty="0" smtClean="0"/>
            <a:t>ODS</a:t>
          </a:r>
          <a:endParaRPr lang="es-CO" dirty="0"/>
        </a:p>
      </dgm:t>
    </dgm:pt>
    <dgm:pt modelId="{34048B28-CEFE-4590-88B8-A4474CFEF4D3}" type="parTrans" cxnId="{63739D22-A28D-4E80-98DB-25172F9E4D66}">
      <dgm:prSet/>
      <dgm:spPr/>
      <dgm:t>
        <a:bodyPr/>
        <a:lstStyle/>
        <a:p>
          <a:endParaRPr lang="es-CO"/>
        </a:p>
      </dgm:t>
    </dgm:pt>
    <dgm:pt modelId="{9299BA54-6FC4-4F9F-BCA1-00364DA1D0C6}" type="sibTrans" cxnId="{63739D22-A28D-4E80-98DB-25172F9E4D66}">
      <dgm:prSet/>
      <dgm:spPr/>
      <dgm:t>
        <a:bodyPr/>
        <a:lstStyle/>
        <a:p>
          <a:endParaRPr lang="es-CO"/>
        </a:p>
      </dgm:t>
    </dgm:pt>
    <dgm:pt modelId="{DFF5F2B9-0D75-4DB1-88BF-0EC73D3A1DF5}">
      <dgm:prSet phldrT="[Texto]"/>
      <dgm:spPr/>
      <dgm:t>
        <a:bodyPr/>
        <a:lstStyle/>
        <a:p>
          <a:r>
            <a:rPr lang="es-CO" dirty="0" smtClean="0"/>
            <a:t>Garantizar la disponibilidad de agua y su gestión sostenible y el saneamiento para todos.</a:t>
          </a:r>
          <a:endParaRPr lang="es-CO" dirty="0"/>
        </a:p>
      </dgm:t>
    </dgm:pt>
    <dgm:pt modelId="{123DAEEA-38EF-4F08-844D-253D08C4353C}" type="parTrans" cxnId="{27CF7624-5FA1-48CE-864B-095CFDD518B7}">
      <dgm:prSet/>
      <dgm:spPr/>
      <dgm:t>
        <a:bodyPr/>
        <a:lstStyle/>
        <a:p>
          <a:endParaRPr lang="es-CO"/>
        </a:p>
      </dgm:t>
    </dgm:pt>
    <dgm:pt modelId="{F19A0236-8B12-4139-AF28-F4059840EDF3}" type="sibTrans" cxnId="{27CF7624-5FA1-48CE-864B-095CFDD518B7}">
      <dgm:prSet/>
      <dgm:spPr/>
      <dgm:t>
        <a:bodyPr/>
        <a:lstStyle/>
        <a:p>
          <a:endParaRPr lang="es-CO"/>
        </a:p>
      </dgm:t>
    </dgm:pt>
    <dgm:pt modelId="{8C99B301-DE96-4A20-A41F-32B02F6A0EC0}">
      <dgm:prSet phldrT="[Texto]"/>
      <dgm:spPr/>
      <dgm:t>
        <a:bodyPr/>
        <a:lstStyle/>
        <a:p>
          <a:r>
            <a:rPr lang="es-CO" dirty="0" smtClean="0"/>
            <a:t>PGAR</a:t>
          </a:r>
          <a:endParaRPr lang="es-CO" dirty="0"/>
        </a:p>
      </dgm:t>
    </dgm:pt>
    <dgm:pt modelId="{BD16C734-6E4D-47D2-9D12-3802A526605B}" type="parTrans" cxnId="{26487F8A-3B5B-470F-86A9-D8059AC1ED58}">
      <dgm:prSet/>
      <dgm:spPr/>
      <dgm:t>
        <a:bodyPr/>
        <a:lstStyle/>
        <a:p>
          <a:endParaRPr lang="es-CO"/>
        </a:p>
      </dgm:t>
    </dgm:pt>
    <dgm:pt modelId="{CC420625-3A34-4EA2-82CB-8FD34DEEFD0F}" type="sibTrans" cxnId="{26487F8A-3B5B-470F-86A9-D8059AC1ED58}">
      <dgm:prSet/>
      <dgm:spPr/>
      <dgm:t>
        <a:bodyPr/>
        <a:lstStyle/>
        <a:p>
          <a:endParaRPr lang="es-CO"/>
        </a:p>
      </dgm:t>
    </dgm:pt>
    <dgm:pt modelId="{8E67DE6E-3724-4D21-A358-9B758A19A3B0}">
      <dgm:prSet phldrT="[Texto]"/>
      <dgm:spPr/>
      <dgm:t>
        <a:bodyPr/>
        <a:lstStyle/>
        <a:p>
          <a:r>
            <a:rPr lang="es-CO" dirty="0" smtClean="0"/>
            <a:t>Gestión integral de los recursos naturales y el ambiente  para el desarrollo sostenible de La Guajira  </a:t>
          </a:r>
          <a:endParaRPr lang="es-CO" dirty="0"/>
        </a:p>
      </dgm:t>
    </dgm:pt>
    <dgm:pt modelId="{06764A2C-7F6C-41EC-B046-E0B1E7557380}" type="parTrans" cxnId="{CDDF01ED-2EF4-4F8F-8036-60F1914C18E4}">
      <dgm:prSet/>
      <dgm:spPr/>
      <dgm:t>
        <a:bodyPr/>
        <a:lstStyle/>
        <a:p>
          <a:endParaRPr lang="es-CO"/>
        </a:p>
      </dgm:t>
    </dgm:pt>
    <dgm:pt modelId="{C0FDF5FD-DDF1-4358-A0DA-759AAAE2CF4D}" type="sibTrans" cxnId="{CDDF01ED-2EF4-4F8F-8036-60F1914C18E4}">
      <dgm:prSet/>
      <dgm:spPr/>
      <dgm:t>
        <a:bodyPr/>
        <a:lstStyle/>
        <a:p>
          <a:endParaRPr lang="es-CO"/>
        </a:p>
      </dgm:t>
    </dgm:pt>
    <dgm:pt modelId="{08626F6E-4F63-4070-8272-35D474E835C2}">
      <dgm:prSet phldrT="[Texto]"/>
      <dgm:spPr/>
      <dgm:t>
        <a:bodyPr/>
        <a:lstStyle/>
        <a:p>
          <a:r>
            <a:rPr lang="es-CO" dirty="0" smtClean="0"/>
            <a:t>Plan de Acción </a:t>
          </a:r>
          <a:endParaRPr lang="es-CO" dirty="0"/>
        </a:p>
      </dgm:t>
    </dgm:pt>
    <dgm:pt modelId="{F7012607-116F-4DEB-BDAE-A2E7A99ACEA4}" type="parTrans" cxnId="{2324D940-5C92-46D8-A6E9-C18180A4ADB7}">
      <dgm:prSet/>
      <dgm:spPr/>
      <dgm:t>
        <a:bodyPr/>
        <a:lstStyle/>
        <a:p>
          <a:endParaRPr lang="es-CO"/>
        </a:p>
      </dgm:t>
    </dgm:pt>
    <dgm:pt modelId="{42399B1C-DDD8-40CB-916D-159678CC8F96}" type="sibTrans" cxnId="{2324D940-5C92-46D8-A6E9-C18180A4ADB7}">
      <dgm:prSet/>
      <dgm:spPr/>
      <dgm:t>
        <a:bodyPr/>
        <a:lstStyle/>
        <a:p>
          <a:endParaRPr lang="es-CO"/>
        </a:p>
      </dgm:t>
    </dgm:pt>
    <dgm:pt modelId="{C389375C-506B-47E7-9E43-D18C956EB02B}" type="pres">
      <dgm:prSet presAssocID="{F267D926-6C43-4789-9BD3-1DF86899D18A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s-CO"/>
        </a:p>
      </dgm:t>
    </dgm:pt>
    <dgm:pt modelId="{461C254A-2232-460F-A8D5-4DC8D791070C}" type="pres">
      <dgm:prSet presAssocID="{F8514770-0088-4D9E-842C-E712474C5355}" presName="parentText1" presStyleLbl="node1" presStyleIdx="0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72D356B-C822-4F34-BE8B-584C1E375473}" type="pres">
      <dgm:prSet presAssocID="{F8514770-0088-4D9E-842C-E712474C5355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F21F7A0-5C70-4D1C-AD78-C2146839A6CE}" type="pres">
      <dgm:prSet presAssocID="{03C24F22-F376-4CF0-A34D-44229082AA6D}" presName="parentText2" presStyleLbl="node1" presStyleIdx="1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EE9E21A-3D5A-4B34-83CF-7B99FDEF05E4}" type="pres">
      <dgm:prSet presAssocID="{03C24F22-F376-4CF0-A34D-44229082AA6D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D1ED34B-A285-491A-B876-B28940740486}" type="pres">
      <dgm:prSet presAssocID="{8C99B301-DE96-4A20-A41F-32B02F6A0EC0}" presName="parentText3" presStyleLbl="node1" presStyleIdx="2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37B049A-F3F0-4CFC-9776-D14D94612888}" type="pres">
      <dgm:prSet presAssocID="{8C99B301-DE96-4A20-A41F-32B02F6A0EC0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31F4943-684A-4B78-9176-9FBD512428DC}" type="pres">
      <dgm:prSet presAssocID="{08626F6E-4F63-4070-8272-35D474E835C2}" presName="parentText4" presStyleLbl="node1" presStyleIdx="3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A2472286-CC0C-4FB8-8630-B4CA29FC3DBF}" srcId="{F8514770-0088-4D9E-842C-E712474C5355}" destId="{40CF18C5-44F2-44FB-B048-9C8714BCB20E}" srcOrd="0" destOrd="0" parTransId="{D8BE2A19-26F6-4159-92CA-43CB3609BED3}" sibTransId="{422E7CB8-882E-4853-B70E-F7CBAA9C302D}"/>
    <dgm:cxn modelId="{8565BB84-4B1D-4B10-B9AA-FEF13CB5BFE4}" type="presOf" srcId="{08626F6E-4F63-4070-8272-35D474E835C2}" destId="{031F4943-684A-4B78-9176-9FBD512428DC}" srcOrd="0" destOrd="0" presId="urn:microsoft.com/office/officeart/2009/3/layout/IncreasingArrowsProcess"/>
    <dgm:cxn modelId="{CDDF01ED-2EF4-4F8F-8036-60F1914C18E4}" srcId="{8C99B301-DE96-4A20-A41F-32B02F6A0EC0}" destId="{8E67DE6E-3724-4D21-A358-9B758A19A3B0}" srcOrd="0" destOrd="0" parTransId="{06764A2C-7F6C-41EC-B046-E0B1E7557380}" sibTransId="{C0FDF5FD-DDF1-4358-A0DA-759AAAE2CF4D}"/>
    <dgm:cxn modelId="{06ED7CFE-A190-4DCC-9AE7-6C768D628182}" type="presOf" srcId="{8C99B301-DE96-4A20-A41F-32B02F6A0EC0}" destId="{AD1ED34B-A285-491A-B876-B28940740486}" srcOrd="0" destOrd="0" presId="urn:microsoft.com/office/officeart/2009/3/layout/IncreasingArrowsProcess"/>
    <dgm:cxn modelId="{8B10FE8E-C9D7-4B56-8212-524621F657FD}" type="presOf" srcId="{8E67DE6E-3724-4D21-A358-9B758A19A3B0}" destId="{237B049A-F3F0-4CFC-9776-D14D94612888}" srcOrd="0" destOrd="0" presId="urn:microsoft.com/office/officeart/2009/3/layout/IncreasingArrowsProcess"/>
    <dgm:cxn modelId="{2324D940-5C92-46D8-A6E9-C18180A4ADB7}" srcId="{F267D926-6C43-4789-9BD3-1DF86899D18A}" destId="{08626F6E-4F63-4070-8272-35D474E835C2}" srcOrd="3" destOrd="0" parTransId="{F7012607-116F-4DEB-BDAE-A2E7A99ACEA4}" sibTransId="{42399B1C-DDD8-40CB-916D-159678CC8F96}"/>
    <dgm:cxn modelId="{27CF7624-5FA1-48CE-864B-095CFDD518B7}" srcId="{03C24F22-F376-4CF0-A34D-44229082AA6D}" destId="{DFF5F2B9-0D75-4DB1-88BF-0EC73D3A1DF5}" srcOrd="0" destOrd="0" parTransId="{123DAEEA-38EF-4F08-844D-253D08C4353C}" sibTransId="{F19A0236-8B12-4139-AF28-F4059840EDF3}"/>
    <dgm:cxn modelId="{1AED01E3-7746-456F-9F24-6116163589A3}" type="presOf" srcId="{DFF5F2B9-0D75-4DB1-88BF-0EC73D3A1DF5}" destId="{8EE9E21A-3D5A-4B34-83CF-7B99FDEF05E4}" srcOrd="0" destOrd="0" presId="urn:microsoft.com/office/officeart/2009/3/layout/IncreasingArrowsProcess"/>
    <dgm:cxn modelId="{90E3C7BE-C4BF-4D0D-BBAE-00D354D5F3D4}" type="presOf" srcId="{40CF18C5-44F2-44FB-B048-9C8714BCB20E}" destId="{372D356B-C822-4F34-BE8B-584C1E375473}" srcOrd="0" destOrd="0" presId="urn:microsoft.com/office/officeart/2009/3/layout/IncreasingArrowsProcess"/>
    <dgm:cxn modelId="{7C39DBEB-9929-4EC6-93BE-61ADABED6244}" srcId="{F267D926-6C43-4789-9BD3-1DF86899D18A}" destId="{F8514770-0088-4D9E-842C-E712474C5355}" srcOrd="0" destOrd="0" parTransId="{96286226-D97A-4DFE-9006-2C4C4EF6D9E1}" sibTransId="{EA412523-327E-4514-A682-06562E2B57F7}"/>
    <dgm:cxn modelId="{E16054E8-C45B-4363-8109-4CFDC706AC3D}" type="presOf" srcId="{F267D926-6C43-4789-9BD3-1DF86899D18A}" destId="{C389375C-506B-47E7-9E43-D18C956EB02B}" srcOrd="0" destOrd="0" presId="urn:microsoft.com/office/officeart/2009/3/layout/IncreasingArrowsProcess"/>
    <dgm:cxn modelId="{2C58BB37-9221-438F-858D-0F35810BE1C2}" type="presOf" srcId="{F8514770-0088-4D9E-842C-E712474C5355}" destId="{461C254A-2232-460F-A8D5-4DC8D791070C}" srcOrd="0" destOrd="0" presId="urn:microsoft.com/office/officeart/2009/3/layout/IncreasingArrowsProcess"/>
    <dgm:cxn modelId="{63739D22-A28D-4E80-98DB-25172F9E4D66}" srcId="{F267D926-6C43-4789-9BD3-1DF86899D18A}" destId="{03C24F22-F376-4CF0-A34D-44229082AA6D}" srcOrd="1" destOrd="0" parTransId="{34048B28-CEFE-4590-88B8-A4474CFEF4D3}" sibTransId="{9299BA54-6FC4-4F9F-BCA1-00364DA1D0C6}"/>
    <dgm:cxn modelId="{3FCC1C27-C981-4823-8655-E1C4E7F02421}" type="presOf" srcId="{03C24F22-F376-4CF0-A34D-44229082AA6D}" destId="{5F21F7A0-5C70-4D1C-AD78-C2146839A6CE}" srcOrd="0" destOrd="0" presId="urn:microsoft.com/office/officeart/2009/3/layout/IncreasingArrowsProcess"/>
    <dgm:cxn modelId="{26487F8A-3B5B-470F-86A9-D8059AC1ED58}" srcId="{F267D926-6C43-4789-9BD3-1DF86899D18A}" destId="{8C99B301-DE96-4A20-A41F-32B02F6A0EC0}" srcOrd="2" destOrd="0" parTransId="{BD16C734-6E4D-47D2-9D12-3802A526605B}" sibTransId="{CC420625-3A34-4EA2-82CB-8FD34DEEFD0F}"/>
    <dgm:cxn modelId="{0C2D390B-0AAD-4100-93F1-A73437E49914}" type="presParOf" srcId="{C389375C-506B-47E7-9E43-D18C956EB02B}" destId="{461C254A-2232-460F-A8D5-4DC8D791070C}" srcOrd="0" destOrd="0" presId="urn:microsoft.com/office/officeart/2009/3/layout/IncreasingArrowsProcess"/>
    <dgm:cxn modelId="{DBE55EBD-086E-44E1-8501-D3F2E42ED4BC}" type="presParOf" srcId="{C389375C-506B-47E7-9E43-D18C956EB02B}" destId="{372D356B-C822-4F34-BE8B-584C1E375473}" srcOrd="1" destOrd="0" presId="urn:microsoft.com/office/officeart/2009/3/layout/IncreasingArrowsProcess"/>
    <dgm:cxn modelId="{347B0AE0-7DE1-4E1C-A70F-04F6BE2B8F9E}" type="presParOf" srcId="{C389375C-506B-47E7-9E43-D18C956EB02B}" destId="{5F21F7A0-5C70-4D1C-AD78-C2146839A6CE}" srcOrd="2" destOrd="0" presId="urn:microsoft.com/office/officeart/2009/3/layout/IncreasingArrowsProcess"/>
    <dgm:cxn modelId="{BB55D060-E86B-42E5-9944-3021B8B7F9E7}" type="presParOf" srcId="{C389375C-506B-47E7-9E43-D18C956EB02B}" destId="{8EE9E21A-3D5A-4B34-83CF-7B99FDEF05E4}" srcOrd="3" destOrd="0" presId="urn:microsoft.com/office/officeart/2009/3/layout/IncreasingArrowsProcess"/>
    <dgm:cxn modelId="{A19B0041-E7F7-4B66-B996-204923C24588}" type="presParOf" srcId="{C389375C-506B-47E7-9E43-D18C956EB02B}" destId="{AD1ED34B-A285-491A-B876-B28940740486}" srcOrd="4" destOrd="0" presId="urn:microsoft.com/office/officeart/2009/3/layout/IncreasingArrowsProcess"/>
    <dgm:cxn modelId="{DD3808AB-A502-4EB4-963A-FD9F411B6A80}" type="presParOf" srcId="{C389375C-506B-47E7-9E43-D18C956EB02B}" destId="{237B049A-F3F0-4CFC-9776-D14D94612888}" srcOrd="5" destOrd="0" presId="urn:microsoft.com/office/officeart/2009/3/layout/IncreasingArrowsProcess"/>
    <dgm:cxn modelId="{D692C39B-9D7E-411C-BA15-09E9C742111A}" type="presParOf" srcId="{C389375C-506B-47E7-9E43-D18C956EB02B}" destId="{031F4943-684A-4B78-9176-9FBD512428DC}" srcOrd="6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23D2378-5A3B-454E-91EF-71D761F4DD3A}" type="doc">
      <dgm:prSet loTypeId="urn:microsoft.com/office/officeart/2005/8/layout/bProcess2" loCatId="process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06EFE744-F7EA-4718-97A8-A6AD3AC62294}">
      <dgm:prSet phldrT="[Texto]"/>
      <dgm:spPr>
        <a:xfrm>
          <a:off x="3292068" y="558277"/>
          <a:ext cx="1020133" cy="1004837"/>
        </a:xfrm>
        <a:blipFill rotWithShape="0">
          <a:blip xmlns:r="http://schemas.openxmlformats.org/officeDocument/2006/relationships" r:embed="rId1"/>
          <a:srcRect/>
          <a:stretch>
            <a:fillRect l="-12000" r="-12000"/>
          </a:stretch>
        </a:blipFill>
      </dgm:spPr>
      <dgm:t>
        <a:bodyPr/>
        <a:lstStyle/>
        <a:p>
          <a:pPr>
            <a:buNone/>
          </a:pPr>
          <a:endParaRPr lang="es-E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A9770506-8A01-4AF0-8C12-C03A27FBCC5A}" type="parTrans" cxnId="{4A642AB9-8036-441C-B756-7FA013ECE7EB}">
      <dgm:prSet/>
      <dgm:spPr/>
      <dgm:t>
        <a:bodyPr/>
        <a:lstStyle/>
        <a:p>
          <a:endParaRPr lang="es-ES"/>
        </a:p>
      </dgm:t>
    </dgm:pt>
    <dgm:pt modelId="{564568D8-F4D7-4D73-9675-C84FFEBAB5AD}" type="sibTrans" cxnId="{4A642AB9-8036-441C-B756-7FA013ECE7EB}">
      <dgm:prSet/>
      <dgm:spPr/>
      <dgm:t>
        <a:bodyPr/>
        <a:lstStyle/>
        <a:p>
          <a:endParaRPr lang="es-ES"/>
        </a:p>
      </dgm:t>
    </dgm:pt>
    <dgm:pt modelId="{24AD2AFD-4EAC-4D82-9F7E-6D11B798DBB8}">
      <dgm:prSet phldrT="[Texto]"/>
      <dgm:spPr>
        <a:xfrm>
          <a:off x="2518604" y="2016225"/>
          <a:ext cx="1298524" cy="1005531"/>
        </a:xfrm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</dgm:spPr>
      <dgm:t>
        <a:bodyPr/>
        <a:lstStyle/>
        <a:p>
          <a:pPr>
            <a:buNone/>
          </a:pPr>
          <a:endParaRPr lang="es-E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FEEDC6D7-D095-4BF8-8A6E-334DF4FE94B0}" type="parTrans" cxnId="{6C09B9BE-FE81-4FC6-9A9F-713C039C0297}">
      <dgm:prSet/>
      <dgm:spPr/>
      <dgm:t>
        <a:bodyPr/>
        <a:lstStyle/>
        <a:p>
          <a:endParaRPr lang="es-ES"/>
        </a:p>
      </dgm:t>
    </dgm:pt>
    <dgm:pt modelId="{D7A80021-1E60-479F-90A0-636F086D56B5}" type="sibTrans" cxnId="{6C09B9BE-FE81-4FC6-9A9F-713C039C0297}">
      <dgm:prSet/>
      <dgm:spPr/>
      <dgm:t>
        <a:bodyPr/>
        <a:lstStyle/>
        <a:p>
          <a:endParaRPr lang="es-ES"/>
        </a:p>
      </dgm:t>
    </dgm:pt>
    <dgm:pt modelId="{DC0D320E-BDA6-48AF-83C8-C876EF201404}">
      <dgm:prSet phldrT="[Texto]"/>
      <dgm:spPr>
        <a:xfrm>
          <a:off x="3168085" y="3547027"/>
          <a:ext cx="1298524" cy="649106"/>
        </a:xfrm>
        <a:blipFill rotWithShape="0">
          <a:blip xmlns:r="http://schemas.openxmlformats.org/officeDocument/2006/relationships" r:embed="rId3"/>
          <a:srcRect/>
          <a:stretch>
            <a:fillRect t="-3000" b="-3000"/>
          </a:stretch>
        </a:blipFill>
      </dgm:spPr>
      <dgm:t>
        <a:bodyPr/>
        <a:lstStyle/>
        <a:p>
          <a:pPr>
            <a:buNone/>
          </a:pPr>
          <a:endParaRPr lang="es-E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4122DEC6-947F-4BAA-AE32-010A4A0A1E5D}" type="sibTrans" cxnId="{8BF529A9-6002-4FC2-9E49-22F42292751C}">
      <dgm:prSet/>
      <dgm:spPr/>
      <dgm:t>
        <a:bodyPr/>
        <a:lstStyle/>
        <a:p>
          <a:endParaRPr lang="es-ES"/>
        </a:p>
      </dgm:t>
    </dgm:pt>
    <dgm:pt modelId="{A67E5003-7586-450D-BA45-82FD135A8D6C}" type="parTrans" cxnId="{8BF529A9-6002-4FC2-9E49-22F42292751C}">
      <dgm:prSet/>
      <dgm:spPr/>
      <dgm:t>
        <a:bodyPr/>
        <a:lstStyle/>
        <a:p>
          <a:endParaRPr lang="es-ES"/>
        </a:p>
      </dgm:t>
    </dgm:pt>
    <dgm:pt modelId="{E35DCE9A-7E3B-4AE2-B490-CDCD09FC7FCE}" type="pres">
      <dgm:prSet presAssocID="{923D2378-5A3B-454E-91EF-71D761F4DD3A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es-CO"/>
        </a:p>
      </dgm:t>
    </dgm:pt>
    <dgm:pt modelId="{43993EB1-344D-482B-B944-974486662C8A}" type="pres">
      <dgm:prSet presAssocID="{06EFE744-F7EA-4718-97A8-A6AD3AC62294}" presName="firs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E204AD7-4154-4316-9545-44B2E13D22C4}" type="pres">
      <dgm:prSet presAssocID="{564568D8-F4D7-4D73-9675-C84FFEBAB5AD}" presName="sibTrans" presStyleLbl="sibTrans2D1" presStyleIdx="0" presStyleCnt="2"/>
      <dgm:spPr/>
      <dgm:t>
        <a:bodyPr/>
        <a:lstStyle/>
        <a:p>
          <a:endParaRPr lang="es-CO"/>
        </a:p>
      </dgm:t>
    </dgm:pt>
    <dgm:pt modelId="{F3A5C557-D610-4894-9454-391D9C6BC055}" type="pres">
      <dgm:prSet presAssocID="{24AD2AFD-4EAC-4D82-9F7E-6D11B798DBB8}" presName="middleNode" presStyleCnt="0"/>
      <dgm:spPr/>
    </dgm:pt>
    <dgm:pt modelId="{044F115E-DA0D-451B-B12E-BC03135BC856}" type="pres">
      <dgm:prSet presAssocID="{24AD2AFD-4EAC-4D82-9F7E-6D11B798DBB8}" presName="padding" presStyleLbl="node1" presStyleIdx="0" presStyleCnt="3"/>
      <dgm:spPr/>
    </dgm:pt>
    <dgm:pt modelId="{785FC9DE-6807-4A46-B7DB-EFED59E7FF90}" type="pres">
      <dgm:prSet presAssocID="{24AD2AFD-4EAC-4D82-9F7E-6D11B798DBB8}" presName="shap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79E326F-695F-408A-936E-7D31D9FBBA2E}" type="pres">
      <dgm:prSet presAssocID="{D7A80021-1E60-479F-90A0-636F086D56B5}" presName="sibTrans" presStyleLbl="sibTrans2D1" presStyleIdx="1" presStyleCnt="2"/>
      <dgm:spPr/>
      <dgm:t>
        <a:bodyPr/>
        <a:lstStyle/>
        <a:p>
          <a:endParaRPr lang="es-CO"/>
        </a:p>
      </dgm:t>
    </dgm:pt>
    <dgm:pt modelId="{C5A3DFDC-EDA4-4464-B798-ADB51EC60D25}" type="pres">
      <dgm:prSet presAssocID="{DC0D320E-BDA6-48AF-83C8-C876EF201404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2B5DB523-5C3E-4769-AAE1-0D905CC04D2C}" type="presOf" srcId="{564568D8-F4D7-4D73-9675-C84FFEBAB5AD}" destId="{8E204AD7-4154-4316-9545-44B2E13D22C4}" srcOrd="0" destOrd="0" presId="urn:microsoft.com/office/officeart/2005/8/layout/bProcess2"/>
    <dgm:cxn modelId="{2F05C9CC-F466-4994-A923-1CE77543C9ED}" type="presOf" srcId="{D7A80021-1E60-479F-90A0-636F086D56B5}" destId="{679E326F-695F-408A-936E-7D31D9FBBA2E}" srcOrd="0" destOrd="0" presId="urn:microsoft.com/office/officeart/2005/8/layout/bProcess2"/>
    <dgm:cxn modelId="{2B2317AB-C2D4-48DE-82D3-0187AB04A8C7}" type="presOf" srcId="{923D2378-5A3B-454E-91EF-71D761F4DD3A}" destId="{E35DCE9A-7E3B-4AE2-B490-CDCD09FC7FCE}" srcOrd="0" destOrd="0" presId="urn:microsoft.com/office/officeart/2005/8/layout/bProcess2"/>
    <dgm:cxn modelId="{562352D6-E22E-483B-91DF-3313071743E1}" type="presOf" srcId="{DC0D320E-BDA6-48AF-83C8-C876EF201404}" destId="{C5A3DFDC-EDA4-4464-B798-ADB51EC60D25}" srcOrd="0" destOrd="0" presId="urn:microsoft.com/office/officeart/2005/8/layout/bProcess2"/>
    <dgm:cxn modelId="{6C09B9BE-FE81-4FC6-9A9F-713C039C0297}" srcId="{923D2378-5A3B-454E-91EF-71D761F4DD3A}" destId="{24AD2AFD-4EAC-4D82-9F7E-6D11B798DBB8}" srcOrd="1" destOrd="0" parTransId="{FEEDC6D7-D095-4BF8-8A6E-334DF4FE94B0}" sibTransId="{D7A80021-1E60-479F-90A0-636F086D56B5}"/>
    <dgm:cxn modelId="{70E06466-5F96-4EE0-85AC-62E65DB8C9E6}" type="presOf" srcId="{06EFE744-F7EA-4718-97A8-A6AD3AC62294}" destId="{43993EB1-344D-482B-B944-974486662C8A}" srcOrd="0" destOrd="0" presId="urn:microsoft.com/office/officeart/2005/8/layout/bProcess2"/>
    <dgm:cxn modelId="{4A642AB9-8036-441C-B756-7FA013ECE7EB}" srcId="{923D2378-5A3B-454E-91EF-71D761F4DD3A}" destId="{06EFE744-F7EA-4718-97A8-A6AD3AC62294}" srcOrd="0" destOrd="0" parTransId="{A9770506-8A01-4AF0-8C12-C03A27FBCC5A}" sibTransId="{564568D8-F4D7-4D73-9675-C84FFEBAB5AD}"/>
    <dgm:cxn modelId="{8BF529A9-6002-4FC2-9E49-22F42292751C}" srcId="{923D2378-5A3B-454E-91EF-71D761F4DD3A}" destId="{DC0D320E-BDA6-48AF-83C8-C876EF201404}" srcOrd="2" destOrd="0" parTransId="{A67E5003-7586-450D-BA45-82FD135A8D6C}" sibTransId="{4122DEC6-947F-4BAA-AE32-010A4A0A1E5D}"/>
    <dgm:cxn modelId="{F461311B-6F60-48B2-BE0D-2E32182D18D6}" type="presOf" srcId="{24AD2AFD-4EAC-4D82-9F7E-6D11B798DBB8}" destId="{785FC9DE-6807-4A46-B7DB-EFED59E7FF90}" srcOrd="0" destOrd="0" presId="urn:microsoft.com/office/officeart/2005/8/layout/bProcess2"/>
    <dgm:cxn modelId="{CE540E59-C435-48A6-A1CC-0938D68F91B2}" type="presParOf" srcId="{E35DCE9A-7E3B-4AE2-B490-CDCD09FC7FCE}" destId="{43993EB1-344D-482B-B944-974486662C8A}" srcOrd="0" destOrd="0" presId="urn:microsoft.com/office/officeart/2005/8/layout/bProcess2"/>
    <dgm:cxn modelId="{DAE39F12-D43D-418B-943F-2247DBDAC6AF}" type="presParOf" srcId="{E35DCE9A-7E3B-4AE2-B490-CDCD09FC7FCE}" destId="{8E204AD7-4154-4316-9545-44B2E13D22C4}" srcOrd="1" destOrd="0" presId="urn:microsoft.com/office/officeart/2005/8/layout/bProcess2"/>
    <dgm:cxn modelId="{02CB56CA-5276-432F-8150-953584EC523E}" type="presParOf" srcId="{E35DCE9A-7E3B-4AE2-B490-CDCD09FC7FCE}" destId="{F3A5C557-D610-4894-9454-391D9C6BC055}" srcOrd="2" destOrd="0" presId="urn:microsoft.com/office/officeart/2005/8/layout/bProcess2"/>
    <dgm:cxn modelId="{2F31FBC3-3C91-4E3E-884E-798EAF67AB98}" type="presParOf" srcId="{F3A5C557-D610-4894-9454-391D9C6BC055}" destId="{044F115E-DA0D-451B-B12E-BC03135BC856}" srcOrd="0" destOrd="0" presId="urn:microsoft.com/office/officeart/2005/8/layout/bProcess2"/>
    <dgm:cxn modelId="{D06081D1-5C0B-46F0-8F36-AFBB236708B2}" type="presParOf" srcId="{F3A5C557-D610-4894-9454-391D9C6BC055}" destId="{785FC9DE-6807-4A46-B7DB-EFED59E7FF90}" srcOrd="1" destOrd="0" presId="urn:microsoft.com/office/officeart/2005/8/layout/bProcess2"/>
    <dgm:cxn modelId="{5A467986-2B29-4B8A-B242-BBCA08D52009}" type="presParOf" srcId="{E35DCE9A-7E3B-4AE2-B490-CDCD09FC7FCE}" destId="{679E326F-695F-408A-936E-7D31D9FBBA2E}" srcOrd="3" destOrd="0" presId="urn:microsoft.com/office/officeart/2005/8/layout/bProcess2"/>
    <dgm:cxn modelId="{E16F2748-521A-49B2-AB40-648F6954E51F}" type="presParOf" srcId="{E35DCE9A-7E3B-4AE2-B490-CDCD09FC7FCE}" destId="{C5A3DFDC-EDA4-4464-B798-ADB51EC60D25}" srcOrd="4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484629-007C-44CC-A002-473ECC0D726D}" type="doc">
      <dgm:prSet loTypeId="urn:microsoft.com/office/officeart/2005/8/layout/vList3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CO"/>
        </a:p>
      </dgm:t>
    </dgm:pt>
    <dgm:pt modelId="{B38B3C00-D1EF-4D0D-A37D-94997224D34F}">
      <dgm:prSet phldrT="[Texto]" custT="1"/>
      <dgm:spPr/>
      <dgm:t>
        <a:bodyPr/>
        <a:lstStyle/>
        <a:p>
          <a:r>
            <a:rPr lang="es-CO" sz="3200" b="1" dirty="0" smtClean="0">
              <a:latin typeface="Arial" panose="020B0604020202020204" pitchFamily="34" charset="0"/>
              <a:cs typeface="Arial" panose="020B0604020202020204" pitchFamily="34" charset="0"/>
            </a:rPr>
            <a:t>30 Fuentes </a:t>
          </a:r>
          <a:r>
            <a:rPr lang="es-CO" sz="2000" dirty="0" smtClean="0">
              <a:latin typeface="Arial" panose="020B0604020202020204" pitchFamily="34" charset="0"/>
              <a:cs typeface="Arial" panose="020B0604020202020204" pitchFamily="34" charset="0"/>
            </a:rPr>
            <a:t>abastecedoras de acueductos de centros poblados con monitoreo de calidad del agua.</a:t>
          </a:r>
          <a:endParaRPr lang="es-CO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B4C20C-476F-44C8-B8F9-480FEA12AB48}" type="parTrans" cxnId="{E56D9574-40B1-4985-9999-88675691E17C}">
      <dgm:prSet/>
      <dgm:spPr/>
      <dgm:t>
        <a:bodyPr/>
        <a:lstStyle/>
        <a:p>
          <a:endParaRPr lang="es-CO"/>
        </a:p>
      </dgm:t>
    </dgm:pt>
    <dgm:pt modelId="{1AE99508-C9D4-47EA-A0CC-B0B27737E820}" type="sibTrans" cxnId="{E56D9574-40B1-4985-9999-88675691E17C}">
      <dgm:prSet/>
      <dgm:spPr/>
      <dgm:t>
        <a:bodyPr/>
        <a:lstStyle/>
        <a:p>
          <a:endParaRPr lang="es-CO"/>
        </a:p>
      </dgm:t>
    </dgm:pt>
    <dgm:pt modelId="{2E940841-696D-43A9-B075-F5B28E86717B}">
      <dgm:prSet phldrT="[Texto]" custT="1"/>
      <dgm:spPr/>
      <dgm:t>
        <a:bodyPr/>
        <a:lstStyle/>
        <a:p>
          <a:r>
            <a:rPr lang="es-CO" sz="3200" b="1" dirty="0" smtClean="0">
              <a:latin typeface="Arial" panose="020B0604020202020204" pitchFamily="34" charset="0"/>
              <a:cs typeface="Arial" panose="020B0604020202020204" pitchFamily="34" charset="0"/>
            </a:rPr>
            <a:t>14 Pozos de agua subterránea </a:t>
          </a:r>
          <a:r>
            <a:rPr lang="es-CO" sz="2400" dirty="0" smtClean="0">
              <a:latin typeface="Arial" panose="020B0604020202020204" pitchFamily="34" charset="0"/>
              <a:cs typeface="Arial" panose="020B0604020202020204" pitchFamily="34" charset="0"/>
            </a:rPr>
            <a:t>de la red regional con monitoreo de calidad.</a:t>
          </a:r>
          <a:endParaRPr lang="es-CO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A8D05E-5F7D-4FDC-941C-BC8C233C034D}" type="parTrans" cxnId="{AEF76D08-AEBF-44BE-AE52-9BBBAE4EC68D}">
      <dgm:prSet/>
      <dgm:spPr/>
      <dgm:t>
        <a:bodyPr/>
        <a:lstStyle/>
        <a:p>
          <a:endParaRPr lang="es-CO"/>
        </a:p>
      </dgm:t>
    </dgm:pt>
    <dgm:pt modelId="{05FAED3F-79AE-44DF-9120-CAFC66A8B58A}" type="sibTrans" cxnId="{AEF76D08-AEBF-44BE-AE52-9BBBAE4EC68D}">
      <dgm:prSet/>
      <dgm:spPr/>
      <dgm:t>
        <a:bodyPr/>
        <a:lstStyle/>
        <a:p>
          <a:endParaRPr lang="es-CO"/>
        </a:p>
      </dgm:t>
    </dgm:pt>
    <dgm:pt modelId="{4A29F4D3-39E1-48F9-BAC8-1ED17C59CA97}">
      <dgm:prSet phldrT="[Texto]"/>
      <dgm:spPr/>
      <dgm:t>
        <a:bodyPr/>
        <a:lstStyle/>
        <a:p>
          <a:r>
            <a:rPr lang="es-CO" b="1" dirty="0" smtClean="0">
              <a:latin typeface="Arial" panose="020B0604020202020204" pitchFamily="34" charset="0"/>
              <a:cs typeface="Arial" panose="020B0604020202020204" pitchFamily="34" charset="0"/>
            </a:rPr>
            <a:t>11 Parámetros acreditados </a:t>
          </a:r>
          <a:r>
            <a:rPr lang="es-CO" dirty="0" smtClean="0">
              <a:latin typeface="Arial" panose="020B0604020202020204" pitchFamily="34" charset="0"/>
              <a:cs typeface="Arial" panose="020B0604020202020204" pitchFamily="34" charset="0"/>
            </a:rPr>
            <a:t>ante el IDEAM en la matrices de Agua y Aire </a:t>
          </a:r>
          <a:endParaRPr lang="es-CO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698D81-7BFF-4090-84B7-C15855FF29DA}" type="parTrans" cxnId="{9C3A568B-0768-4D76-A6CE-AEA4D8794489}">
      <dgm:prSet/>
      <dgm:spPr/>
      <dgm:t>
        <a:bodyPr/>
        <a:lstStyle/>
        <a:p>
          <a:endParaRPr lang="es-CO"/>
        </a:p>
      </dgm:t>
    </dgm:pt>
    <dgm:pt modelId="{381E03B2-E921-4BAA-B4BB-A685372D679F}" type="sibTrans" cxnId="{9C3A568B-0768-4D76-A6CE-AEA4D8794489}">
      <dgm:prSet/>
      <dgm:spPr/>
      <dgm:t>
        <a:bodyPr/>
        <a:lstStyle/>
        <a:p>
          <a:endParaRPr lang="es-CO"/>
        </a:p>
      </dgm:t>
    </dgm:pt>
    <dgm:pt modelId="{630E54D9-839C-4D9B-A6C6-1BD589D4DB2B}" type="pres">
      <dgm:prSet presAssocID="{5C484629-007C-44CC-A002-473ECC0D726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8D1DE5B6-A88F-4E7B-9A20-F51BB7F66D4F}" type="pres">
      <dgm:prSet presAssocID="{B38B3C00-D1EF-4D0D-A37D-94997224D34F}" presName="composite" presStyleCnt="0"/>
      <dgm:spPr/>
    </dgm:pt>
    <dgm:pt modelId="{D07B2787-9C5F-4F05-BE50-22AB7F146E90}" type="pres">
      <dgm:prSet presAssocID="{B38B3C00-D1EF-4D0D-A37D-94997224D34F}" presName="imgShp" presStyleLbl="fgImgPlace1" presStyleIdx="0" presStyleCnt="3" custAng="491738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547D1DAD-656E-4730-9DAB-2EF118B22438}" type="pres">
      <dgm:prSet presAssocID="{B38B3C00-D1EF-4D0D-A37D-94997224D34F}" presName="txShp" presStyleLbl="node1" presStyleIdx="0" presStyleCnt="3" custLinFactNeighborX="704" custLinFactNeighborY="515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95506AE-78F5-43BE-8612-2800A092834D}" type="pres">
      <dgm:prSet presAssocID="{1AE99508-C9D4-47EA-A0CC-B0B27737E820}" presName="spacing" presStyleCnt="0"/>
      <dgm:spPr/>
    </dgm:pt>
    <dgm:pt modelId="{5799ED3A-4529-4B7D-A459-F5F490314884}" type="pres">
      <dgm:prSet presAssocID="{2E940841-696D-43A9-B075-F5B28E86717B}" presName="composite" presStyleCnt="0"/>
      <dgm:spPr/>
    </dgm:pt>
    <dgm:pt modelId="{39D70CDF-CBF8-4E6A-A44C-8465B4EFE289}" type="pres">
      <dgm:prSet presAssocID="{2E940841-696D-43A9-B075-F5B28E86717B}" presName="imgShp" presStyleLbl="fgImgPlace1" presStyleIdx="1" presStyleCnt="3" custAng="54000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FF3C080D-B086-4AFF-8B3A-D9576FE59C1A}" type="pres">
      <dgm:prSet presAssocID="{2E940841-696D-43A9-B075-F5B28E86717B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6C474BF-F734-460B-A480-CE3E9245FD35}" type="pres">
      <dgm:prSet presAssocID="{05FAED3F-79AE-44DF-9120-CAFC66A8B58A}" presName="spacing" presStyleCnt="0"/>
      <dgm:spPr/>
    </dgm:pt>
    <dgm:pt modelId="{65E3A3AF-2114-40E4-AF62-9DB3BEEB2A7D}" type="pres">
      <dgm:prSet presAssocID="{4A29F4D3-39E1-48F9-BAC8-1ED17C59CA97}" presName="composite" presStyleCnt="0"/>
      <dgm:spPr/>
    </dgm:pt>
    <dgm:pt modelId="{FDFA7E6D-243D-41A8-8AD8-91AD473FE97F}" type="pres">
      <dgm:prSet presAssocID="{4A29F4D3-39E1-48F9-BAC8-1ED17C59CA97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9578A614-7BDD-41D0-B0F8-47E6704E131A}" type="pres">
      <dgm:prSet presAssocID="{4A29F4D3-39E1-48F9-BAC8-1ED17C59CA97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4B8A5E15-82D6-41B1-95E7-DE13B54295A5}" type="presOf" srcId="{B38B3C00-D1EF-4D0D-A37D-94997224D34F}" destId="{547D1DAD-656E-4730-9DAB-2EF118B22438}" srcOrd="0" destOrd="0" presId="urn:microsoft.com/office/officeart/2005/8/layout/vList3"/>
    <dgm:cxn modelId="{7B8C8206-9B6D-4BC8-B1B1-2EBA2182F6F2}" type="presOf" srcId="{4A29F4D3-39E1-48F9-BAC8-1ED17C59CA97}" destId="{9578A614-7BDD-41D0-B0F8-47E6704E131A}" srcOrd="0" destOrd="0" presId="urn:microsoft.com/office/officeart/2005/8/layout/vList3"/>
    <dgm:cxn modelId="{E56D9574-40B1-4985-9999-88675691E17C}" srcId="{5C484629-007C-44CC-A002-473ECC0D726D}" destId="{B38B3C00-D1EF-4D0D-A37D-94997224D34F}" srcOrd="0" destOrd="0" parTransId="{95B4C20C-476F-44C8-B8F9-480FEA12AB48}" sibTransId="{1AE99508-C9D4-47EA-A0CC-B0B27737E820}"/>
    <dgm:cxn modelId="{7A58D755-5B03-4D9B-BF7E-99F9FD279085}" type="presOf" srcId="{2E940841-696D-43A9-B075-F5B28E86717B}" destId="{FF3C080D-B086-4AFF-8B3A-D9576FE59C1A}" srcOrd="0" destOrd="0" presId="urn:microsoft.com/office/officeart/2005/8/layout/vList3"/>
    <dgm:cxn modelId="{9C3A568B-0768-4D76-A6CE-AEA4D8794489}" srcId="{5C484629-007C-44CC-A002-473ECC0D726D}" destId="{4A29F4D3-39E1-48F9-BAC8-1ED17C59CA97}" srcOrd="2" destOrd="0" parTransId="{1B698D81-7BFF-4090-84B7-C15855FF29DA}" sibTransId="{381E03B2-E921-4BAA-B4BB-A685372D679F}"/>
    <dgm:cxn modelId="{F789BD1B-A4BD-4DE7-A40E-6241BC8AA340}" type="presOf" srcId="{5C484629-007C-44CC-A002-473ECC0D726D}" destId="{630E54D9-839C-4D9B-A6C6-1BD589D4DB2B}" srcOrd="0" destOrd="0" presId="urn:microsoft.com/office/officeart/2005/8/layout/vList3"/>
    <dgm:cxn modelId="{AEF76D08-AEBF-44BE-AE52-9BBBAE4EC68D}" srcId="{5C484629-007C-44CC-A002-473ECC0D726D}" destId="{2E940841-696D-43A9-B075-F5B28E86717B}" srcOrd="1" destOrd="0" parTransId="{26A8D05E-5F7D-4FDC-941C-BC8C233C034D}" sibTransId="{05FAED3F-79AE-44DF-9120-CAFC66A8B58A}"/>
    <dgm:cxn modelId="{98F3873B-4593-40BF-A29F-0CFCFAF749A6}" type="presParOf" srcId="{630E54D9-839C-4D9B-A6C6-1BD589D4DB2B}" destId="{8D1DE5B6-A88F-4E7B-9A20-F51BB7F66D4F}" srcOrd="0" destOrd="0" presId="urn:microsoft.com/office/officeart/2005/8/layout/vList3"/>
    <dgm:cxn modelId="{023E4432-CEA4-4750-B3F4-916DD71DC4E4}" type="presParOf" srcId="{8D1DE5B6-A88F-4E7B-9A20-F51BB7F66D4F}" destId="{D07B2787-9C5F-4F05-BE50-22AB7F146E90}" srcOrd="0" destOrd="0" presId="urn:microsoft.com/office/officeart/2005/8/layout/vList3"/>
    <dgm:cxn modelId="{BC73CE98-B7C2-435C-9A25-91F6D765C341}" type="presParOf" srcId="{8D1DE5B6-A88F-4E7B-9A20-F51BB7F66D4F}" destId="{547D1DAD-656E-4730-9DAB-2EF118B22438}" srcOrd="1" destOrd="0" presId="urn:microsoft.com/office/officeart/2005/8/layout/vList3"/>
    <dgm:cxn modelId="{88433BB2-EADF-42B6-8765-668CC8B97D8A}" type="presParOf" srcId="{630E54D9-839C-4D9B-A6C6-1BD589D4DB2B}" destId="{E95506AE-78F5-43BE-8612-2800A092834D}" srcOrd="1" destOrd="0" presId="urn:microsoft.com/office/officeart/2005/8/layout/vList3"/>
    <dgm:cxn modelId="{B37E4CFA-BA26-47E8-BD70-0F9F8B613C29}" type="presParOf" srcId="{630E54D9-839C-4D9B-A6C6-1BD589D4DB2B}" destId="{5799ED3A-4529-4B7D-A459-F5F490314884}" srcOrd="2" destOrd="0" presId="urn:microsoft.com/office/officeart/2005/8/layout/vList3"/>
    <dgm:cxn modelId="{CB975BF4-09A1-485B-AAC5-6F90D3CEFA06}" type="presParOf" srcId="{5799ED3A-4529-4B7D-A459-F5F490314884}" destId="{39D70CDF-CBF8-4E6A-A44C-8465B4EFE289}" srcOrd="0" destOrd="0" presId="urn:microsoft.com/office/officeart/2005/8/layout/vList3"/>
    <dgm:cxn modelId="{E3BD52C9-61B6-4B12-8B14-AAAB1D977C41}" type="presParOf" srcId="{5799ED3A-4529-4B7D-A459-F5F490314884}" destId="{FF3C080D-B086-4AFF-8B3A-D9576FE59C1A}" srcOrd="1" destOrd="0" presId="urn:microsoft.com/office/officeart/2005/8/layout/vList3"/>
    <dgm:cxn modelId="{3B47FFF9-2698-4D15-A362-1F5F1115D13B}" type="presParOf" srcId="{630E54D9-839C-4D9B-A6C6-1BD589D4DB2B}" destId="{56C474BF-F734-460B-A480-CE3E9245FD35}" srcOrd="3" destOrd="0" presId="urn:microsoft.com/office/officeart/2005/8/layout/vList3"/>
    <dgm:cxn modelId="{06D692F5-C36B-4F5A-8413-04A6F660DF69}" type="presParOf" srcId="{630E54D9-839C-4D9B-A6C6-1BD589D4DB2B}" destId="{65E3A3AF-2114-40E4-AF62-9DB3BEEB2A7D}" srcOrd="4" destOrd="0" presId="urn:microsoft.com/office/officeart/2005/8/layout/vList3"/>
    <dgm:cxn modelId="{6F224A76-61DD-45E4-81F9-70197AB57570}" type="presParOf" srcId="{65E3A3AF-2114-40E4-AF62-9DB3BEEB2A7D}" destId="{FDFA7E6D-243D-41A8-8AD8-91AD473FE97F}" srcOrd="0" destOrd="0" presId="urn:microsoft.com/office/officeart/2005/8/layout/vList3"/>
    <dgm:cxn modelId="{EA43F975-50E0-4144-AA27-0A592A77DA29}" type="presParOf" srcId="{65E3A3AF-2114-40E4-AF62-9DB3BEEB2A7D}" destId="{9578A614-7BDD-41D0-B0F8-47E6704E131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39B6851-CD27-4BF9-A8B1-86684F90CFF9}" type="doc">
      <dgm:prSet loTypeId="urn:microsoft.com/office/officeart/2005/8/layout/list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CO"/>
        </a:p>
      </dgm:t>
    </dgm:pt>
    <dgm:pt modelId="{47FDB971-7ABC-4B0A-86E0-9E63FC78F1D9}">
      <dgm:prSet phldrT="[Texto]" custT="1"/>
      <dgm:spPr/>
      <dgm:t>
        <a:bodyPr/>
        <a:lstStyle/>
        <a:p>
          <a:pPr algn="ctr"/>
          <a:r>
            <a:rPr lang="es-CO" sz="2400" b="1" dirty="0" smtClean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</a:rPr>
            <a:t>15 Seguimiento </a:t>
          </a:r>
          <a:r>
            <a:rPr lang="es-CO" sz="2400" b="0" dirty="0" smtClean="0">
              <a:latin typeface="Arial" panose="020B0604020202020204" pitchFamily="34" charset="0"/>
              <a:ea typeface="Calibri" panose="020F0502020204030204" pitchFamily="34" charset="0"/>
            </a:rPr>
            <a:t>a los PGIRS Municipal.</a:t>
          </a:r>
          <a:endParaRPr lang="es-CO" sz="2400" b="0" dirty="0"/>
        </a:p>
      </dgm:t>
    </dgm:pt>
    <dgm:pt modelId="{6FD72C1E-7658-4EEB-BF5C-DB9E90D03B3D}" type="parTrans" cxnId="{2D19FDB8-AFD3-414C-856E-4E1FE6B7B958}">
      <dgm:prSet/>
      <dgm:spPr/>
      <dgm:t>
        <a:bodyPr/>
        <a:lstStyle/>
        <a:p>
          <a:endParaRPr lang="es-CO"/>
        </a:p>
      </dgm:t>
    </dgm:pt>
    <dgm:pt modelId="{B2F5CFBA-469A-4CC4-88A0-6CEAA7D258AB}" type="sibTrans" cxnId="{2D19FDB8-AFD3-414C-856E-4E1FE6B7B958}">
      <dgm:prSet/>
      <dgm:spPr/>
      <dgm:t>
        <a:bodyPr/>
        <a:lstStyle/>
        <a:p>
          <a:endParaRPr lang="es-CO"/>
        </a:p>
      </dgm:t>
    </dgm:pt>
    <dgm:pt modelId="{D954CDE0-BD9F-4246-BECE-F65071C2DFEC}">
      <dgm:prSet phldrT="[Texto]" custT="1"/>
      <dgm:spPr/>
      <dgm:t>
        <a:bodyPr/>
        <a:lstStyle/>
        <a:p>
          <a:pPr algn="ctr"/>
          <a:r>
            <a:rPr lang="es-CO" sz="24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187 Operativo </a:t>
          </a:r>
          <a:r>
            <a:rPr lang="es-CO" sz="2400" dirty="0" smtClean="0">
              <a:latin typeface="Arial" panose="020B0604020202020204" pitchFamily="34" charset="0"/>
              <a:cs typeface="Arial" panose="020B0604020202020204" pitchFamily="34" charset="0"/>
            </a:rPr>
            <a:t>de control al tráfico ilegal de flora y fauna. </a:t>
          </a:r>
          <a:endParaRPr lang="es-CO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09E0C2-E150-437B-92FE-4DAB9D5FE095}" type="parTrans" cxnId="{EF38A84E-0ADD-4BA1-A40B-2455C9236D55}">
      <dgm:prSet/>
      <dgm:spPr/>
      <dgm:t>
        <a:bodyPr/>
        <a:lstStyle/>
        <a:p>
          <a:endParaRPr lang="es-CO"/>
        </a:p>
      </dgm:t>
    </dgm:pt>
    <dgm:pt modelId="{4FC27FDB-7884-4F7F-B196-756C8BDD6168}" type="sibTrans" cxnId="{EF38A84E-0ADD-4BA1-A40B-2455C9236D55}">
      <dgm:prSet/>
      <dgm:spPr/>
      <dgm:t>
        <a:bodyPr/>
        <a:lstStyle/>
        <a:p>
          <a:endParaRPr lang="es-CO"/>
        </a:p>
      </dgm:t>
    </dgm:pt>
    <dgm:pt modelId="{FB959E16-18E8-4AE2-AFC3-AE04E3B76B40}">
      <dgm:prSet phldrT="[Texto]" custT="1"/>
      <dgm:spPr/>
      <dgm:t>
        <a:bodyPr/>
        <a:lstStyle/>
        <a:p>
          <a:pPr algn="ctr"/>
          <a:r>
            <a:rPr lang="es-CO" sz="28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9 Sanciones </a:t>
          </a:r>
          <a:r>
            <a:rPr lang="es-CO" sz="2000" dirty="0" smtClean="0">
              <a:latin typeface="Arial" panose="020B0604020202020204" pitchFamily="34" charset="0"/>
              <a:cs typeface="Arial" panose="020B0604020202020204" pitchFamily="34" charset="0"/>
            </a:rPr>
            <a:t>por decomisos de productos forestales igualmente imposición de multas. </a:t>
          </a:r>
          <a:endParaRPr lang="es-CO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FFDEFE-61E0-4B29-B1FF-AD11AED83944}" type="parTrans" cxnId="{CC0AF2C3-4E94-4AA3-858C-F811A829E6C6}">
      <dgm:prSet/>
      <dgm:spPr/>
      <dgm:t>
        <a:bodyPr/>
        <a:lstStyle/>
        <a:p>
          <a:endParaRPr lang="es-CO"/>
        </a:p>
      </dgm:t>
    </dgm:pt>
    <dgm:pt modelId="{004F129B-5AE1-4D42-ADFC-505022383133}" type="sibTrans" cxnId="{CC0AF2C3-4E94-4AA3-858C-F811A829E6C6}">
      <dgm:prSet/>
      <dgm:spPr/>
      <dgm:t>
        <a:bodyPr/>
        <a:lstStyle/>
        <a:p>
          <a:endParaRPr lang="es-CO"/>
        </a:p>
      </dgm:t>
    </dgm:pt>
    <dgm:pt modelId="{25E259B4-9766-4C48-AC29-B0612793FB7E}" type="pres">
      <dgm:prSet presAssocID="{539B6851-CD27-4BF9-A8B1-86684F90CFF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7702DB1A-538A-447C-B233-E119ADF9D2C4}" type="pres">
      <dgm:prSet presAssocID="{47FDB971-7ABC-4B0A-86E0-9E63FC78F1D9}" presName="parentLin" presStyleCnt="0"/>
      <dgm:spPr/>
    </dgm:pt>
    <dgm:pt modelId="{98C85F01-32C7-4BA4-A5A3-A5D15A37A326}" type="pres">
      <dgm:prSet presAssocID="{47FDB971-7ABC-4B0A-86E0-9E63FC78F1D9}" presName="parentLeftMargin" presStyleLbl="node1" presStyleIdx="0" presStyleCnt="3"/>
      <dgm:spPr/>
      <dgm:t>
        <a:bodyPr/>
        <a:lstStyle/>
        <a:p>
          <a:endParaRPr lang="es-CO"/>
        </a:p>
      </dgm:t>
    </dgm:pt>
    <dgm:pt modelId="{33038A7C-7FE0-43BE-A4E1-497EC8C7361A}" type="pres">
      <dgm:prSet presAssocID="{47FDB971-7ABC-4B0A-86E0-9E63FC78F1D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5D4501E-98A1-426B-A287-5F93B76689F6}" type="pres">
      <dgm:prSet presAssocID="{47FDB971-7ABC-4B0A-86E0-9E63FC78F1D9}" presName="negativeSpace" presStyleCnt="0"/>
      <dgm:spPr/>
    </dgm:pt>
    <dgm:pt modelId="{962B9487-6DB3-45F0-A93A-9BC5B26E8814}" type="pres">
      <dgm:prSet presAssocID="{47FDB971-7ABC-4B0A-86E0-9E63FC78F1D9}" presName="childText" presStyleLbl="conFgAcc1" presStyleIdx="0" presStyleCnt="3">
        <dgm:presLayoutVars>
          <dgm:bulletEnabled val="1"/>
        </dgm:presLayoutVars>
      </dgm:prSet>
      <dgm:spPr/>
    </dgm:pt>
    <dgm:pt modelId="{A08C6D9E-E0CF-42BF-925E-3E4A2203ADAB}" type="pres">
      <dgm:prSet presAssocID="{B2F5CFBA-469A-4CC4-88A0-6CEAA7D258AB}" presName="spaceBetweenRectangles" presStyleCnt="0"/>
      <dgm:spPr/>
    </dgm:pt>
    <dgm:pt modelId="{2F03387B-5965-4A33-A3DD-CA66E078347C}" type="pres">
      <dgm:prSet presAssocID="{D954CDE0-BD9F-4246-BECE-F65071C2DFEC}" presName="parentLin" presStyleCnt="0"/>
      <dgm:spPr/>
    </dgm:pt>
    <dgm:pt modelId="{54966994-02BB-4C17-AAB4-EA8328370592}" type="pres">
      <dgm:prSet presAssocID="{D954CDE0-BD9F-4246-BECE-F65071C2DFEC}" presName="parentLeftMargin" presStyleLbl="node1" presStyleIdx="0" presStyleCnt="3"/>
      <dgm:spPr/>
      <dgm:t>
        <a:bodyPr/>
        <a:lstStyle/>
        <a:p>
          <a:endParaRPr lang="es-CO"/>
        </a:p>
      </dgm:t>
    </dgm:pt>
    <dgm:pt modelId="{F700173F-D401-4BBA-9725-6182C50AE469}" type="pres">
      <dgm:prSet presAssocID="{D954CDE0-BD9F-4246-BECE-F65071C2DFE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7C21D36-8706-49D1-8433-702FD7389965}" type="pres">
      <dgm:prSet presAssocID="{D954CDE0-BD9F-4246-BECE-F65071C2DFEC}" presName="negativeSpace" presStyleCnt="0"/>
      <dgm:spPr/>
    </dgm:pt>
    <dgm:pt modelId="{40831E4C-38FA-4DF5-987C-FFAEFBB3469F}" type="pres">
      <dgm:prSet presAssocID="{D954CDE0-BD9F-4246-BECE-F65071C2DFEC}" presName="childText" presStyleLbl="conFgAcc1" presStyleIdx="1" presStyleCnt="3">
        <dgm:presLayoutVars>
          <dgm:bulletEnabled val="1"/>
        </dgm:presLayoutVars>
      </dgm:prSet>
      <dgm:spPr/>
    </dgm:pt>
    <dgm:pt modelId="{EB3A4408-5EBD-4E26-AEDA-7528FAA0A2BB}" type="pres">
      <dgm:prSet presAssocID="{4FC27FDB-7884-4F7F-B196-756C8BDD6168}" presName="spaceBetweenRectangles" presStyleCnt="0"/>
      <dgm:spPr/>
    </dgm:pt>
    <dgm:pt modelId="{C5FFF353-81D0-4DE2-BC23-C8AC7C5587EF}" type="pres">
      <dgm:prSet presAssocID="{FB959E16-18E8-4AE2-AFC3-AE04E3B76B40}" presName="parentLin" presStyleCnt="0"/>
      <dgm:spPr/>
    </dgm:pt>
    <dgm:pt modelId="{CC440D04-3E7C-488C-9F9A-5EB21671E32A}" type="pres">
      <dgm:prSet presAssocID="{FB959E16-18E8-4AE2-AFC3-AE04E3B76B40}" presName="parentLeftMargin" presStyleLbl="node1" presStyleIdx="1" presStyleCnt="3"/>
      <dgm:spPr/>
      <dgm:t>
        <a:bodyPr/>
        <a:lstStyle/>
        <a:p>
          <a:endParaRPr lang="es-CO"/>
        </a:p>
      </dgm:t>
    </dgm:pt>
    <dgm:pt modelId="{3A3EF8E6-EE32-4DCC-8000-D2E1865F96CB}" type="pres">
      <dgm:prSet presAssocID="{FB959E16-18E8-4AE2-AFC3-AE04E3B76B4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3BCD71C-6746-4FDD-AD9E-567D83B4CF0B}" type="pres">
      <dgm:prSet presAssocID="{FB959E16-18E8-4AE2-AFC3-AE04E3B76B40}" presName="negativeSpace" presStyleCnt="0"/>
      <dgm:spPr/>
    </dgm:pt>
    <dgm:pt modelId="{C9DF9374-1CF4-4804-92DA-B3C438FB2AC7}" type="pres">
      <dgm:prSet presAssocID="{FB959E16-18E8-4AE2-AFC3-AE04E3B76B4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C0AF2C3-4E94-4AA3-858C-F811A829E6C6}" srcId="{539B6851-CD27-4BF9-A8B1-86684F90CFF9}" destId="{FB959E16-18E8-4AE2-AFC3-AE04E3B76B40}" srcOrd="2" destOrd="0" parTransId="{C6FFDEFE-61E0-4B29-B1FF-AD11AED83944}" sibTransId="{004F129B-5AE1-4D42-ADFC-505022383133}"/>
    <dgm:cxn modelId="{FE3B998B-35D6-4330-8CA5-C0657A25698D}" type="presOf" srcId="{D954CDE0-BD9F-4246-BECE-F65071C2DFEC}" destId="{F700173F-D401-4BBA-9725-6182C50AE469}" srcOrd="1" destOrd="0" presId="urn:microsoft.com/office/officeart/2005/8/layout/list1"/>
    <dgm:cxn modelId="{8B44ECA8-3359-4FFA-A66F-BD66357414FF}" type="presOf" srcId="{47FDB971-7ABC-4B0A-86E0-9E63FC78F1D9}" destId="{98C85F01-32C7-4BA4-A5A3-A5D15A37A326}" srcOrd="0" destOrd="0" presId="urn:microsoft.com/office/officeart/2005/8/layout/list1"/>
    <dgm:cxn modelId="{2D19FDB8-AFD3-414C-856E-4E1FE6B7B958}" srcId="{539B6851-CD27-4BF9-A8B1-86684F90CFF9}" destId="{47FDB971-7ABC-4B0A-86E0-9E63FC78F1D9}" srcOrd="0" destOrd="0" parTransId="{6FD72C1E-7658-4EEB-BF5C-DB9E90D03B3D}" sibTransId="{B2F5CFBA-469A-4CC4-88A0-6CEAA7D258AB}"/>
    <dgm:cxn modelId="{57829671-930D-4B6B-AC66-7C0D8FDDF57B}" type="presOf" srcId="{D954CDE0-BD9F-4246-BECE-F65071C2DFEC}" destId="{54966994-02BB-4C17-AAB4-EA8328370592}" srcOrd="0" destOrd="0" presId="urn:microsoft.com/office/officeart/2005/8/layout/list1"/>
    <dgm:cxn modelId="{EF38A84E-0ADD-4BA1-A40B-2455C9236D55}" srcId="{539B6851-CD27-4BF9-A8B1-86684F90CFF9}" destId="{D954CDE0-BD9F-4246-BECE-F65071C2DFEC}" srcOrd="1" destOrd="0" parTransId="{A709E0C2-E150-437B-92FE-4DAB9D5FE095}" sibTransId="{4FC27FDB-7884-4F7F-B196-756C8BDD6168}"/>
    <dgm:cxn modelId="{5F8432C2-77E5-49EF-A00B-369A83C85F48}" type="presOf" srcId="{47FDB971-7ABC-4B0A-86E0-9E63FC78F1D9}" destId="{33038A7C-7FE0-43BE-A4E1-497EC8C7361A}" srcOrd="1" destOrd="0" presId="urn:microsoft.com/office/officeart/2005/8/layout/list1"/>
    <dgm:cxn modelId="{47B8271E-EC83-42AB-BF46-E18F3D358AE3}" type="presOf" srcId="{FB959E16-18E8-4AE2-AFC3-AE04E3B76B40}" destId="{3A3EF8E6-EE32-4DCC-8000-D2E1865F96CB}" srcOrd="1" destOrd="0" presId="urn:microsoft.com/office/officeart/2005/8/layout/list1"/>
    <dgm:cxn modelId="{BEB112ED-D94E-4576-855D-A834CEA9B9C3}" type="presOf" srcId="{FB959E16-18E8-4AE2-AFC3-AE04E3B76B40}" destId="{CC440D04-3E7C-488C-9F9A-5EB21671E32A}" srcOrd="0" destOrd="0" presId="urn:microsoft.com/office/officeart/2005/8/layout/list1"/>
    <dgm:cxn modelId="{D8FB085D-CF55-4E63-80B1-B0F003CEED66}" type="presOf" srcId="{539B6851-CD27-4BF9-A8B1-86684F90CFF9}" destId="{25E259B4-9766-4C48-AC29-B0612793FB7E}" srcOrd="0" destOrd="0" presId="urn:microsoft.com/office/officeart/2005/8/layout/list1"/>
    <dgm:cxn modelId="{9789FAE5-E8B1-41D0-AF8B-148735031DD4}" type="presParOf" srcId="{25E259B4-9766-4C48-AC29-B0612793FB7E}" destId="{7702DB1A-538A-447C-B233-E119ADF9D2C4}" srcOrd="0" destOrd="0" presId="urn:microsoft.com/office/officeart/2005/8/layout/list1"/>
    <dgm:cxn modelId="{B11A7349-7474-4B50-83B0-B94339690511}" type="presParOf" srcId="{7702DB1A-538A-447C-B233-E119ADF9D2C4}" destId="{98C85F01-32C7-4BA4-A5A3-A5D15A37A326}" srcOrd="0" destOrd="0" presId="urn:microsoft.com/office/officeart/2005/8/layout/list1"/>
    <dgm:cxn modelId="{F62A42F8-9658-46E6-893E-57B24C557561}" type="presParOf" srcId="{7702DB1A-538A-447C-B233-E119ADF9D2C4}" destId="{33038A7C-7FE0-43BE-A4E1-497EC8C7361A}" srcOrd="1" destOrd="0" presId="urn:microsoft.com/office/officeart/2005/8/layout/list1"/>
    <dgm:cxn modelId="{E5FC2D94-EAED-4515-972F-C85FB71B8540}" type="presParOf" srcId="{25E259B4-9766-4C48-AC29-B0612793FB7E}" destId="{85D4501E-98A1-426B-A287-5F93B76689F6}" srcOrd="1" destOrd="0" presId="urn:microsoft.com/office/officeart/2005/8/layout/list1"/>
    <dgm:cxn modelId="{4E6DCEAD-6C12-4C0E-8DA7-0B53E944E547}" type="presParOf" srcId="{25E259B4-9766-4C48-AC29-B0612793FB7E}" destId="{962B9487-6DB3-45F0-A93A-9BC5B26E8814}" srcOrd="2" destOrd="0" presId="urn:microsoft.com/office/officeart/2005/8/layout/list1"/>
    <dgm:cxn modelId="{4B6BD2C7-10D9-4382-B6CE-D935F080F0B3}" type="presParOf" srcId="{25E259B4-9766-4C48-AC29-B0612793FB7E}" destId="{A08C6D9E-E0CF-42BF-925E-3E4A2203ADAB}" srcOrd="3" destOrd="0" presId="urn:microsoft.com/office/officeart/2005/8/layout/list1"/>
    <dgm:cxn modelId="{2E3B3965-55D6-4E29-BFC7-EF08A1730A68}" type="presParOf" srcId="{25E259B4-9766-4C48-AC29-B0612793FB7E}" destId="{2F03387B-5965-4A33-A3DD-CA66E078347C}" srcOrd="4" destOrd="0" presId="urn:microsoft.com/office/officeart/2005/8/layout/list1"/>
    <dgm:cxn modelId="{A39FA962-B381-4ACA-90DB-8CE1F14AF722}" type="presParOf" srcId="{2F03387B-5965-4A33-A3DD-CA66E078347C}" destId="{54966994-02BB-4C17-AAB4-EA8328370592}" srcOrd="0" destOrd="0" presId="urn:microsoft.com/office/officeart/2005/8/layout/list1"/>
    <dgm:cxn modelId="{BF4D959E-B3D3-4342-A512-48D76615B86B}" type="presParOf" srcId="{2F03387B-5965-4A33-A3DD-CA66E078347C}" destId="{F700173F-D401-4BBA-9725-6182C50AE469}" srcOrd="1" destOrd="0" presId="urn:microsoft.com/office/officeart/2005/8/layout/list1"/>
    <dgm:cxn modelId="{B159EE50-498F-4CA3-8D1C-688020D8E51E}" type="presParOf" srcId="{25E259B4-9766-4C48-AC29-B0612793FB7E}" destId="{07C21D36-8706-49D1-8433-702FD7389965}" srcOrd="5" destOrd="0" presId="urn:microsoft.com/office/officeart/2005/8/layout/list1"/>
    <dgm:cxn modelId="{32377DD8-FA45-41D8-BDC2-4ABF7963377A}" type="presParOf" srcId="{25E259B4-9766-4C48-AC29-B0612793FB7E}" destId="{40831E4C-38FA-4DF5-987C-FFAEFBB3469F}" srcOrd="6" destOrd="0" presId="urn:microsoft.com/office/officeart/2005/8/layout/list1"/>
    <dgm:cxn modelId="{4B935F64-30B8-49C4-ABBE-9CC85E89AD57}" type="presParOf" srcId="{25E259B4-9766-4C48-AC29-B0612793FB7E}" destId="{EB3A4408-5EBD-4E26-AEDA-7528FAA0A2BB}" srcOrd="7" destOrd="0" presId="urn:microsoft.com/office/officeart/2005/8/layout/list1"/>
    <dgm:cxn modelId="{9285AE57-243E-4D07-B480-E93BBE0B0BF7}" type="presParOf" srcId="{25E259B4-9766-4C48-AC29-B0612793FB7E}" destId="{C5FFF353-81D0-4DE2-BC23-C8AC7C5587EF}" srcOrd="8" destOrd="0" presId="urn:microsoft.com/office/officeart/2005/8/layout/list1"/>
    <dgm:cxn modelId="{349EAD67-C3D1-4335-8AEA-96BDD974DE0A}" type="presParOf" srcId="{C5FFF353-81D0-4DE2-BC23-C8AC7C5587EF}" destId="{CC440D04-3E7C-488C-9F9A-5EB21671E32A}" srcOrd="0" destOrd="0" presId="urn:microsoft.com/office/officeart/2005/8/layout/list1"/>
    <dgm:cxn modelId="{E3856957-ED9C-46EF-B44A-6BC8D8AAAA6A}" type="presParOf" srcId="{C5FFF353-81D0-4DE2-BC23-C8AC7C5587EF}" destId="{3A3EF8E6-EE32-4DCC-8000-D2E1865F96CB}" srcOrd="1" destOrd="0" presId="urn:microsoft.com/office/officeart/2005/8/layout/list1"/>
    <dgm:cxn modelId="{EE9A245B-1A2F-4BCE-8FBA-F5143002B840}" type="presParOf" srcId="{25E259B4-9766-4C48-AC29-B0612793FB7E}" destId="{53BCD71C-6746-4FDD-AD9E-567D83B4CF0B}" srcOrd="9" destOrd="0" presId="urn:microsoft.com/office/officeart/2005/8/layout/list1"/>
    <dgm:cxn modelId="{740127ED-9197-4AEC-BD61-5223E416767D}" type="presParOf" srcId="{25E259B4-9766-4C48-AC29-B0612793FB7E}" destId="{C9DF9374-1CF4-4804-92DA-B3C438FB2AC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7A8CDDB-4CFE-4320-B58D-630B1471388C}" type="doc">
      <dgm:prSet loTypeId="urn:microsoft.com/office/officeart/2005/8/layout/list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CO"/>
        </a:p>
      </dgm:t>
    </dgm:pt>
    <dgm:pt modelId="{F2590574-B329-437F-BA82-F050AD71A447}">
      <dgm:prSet phldrT="[Texto]" custT="1"/>
      <dgm:spPr/>
      <dgm:t>
        <a:bodyPr/>
        <a:lstStyle/>
        <a:p>
          <a:pPr algn="ctr"/>
          <a:r>
            <a:rPr lang="es-CO" sz="2400" dirty="0" smtClean="0">
              <a:latin typeface="Arial" panose="020B0604020202020204" pitchFamily="34" charset="0"/>
              <a:ea typeface="Calibri" panose="020F0502020204030204" pitchFamily="34" charset="0"/>
            </a:rPr>
            <a:t>Capturas y entregas voluntarias de </a:t>
          </a:r>
          <a:r>
            <a:rPr lang="es-CO" sz="2800" b="1" dirty="0" smtClean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</a:rPr>
            <a:t>241 especies</a:t>
          </a:r>
          <a:r>
            <a:rPr lang="es-CO" sz="2800" b="1" dirty="0" smtClean="0"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s-CO" sz="2400" dirty="0" smtClean="0">
              <a:latin typeface="Arial" panose="020B0604020202020204" pitchFamily="34" charset="0"/>
              <a:ea typeface="Calibri" panose="020F0502020204030204" pitchFamily="34" charset="0"/>
            </a:rPr>
            <a:t>de fauna.</a:t>
          </a:r>
          <a:endParaRPr lang="es-CO" sz="2400" dirty="0"/>
        </a:p>
      </dgm:t>
    </dgm:pt>
    <dgm:pt modelId="{E5A0FC53-26A7-494D-AD8F-072F7A921109}" type="parTrans" cxnId="{40AA1524-BAAD-46A9-9168-9FA832BC16D9}">
      <dgm:prSet/>
      <dgm:spPr/>
      <dgm:t>
        <a:bodyPr/>
        <a:lstStyle/>
        <a:p>
          <a:endParaRPr lang="es-CO"/>
        </a:p>
      </dgm:t>
    </dgm:pt>
    <dgm:pt modelId="{60DD6FD1-D17F-485F-B2DD-018DC50EB4E5}" type="sibTrans" cxnId="{40AA1524-BAAD-46A9-9168-9FA832BC16D9}">
      <dgm:prSet/>
      <dgm:spPr/>
      <dgm:t>
        <a:bodyPr/>
        <a:lstStyle/>
        <a:p>
          <a:endParaRPr lang="es-CO"/>
        </a:p>
      </dgm:t>
    </dgm:pt>
    <dgm:pt modelId="{F90FB97B-6D8A-416F-B175-32DE68E09F41}">
      <dgm:prSet phldrT="[Texto]" custT="1"/>
      <dgm:spPr/>
      <dgm:t>
        <a:bodyPr/>
        <a:lstStyle/>
        <a:p>
          <a:pPr algn="ctr"/>
          <a:r>
            <a:rPr lang="es-CO" sz="2400" dirty="0" smtClean="0">
              <a:latin typeface="Arial" panose="020B0604020202020204" pitchFamily="34" charset="0"/>
              <a:ea typeface="Calibri" panose="020F0502020204030204" pitchFamily="34" charset="0"/>
            </a:rPr>
            <a:t>Mas de </a:t>
          </a:r>
          <a:r>
            <a:rPr lang="es-CO" sz="2400" b="1" dirty="0" smtClean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</a:rPr>
            <a:t>3 Toneladas de </a:t>
          </a:r>
          <a:r>
            <a:rPr lang="es-CO" sz="2400" b="1" dirty="0" smtClean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</a:rPr>
            <a:t>carbón vegetal</a:t>
          </a:r>
          <a:endParaRPr lang="es-CO" sz="2400" b="1" dirty="0">
            <a:solidFill>
              <a:srgbClr val="00B050"/>
            </a:solidFill>
            <a:latin typeface="Arial" panose="020B0604020202020204" pitchFamily="34" charset="0"/>
            <a:ea typeface="Calibri" panose="020F0502020204030204" pitchFamily="34" charset="0"/>
          </a:endParaRPr>
        </a:p>
      </dgm:t>
    </dgm:pt>
    <dgm:pt modelId="{119905C5-D530-422D-90BF-A90C06EFC9F6}" type="parTrans" cxnId="{0044863E-2D52-41A6-8B99-EB125AF8C4DC}">
      <dgm:prSet/>
      <dgm:spPr/>
      <dgm:t>
        <a:bodyPr/>
        <a:lstStyle/>
        <a:p>
          <a:endParaRPr lang="es-CO"/>
        </a:p>
      </dgm:t>
    </dgm:pt>
    <dgm:pt modelId="{8BD5D9EB-C7AB-42C2-B3DB-903E7DB2DE7A}" type="sibTrans" cxnId="{0044863E-2D52-41A6-8B99-EB125AF8C4DC}">
      <dgm:prSet/>
      <dgm:spPr/>
      <dgm:t>
        <a:bodyPr/>
        <a:lstStyle/>
        <a:p>
          <a:endParaRPr lang="es-CO"/>
        </a:p>
      </dgm:t>
    </dgm:pt>
    <dgm:pt modelId="{F331B8BE-1E22-4D1B-8512-0BB32FFCC1A3}">
      <dgm:prSet phldrT="[Texto]" custT="1"/>
      <dgm:spPr/>
      <dgm:t>
        <a:bodyPr/>
        <a:lstStyle/>
        <a:p>
          <a:r>
            <a:rPr lang="es-CO" sz="3200" b="0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</a:rPr>
            <a:t>Decomiso</a:t>
          </a:r>
          <a:r>
            <a:rPr lang="es-CO" sz="3200" b="1" dirty="0" smtClean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</a:rPr>
            <a:t> de 63 m</a:t>
          </a:r>
          <a:r>
            <a:rPr lang="es-CO" sz="3200" b="1" baseline="30000" dirty="0" smtClean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</a:rPr>
            <a:t>3</a:t>
          </a:r>
          <a:r>
            <a:rPr lang="es-CO" sz="3200" b="1" dirty="0" smtClean="0"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s-CO" sz="3200" dirty="0" smtClean="0">
              <a:latin typeface="Arial" panose="020B0604020202020204" pitchFamily="34" charset="0"/>
              <a:ea typeface="Calibri" panose="020F0502020204030204" pitchFamily="34" charset="0"/>
            </a:rPr>
            <a:t>de madera.</a:t>
          </a:r>
          <a:endParaRPr lang="es-CO" sz="3200" dirty="0"/>
        </a:p>
      </dgm:t>
    </dgm:pt>
    <dgm:pt modelId="{B5D27052-2937-4288-8ECB-DBF05A2568CA}" type="sibTrans" cxnId="{531404EB-6689-4590-97AE-18ECC720D782}">
      <dgm:prSet/>
      <dgm:spPr/>
      <dgm:t>
        <a:bodyPr/>
        <a:lstStyle/>
        <a:p>
          <a:endParaRPr lang="es-CO"/>
        </a:p>
      </dgm:t>
    </dgm:pt>
    <dgm:pt modelId="{74930763-A5EF-4F71-B4BC-4EF10172B488}" type="parTrans" cxnId="{531404EB-6689-4590-97AE-18ECC720D782}">
      <dgm:prSet/>
      <dgm:spPr/>
      <dgm:t>
        <a:bodyPr/>
        <a:lstStyle/>
        <a:p>
          <a:endParaRPr lang="es-CO"/>
        </a:p>
      </dgm:t>
    </dgm:pt>
    <dgm:pt modelId="{BC1468CC-9D7E-4977-AED6-AE715E508C4F}" type="pres">
      <dgm:prSet presAssocID="{B7A8CDDB-4CFE-4320-B58D-630B1471388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61D77A23-DBD9-4D07-8881-F919A56E682E}" type="pres">
      <dgm:prSet presAssocID="{F2590574-B329-437F-BA82-F050AD71A447}" presName="parentLin" presStyleCnt="0"/>
      <dgm:spPr/>
    </dgm:pt>
    <dgm:pt modelId="{9BD75377-9528-4355-B1D2-CAD1681F4ADF}" type="pres">
      <dgm:prSet presAssocID="{F2590574-B329-437F-BA82-F050AD71A447}" presName="parentLeftMargin" presStyleLbl="node1" presStyleIdx="0" presStyleCnt="3"/>
      <dgm:spPr/>
      <dgm:t>
        <a:bodyPr/>
        <a:lstStyle/>
        <a:p>
          <a:endParaRPr lang="es-CO"/>
        </a:p>
      </dgm:t>
    </dgm:pt>
    <dgm:pt modelId="{B8B83BB5-2CC4-4CB0-9E46-8B66D198A8FB}" type="pres">
      <dgm:prSet presAssocID="{F2590574-B329-437F-BA82-F050AD71A447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92E3B28-9358-40B7-B013-842E201738A0}" type="pres">
      <dgm:prSet presAssocID="{F2590574-B329-437F-BA82-F050AD71A447}" presName="negativeSpace" presStyleCnt="0"/>
      <dgm:spPr/>
    </dgm:pt>
    <dgm:pt modelId="{1E373F26-BD44-4825-817C-88C3EDCDA3F1}" type="pres">
      <dgm:prSet presAssocID="{F2590574-B329-437F-BA82-F050AD71A447}" presName="childText" presStyleLbl="conFgAcc1" presStyleIdx="0" presStyleCnt="3">
        <dgm:presLayoutVars>
          <dgm:bulletEnabled val="1"/>
        </dgm:presLayoutVars>
      </dgm:prSet>
      <dgm:spPr/>
    </dgm:pt>
    <dgm:pt modelId="{DA9015A9-F6A5-448E-9870-D72F29EDD238}" type="pres">
      <dgm:prSet presAssocID="{60DD6FD1-D17F-485F-B2DD-018DC50EB4E5}" presName="spaceBetweenRectangles" presStyleCnt="0"/>
      <dgm:spPr/>
    </dgm:pt>
    <dgm:pt modelId="{4372D71A-7777-434C-A050-BF0485B8B9CC}" type="pres">
      <dgm:prSet presAssocID="{F90FB97B-6D8A-416F-B175-32DE68E09F41}" presName="parentLin" presStyleCnt="0"/>
      <dgm:spPr/>
    </dgm:pt>
    <dgm:pt modelId="{A15A0FAB-72E6-4782-B113-D9A6FA7607AC}" type="pres">
      <dgm:prSet presAssocID="{F90FB97B-6D8A-416F-B175-32DE68E09F41}" presName="parentLeftMargin" presStyleLbl="node1" presStyleIdx="0" presStyleCnt="3"/>
      <dgm:spPr/>
      <dgm:t>
        <a:bodyPr/>
        <a:lstStyle/>
        <a:p>
          <a:endParaRPr lang="es-CO"/>
        </a:p>
      </dgm:t>
    </dgm:pt>
    <dgm:pt modelId="{C1357E46-D5BE-40EC-A100-08CE6C63EC0A}" type="pres">
      <dgm:prSet presAssocID="{F90FB97B-6D8A-416F-B175-32DE68E09F4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AC81625-ADA1-406B-9789-8FDFB042E815}" type="pres">
      <dgm:prSet presAssocID="{F90FB97B-6D8A-416F-B175-32DE68E09F41}" presName="negativeSpace" presStyleCnt="0"/>
      <dgm:spPr/>
    </dgm:pt>
    <dgm:pt modelId="{F0915B72-817A-49EF-81EA-E5B2D13EFF85}" type="pres">
      <dgm:prSet presAssocID="{F90FB97B-6D8A-416F-B175-32DE68E09F41}" presName="childText" presStyleLbl="conFgAcc1" presStyleIdx="1" presStyleCnt="3">
        <dgm:presLayoutVars>
          <dgm:bulletEnabled val="1"/>
        </dgm:presLayoutVars>
      </dgm:prSet>
      <dgm:spPr/>
    </dgm:pt>
    <dgm:pt modelId="{A59FCFC2-648E-41CD-BC1D-3460A3C6E1F8}" type="pres">
      <dgm:prSet presAssocID="{8BD5D9EB-C7AB-42C2-B3DB-903E7DB2DE7A}" presName="spaceBetweenRectangles" presStyleCnt="0"/>
      <dgm:spPr/>
    </dgm:pt>
    <dgm:pt modelId="{3719636F-66B0-4D86-83BC-FBA6B9DF696B}" type="pres">
      <dgm:prSet presAssocID="{F331B8BE-1E22-4D1B-8512-0BB32FFCC1A3}" presName="parentLin" presStyleCnt="0"/>
      <dgm:spPr/>
    </dgm:pt>
    <dgm:pt modelId="{122700D8-4D87-4E51-A77D-43DB575ED3EB}" type="pres">
      <dgm:prSet presAssocID="{F331B8BE-1E22-4D1B-8512-0BB32FFCC1A3}" presName="parentLeftMargin" presStyleLbl="node1" presStyleIdx="1" presStyleCnt="3"/>
      <dgm:spPr/>
      <dgm:t>
        <a:bodyPr/>
        <a:lstStyle/>
        <a:p>
          <a:endParaRPr lang="es-CO"/>
        </a:p>
      </dgm:t>
    </dgm:pt>
    <dgm:pt modelId="{6724421B-E52F-483C-9859-E4DA6A06DB00}" type="pres">
      <dgm:prSet presAssocID="{F331B8BE-1E22-4D1B-8512-0BB32FFCC1A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8237ED2-BD7C-4D84-86E3-F158BC7115C6}" type="pres">
      <dgm:prSet presAssocID="{F331B8BE-1E22-4D1B-8512-0BB32FFCC1A3}" presName="negativeSpace" presStyleCnt="0"/>
      <dgm:spPr/>
    </dgm:pt>
    <dgm:pt modelId="{DF8A771B-BBC7-4196-9077-5FC8BFE91C1E}" type="pres">
      <dgm:prSet presAssocID="{F331B8BE-1E22-4D1B-8512-0BB32FFCC1A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29E3125-6B39-442A-8A47-D42A32A9CCA2}" type="presOf" srcId="{F2590574-B329-437F-BA82-F050AD71A447}" destId="{9BD75377-9528-4355-B1D2-CAD1681F4ADF}" srcOrd="0" destOrd="0" presId="urn:microsoft.com/office/officeart/2005/8/layout/list1"/>
    <dgm:cxn modelId="{57415258-D21D-43DF-B30E-654B480F8B39}" type="presOf" srcId="{F90FB97B-6D8A-416F-B175-32DE68E09F41}" destId="{A15A0FAB-72E6-4782-B113-D9A6FA7607AC}" srcOrd="0" destOrd="0" presId="urn:microsoft.com/office/officeart/2005/8/layout/list1"/>
    <dgm:cxn modelId="{59898385-0991-4884-B57A-87319CC1B6EA}" type="presOf" srcId="{F90FB97B-6D8A-416F-B175-32DE68E09F41}" destId="{C1357E46-D5BE-40EC-A100-08CE6C63EC0A}" srcOrd="1" destOrd="0" presId="urn:microsoft.com/office/officeart/2005/8/layout/list1"/>
    <dgm:cxn modelId="{88DF6C79-D750-42FB-A8BC-3A54D6D532A4}" type="presOf" srcId="{F331B8BE-1E22-4D1B-8512-0BB32FFCC1A3}" destId="{122700D8-4D87-4E51-A77D-43DB575ED3EB}" srcOrd="0" destOrd="0" presId="urn:microsoft.com/office/officeart/2005/8/layout/list1"/>
    <dgm:cxn modelId="{0044863E-2D52-41A6-8B99-EB125AF8C4DC}" srcId="{B7A8CDDB-4CFE-4320-B58D-630B1471388C}" destId="{F90FB97B-6D8A-416F-B175-32DE68E09F41}" srcOrd="1" destOrd="0" parTransId="{119905C5-D530-422D-90BF-A90C06EFC9F6}" sibTransId="{8BD5D9EB-C7AB-42C2-B3DB-903E7DB2DE7A}"/>
    <dgm:cxn modelId="{A9E6FCBA-D641-4A3E-B087-6DA7C3AF798E}" type="presOf" srcId="{F331B8BE-1E22-4D1B-8512-0BB32FFCC1A3}" destId="{6724421B-E52F-483C-9859-E4DA6A06DB00}" srcOrd="1" destOrd="0" presId="urn:microsoft.com/office/officeart/2005/8/layout/list1"/>
    <dgm:cxn modelId="{E0940421-A061-407E-8D2B-1DBDB097281D}" type="presOf" srcId="{F2590574-B329-437F-BA82-F050AD71A447}" destId="{B8B83BB5-2CC4-4CB0-9E46-8B66D198A8FB}" srcOrd="1" destOrd="0" presId="urn:microsoft.com/office/officeart/2005/8/layout/list1"/>
    <dgm:cxn modelId="{531404EB-6689-4590-97AE-18ECC720D782}" srcId="{B7A8CDDB-4CFE-4320-B58D-630B1471388C}" destId="{F331B8BE-1E22-4D1B-8512-0BB32FFCC1A3}" srcOrd="2" destOrd="0" parTransId="{74930763-A5EF-4F71-B4BC-4EF10172B488}" sibTransId="{B5D27052-2937-4288-8ECB-DBF05A2568CA}"/>
    <dgm:cxn modelId="{E87BD107-1939-4EF6-837E-DEC1C731536F}" type="presOf" srcId="{B7A8CDDB-4CFE-4320-B58D-630B1471388C}" destId="{BC1468CC-9D7E-4977-AED6-AE715E508C4F}" srcOrd="0" destOrd="0" presId="urn:microsoft.com/office/officeart/2005/8/layout/list1"/>
    <dgm:cxn modelId="{40AA1524-BAAD-46A9-9168-9FA832BC16D9}" srcId="{B7A8CDDB-4CFE-4320-B58D-630B1471388C}" destId="{F2590574-B329-437F-BA82-F050AD71A447}" srcOrd="0" destOrd="0" parTransId="{E5A0FC53-26A7-494D-AD8F-072F7A921109}" sibTransId="{60DD6FD1-D17F-485F-B2DD-018DC50EB4E5}"/>
    <dgm:cxn modelId="{0073F396-8EA2-40B7-8965-4485B2D3E6CC}" type="presParOf" srcId="{BC1468CC-9D7E-4977-AED6-AE715E508C4F}" destId="{61D77A23-DBD9-4D07-8881-F919A56E682E}" srcOrd="0" destOrd="0" presId="urn:microsoft.com/office/officeart/2005/8/layout/list1"/>
    <dgm:cxn modelId="{FAAC86A5-035D-4306-BFF5-AA89DA75435C}" type="presParOf" srcId="{61D77A23-DBD9-4D07-8881-F919A56E682E}" destId="{9BD75377-9528-4355-B1D2-CAD1681F4ADF}" srcOrd="0" destOrd="0" presId="urn:microsoft.com/office/officeart/2005/8/layout/list1"/>
    <dgm:cxn modelId="{9A7638B8-FF44-4ECF-BB8D-3035835D894E}" type="presParOf" srcId="{61D77A23-DBD9-4D07-8881-F919A56E682E}" destId="{B8B83BB5-2CC4-4CB0-9E46-8B66D198A8FB}" srcOrd="1" destOrd="0" presId="urn:microsoft.com/office/officeart/2005/8/layout/list1"/>
    <dgm:cxn modelId="{43099F71-4E13-49BC-A068-BDCDB0D1561F}" type="presParOf" srcId="{BC1468CC-9D7E-4977-AED6-AE715E508C4F}" destId="{092E3B28-9358-40B7-B013-842E201738A0}" srcOrd="1" destOrd="0" presId="urn:microsoft.com/office/officeart/2005/8/layout/list1"/>
    <dgm:cxn modelId="{89D1F770-3054-4491-8139-3BB6C23C9F82}" type="presParOf" srcId="{BC1468CC-9D7E-4977-AED6-AE715E508C4F}" destId="{1E373F26-BD44-4825-817C-88C3EDCDA3F1}" srcOrd="2" destOrd="0" presId="urn:microsoft.com/office/officeart/2005/8/layout/list1"/>
    <dgm:cxn modelId="{BE666E75-C964-4924-B816-7655F74BC463}" type="presParOf" srcId="{BC1468CC-9D7E-4977-AED6-AE715E508C4F}" destId="{DA9015A9-F6A5-448E-9870-D72F29EDD238}" srcOrd="3" destOrd="0" presId="urn:microsoft.com/office/officeart/2005/8/layout/list1"/>
    <dgm:cxn modelId="{4F4FDD89-9CC0-4DE7-8DC4-CBC0FC428427}" type="presParOf" srcId="{BC1468CC-9D7E-4977-AED6-AE715E508C4F}" destId="{4372D71A-7777-434C-A050-BF0485B8B9CC}" srcOrd="4" destOrd="0" presId="urn:microsoft.com/office/officeart/2005/8/layout/list1"/>
    <dgm:cxn modelId="{3AE33739-1BCD-47E3-8A5D-DF404B38DC60}" type="presParOf" srcId="{4372D71A-7777-434C-A050-BF0485B8B9CC}" destId="{A15A0FAB-72E6-4782-B113-D9A6FA7607AC}" srcOrd="0" destOrd="0" presId="urn:microsoft.com/office/officeart/2005/8/layout/list1"/>
    <dgm:cxn modelId="{7D0DBFB8-A8A8-4A47-8C9C-5F6FD9E2CBF3}" type="presParOf" srcId="{4372D71A-7777-434C-A050-BF0485B8B9CC}" destId="{C1357E46-D5BE-40EC-A100-08CE6C63EC0A}" srcOrd="1" destOrd="0" presId="urn:microsoft.com/office/officeart/2005/8/layout/list1"/>
    <dgm:cxn modelId="{CB0B89A7-3F02-4322-9B22-9523E0665023}" type="presParOf" srcId="{BC1468CC-9D7E-4977-AED6-AE715E508C4F}" destId="{DAC81625-ADA1-406B-9789-8FDFB042E815}" srcOrd="5" destOrd="0" presId="urn:microsoft.com/office/officeart/2005/8/layout/list1"/>
    <dgm:cxn modelId="{CEF650D5-65E6-4308-A3CD-091CF84CE19E}" type="presParOf" srcId="{BC1468CC-9D7E-4977-AED6-AE715E508C4F}" destId="{F0915B72-817A-49EF-81EA-E5B2D13EFF85}" srcOrd="6" destOrd="0" presId="urn:microsoft.com/office/officeart/2005/8/layout/list1"/>
    <dgm:cxn modelId="{CE269C1C-B8FC-4CB1-BF56-4371D6B82B16}" type="presParOf" srcId="{BC1468CC-9D7E-4977-AED6-AE715E508C4F}" destId="{A59FCFC2-648E-41CD-BC1D-3460A3C6E1F8}" srcOrd="7" destOrd="0" presId="urn:microsoft.com/office/officeart/2005/8/layout/list1"/>
    <dgm:cxn modelId="{E26BDF8F-6F3E-484C-AB36-45B4F78EE7D5}" type="presParOf" srcId="{BC1468CC-9D7E-4977-AED6-AE715E508C4F}" destId="{3719636F-66B0-4D86-83BC-FBA6B9DF696B}" srcOrd="8" destOrd="0" presId="urn:microsoft.com/office/officeart/2005/8/layout/list1"/>
    <dgm:cxn modelId="{774C4B33-181E-406F-AEBF-D61F0F31EC3B}" type="presParOf" srcId="{3719636F-66B0-4D86-83BC-FBA6B9DF696B}" destId="{122700D8-4D87-4E51-A77D-43DB575ED3EB}" srcOrd="0" destOrd="0" presId="urn:microsoft.com/office/officeart/2005/8/layout/list1"/>
    <dgm:cxn modelId="{52808BC8-3CA6-44EB-987F-6DA007E122B7}" type="presParOf" srcId="{3719636F-66B0-4D86-83BC-FBA6B9DF696B}" destId="{6724421B-E52F-483C-9859-E4DA6A06DB00}" srcOrd="1" destOrd="0" presId="urn:microsoft.com/office/officeart/2005/8/layout/list1"/>
    <dgm:cxn modelId="{9F664BDC-68D1-4387-B396-AA2F1FF46FB1}" type="presParOf" srcId="{BC1468CC-9D7E-4977-AED6-AE715E508C4F}" destId="{08237ED2-BD7C-4D84-86E3-F158BC7115C6}" srcOrd="9" destOrd="0" presId="urn:microsoft.com/office/officeart/2005/8/layout/list1"/>
    <dgm:cxn modelId="{FC94C9E0-5277-4224-909D-84EB2C6F57F3}" type="presParOf" srcId="{BC1468CC-9D7E-4977-AED6-AE715E508C4F}" destId="{DF8A771B-BBC7-4196-9077-5FC8BFE91C1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267D926-6C43-4789-9BD3-1DF86899D18A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F8514770-0088-4D9E-842C-E712474C5355}">
      <dgm:prSet phldrT="[Texto]"/>
      <dgm:spPr/>
      <dgm:t>
        <a:bodyPr/>
        <a:lstStyle/>
        <a:p>
          <a:r>
            <a:rPr lang="es-CO" dirty="0" smtClean="0"/>
            <a:t>PND</a:t>
          </a:r>
          <a:endParaRPr lang="es-CO" dirty="0"/>
        </a:p>
      </dgm:t>
    </dgm:pt>
    <dgm:pt modelId="{96286226-D97A-4DFE-9006-2C4C4EF6D9E1}" type="parTrans" cxnId="{7C39DBEB-9929-4EC6-93BE-61ADABED6244}">
      <dgm:prSet/>
      <dgm:spPr/>
      <dgm:t>
        <a:bodyPr/>
        <a:lstStyle/>
        <a:p>
          <a:endParaRPr lang="es-CO"/>
        </a:p>
      </dgm:t>
    </dgm:pt>
    <dgm:pt modelId="{EA412523-327E-4514-A682-06562E2B57F7}" type="sibTrans" cxnId="{7C39DBEB-9929-4EC6-93BE-61ADABED6244}">
      <dgm:prSet/>
      <dgm:spPr/>
      <dgm:t>
        <a:bodyPr/>
        <a:lstStyle/>
        <a:p>
          <a:endParaRPr lang="es-CO"/>
        </a:p>
      </dgm:t>
    </dgm:pt>
    <dgm:pt modelId="{40CF18C5-44F2-44FB-B048-9C8714BCB20E}">
      <dgm:prSet phldrT="[Texto]"/>
      <dgm:spPr/>
      <dgm:t>
        <a:bodyPr/>
        <a:lstStyle/>
        <a:p>
          <a:r>
            <a:rPr lang="es-CO" dirty="0" smtClean="0"/>
            <a:t>Crecimiento Verde </a:t>
          </a:r>
          <a:endParaRPr lang="es-CO" dirty="0"/>
        </a:p>
      </dgm:t>
    </dgm:pt>
    <dgm:pt modelId="{D8BE2A19-26F6-4159-92CA-43CB3609BED3}" type="parTrans" cxnId="{A2472286-CC0C-4FB8-8630-B4CA29FC3DBF}">
      <dgm:prSet/>
      <dgm:spPr/>
      <dgm:t>
        <a:bodyPr/>
        <a:lstStyle/>
        <a:p>
          <a:endParaRPr lang="es-CO"/>
        </a:p>
      </dgm:t>
    </dgm:pt>
    <dgm:pt modelId="{422E7CB8-882E-4853-B70E-F7CBAA9C302D}" type="sibTrans" cxnId="{A2472286-CC0C-4FB8-8630-B4CA29FC3DBF}">
      <dgm:prSet/>
      <dgm:spPr/>
      <dgm:t>
        <a:bodyPr/>
        <a:lstStyle/>
        <a:p>
          <a:endParaRPr lang="es-CO"/>
        </a:p>
      </dgm:t>
    </dgm:pt>
    <dgm:pt modelId="{03C24F22-F376-4CF0-A34D-44229082AA6D}">
      <dgm:prSet phldrT="[Texto]"/>
      <dgm:spPr/>
      <dgm:t>
        <a:bodyPr/>
        <a:lstStyle/>
        <a:p>
          <a:r>
            <a:rPr lang="es-CO" dirty="0" smtClean="0"/>
            <a:t>ODS</a:t>
          </a:r>
          <a:endParaRPr lang="es-CO" dirty="0"/>
        </a:p>
      </dgm:t>
    </dgm:pt>
    <dgm:pt modelId="{34048B28-CEFE-4590-88B8-A4474CFEF4D3}" type="parTrans" cxnId="{63739D22-A28D-4E80-98DB-25172F9E4D66}">
      <dgm:prSet/>
      <dgm:spPr/>
      <dgm:t>
        <a:bodyPr/>
        <a:lstStyle/>
        <a:p>
          <a:endParaRPr lang="es-CO"/>
        </a:p>
      </dgm:t>
    </dgm:pt>
    <dgm:pt modelId="{9299BA54-6FC4-4F9F-BCA1-00364DA1D0C6}" type="sibTrans" cxnId="{63739D22-A28D-4E80-98DB-25172F9E4D66}">
      <dgm:prSet/>
      <dgm:spPr/>
      <dgm:t>
        <a:bodyPr/>
        <a:lstStyle/>
        <a:p>
          <a:endParaRPr lang="es-CO"/>
        </a:p>
      </dgm:t>
    </dgm:pt>
    <dgm:pt modelId="{DFF5F2B9-0D75-4DB1-88BF-0EC73D3A1DF5}">
      <dgm:prSet phldrT="[Texto]"/>
      <dgm:spPr/>
      <dgm:t>
        <a:bodyPr/>
        <a:lstStyle/>
        <a:p>
          <a:r>
            <a:rPr lang="es-CO" dirty="0" smtClean="0"/>
            <a:t>Lograr que las ciudades y los asentamientos humanos sean inclusivos, seguros, </a:t>
          </a:r>
          <a:r>
            <a:rPr lang="es-CO" dirty="0" err="1" smtClean="0"/>
            <a:t>resilientes</a:t>
          </a:r>
          <a:r>
            <a:rPr lang="es-CO" dirty="0" smtClean="0"/>
            <a:t> y sostenibles</a:t>
          </a:r>
          <a:endParaRPr lang="es-CO" dirty="0"/>
        </a:p>
      </dgm:t>
    </dgm:pt>
    <dgm:pt modelId="{123DAEEA-38EF-4F08-844D-253D08C4353C}" type="parTrans" cxnId="{27CF7624-5FA1-48CE-864B-095CFDD518B7}">
      <dgm:prSet/>
      <dgm:spPr/>
      <dgm:t>
        <a:bodyPr/>
        <a:lstStyle/>
        <a:p>
          <a:endParaRPr lang="es-CO"/>
        </a:p>
      </dgm:t>
    </dgm:pt>
    <dgm:pt modelId="{F19A0236-8B12-4139-AF28-F4059840EDF3}" type="sibTrans" cxnId="{27CF7624-5FA1-48CE-864B-095CFDD518B7}">
      <dgm:prSet/>
      <dgm:spPr/>
      <dgm:t>
        <a:bodyPr/>
        <a:lstStyle/>
        <a:p>
          <a:endParaRPr lang="es-CO"/>
        </a:p>
      </dgm:t>
    </dgm:pt>
    <dgm:pt modelId="{8C99B301-DE96-4A20-A41F-32B02F6A0EC0}">
      <dgm:prSet phldrT="[Texto]"/>
      <dgm:spPr/>
      <dgm:t>
        <a:bodyPr/>
        <a:lstStyle/>
        <a:p>
          <a:r>
            <a:rPr lang="es-CO" dirty="0" smtClean="0"/>
            <a:t>PGAR</a:t>
          </a:r>
          <a:endParaRPr lang="es-CO" dirty="0"/>
        </a:p>
      </dgm:t>
    </dgm:pt>
    <dgm:pt modelId="{BD16C734-6E4D-47D2-9D12-3802A526605B}" type="parTrans" cxnId="{26487F8A-3B5B-470F-86A9-D8059AC1ED58}">
      <dgm:prSet/>
      <dgm:spPr/>
      <dgm:t>
        <a:bodyPr/>
        <a:lstStyle/>
        <a:p>
          <a:endParaRPr lang="es-CO"/>
        </a:p>
      </dgm:t>
    </dgm:pt>
    <dgm:pt modelId="{CC420625-3A34-4EA2-82CB-8FD34DEEFD0F}" type="sibTrans" cxnId="{26487F8A-3B5B-470F-86A9-D8059AC1ED58}">
      <dgm:prSet/>
      <dgm:spPr/>
      <dgm:t>
        <a:bodyPr/>
        <a:lstStyle/>
        <a:p>
          <a:endParaRPr lang="es-CO"/>
        </a:p>
      </dgm:t>
    </dgm:pt>
    <dgm:pt modelId="{8E67DE6E-3724-4D21-A358-9B758A19A3B0}">
      <dgm:prSet phldrT="[Texto]"/>
      <dgm:spPr/>
      <dgm:t>
        <a:bodyPr/>
        <a:lstStyle/>
        <a:p>
          <a:r>
            <a:rPr lang="es-CO" dirty="0" smtClean="0"/>
            <a:t>Gestión integral de los recursos naturales y el ambiente  para el desarrollo sostenible de La Guajira  </a:t>
          </a:r>
          <a:endParaRPr lang="es-CO" dirty="0"/>
        </a:p>
      </dgm:t>
    </dgm:pt>
    <dgm:pt modelId="{06764A2C-7F6C-41EC-B046-E0B1E7557380}" type="parTrans" cxnId="{CDDF01ED-2EF4-4F8F-8036-60F1914C18E4}">
      <dgm:prSet/>
      <dgm:spPr/>
      <dgm:t>
        <a:bodyPr/>
        <a:lstStyle/>
        <a:p>
          <a:endParaRPr lang="es-CO"/>
        </a:p>
      </dgm:t>
    </dgm:pt>
    <dgm:pt modelId="{C0FDF5FD-DDF1-4358-A0DA-759AAAE2CF4D}" type="sibTrans" cxnId="{CDDF01ED-2EF4-4F8F-8036-60F1914C18E4}">
      <dgm:prSet/>
      <dgm:spPr/>
      <dgm:t>
        <a:bodyPr/>
        <a:lstStyle/>
        <a:p>
          <a:endParaRPr lang="es-CO"/>
        </a:p>
      </dgm:t>
    </dgm:pt>
    <dgm:pt modelId="{08626F6E-4F63-4070-8272-35D474E835C2}">
      <dgm:prSet phldrT="[Texto]"/>
      <dgm:spPr/>
      <dgm:t>
        <a:bodyPr/>
        <a:lstStyle/>
        <a:p>
          <a:r>
            <a:rPr lang="es-CO" dirty="0" smtClean="0"/>
            <a:t>Plan de Acción </a:t>
          </a:r>
          <a:endParaRPr lang="es-CO" dirty="0"/>
        </a:p>
      </dgm:t>
    </dgm:pt>
    <dgm:pt modelId="{F7012607-116F-4DEB-BDAE-A2E7A99ACEA4}" type="parTrans" cxnId="{2324D940-5C92-46D8-A6E9-C18180A4ADB7}">
      <dgm:prSet/>
      <dgm:spPr/>
      <dgm:t>
        <a:bodyPr/>
        <a:lstStyle/>
        <a:p>
          <a:endParaRPr lang="es-CO"/>
        </a:p>
      </dgm:t>
    </dgm:pt>
    <dgm:pt modelId="{42399B1C-DDD8-40CB-916D-159678CC8F96}" type="sibTrans" cxnId="{2324D940-5C92-46D8-A6E9-C18180A4ADB7}">
      <dgm:prSet/>
      <dgm:spPr/>
      <dgm:t>
        <a:bodyPr/>
        <a:lstStyle/>
        <a:p>
          <a:endParaRPr lang="es-CO"/>
        </a:p>
      </dgm:t>
    </dgm:pt>
    <dgm:pt modelId="{C389375C-506B-47E7-9E43-D18C956EB02B}" type="pres">
      <dgm:prSet presAssocID="{F267D926-6C43-4789-9BD3-1DF86899D18A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s-CO"/>
        </a:p>
      </dgm:t>
    </dgm:pt>
    <dgm:pt modelId="{461C254A-2232-460F-A8D5-4DC8D791070C}" type="pres">
      <dgm:prSet presAssocID="{F8514770-0088-4D9E-842C-E712474C5355}" presName="parentText1" presStyleLbl="node1" presStyleIdx="0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72D356B-C822-4F34-BE8B-584C1E375473}" type="pres">
      <dgm:prSet presAssocID="{F8514770-0088-4D9E-842C-E712474C5355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F21F7A0-5C70-4D1C-AD78-C2146839A6CE}" type="pres">
      <dgm:prSet presAssocID="{03C24F22-F376-4CF0-A34D-44229082AA6D}" presName="parentText2" presStyleLbl="node1" presStyleIdx="1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EE9E21A-3D5A-4B34-83CF-7B99FDEF05E4}" type="pres">
      <dgm:prSet presAssocID="{03C24F22-F376-4CF0-A34D-44229082AA6D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D1ED34B-A285-491A-B876-B28940740486}" type="pres">
      <dgm:prSet presAssocID="{8C99B301-DE96-4A20-A41F-32B02F6A0EC0}" presName="parentText3" presStyleLbl="node1" presStyleIdx="2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37B049A-F3F0-4CFC-9776-D14D94612888}" type="pres">
      <dgm:prSet presAssocID="{8C99B301-DE96-4A20-A41F-32B02F6A0EC0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31F4943-684A-4B78-9176-9FBD512428DC}" type="pres">
      <dgm:prSet presAssocID="{08626F6E-4F63-4070-8272-35D474E835C2}" presName="parentText4" presStyleLbl="node1" presStyleIdx="3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A2472286-CC0C-4FB8-8630-B4CA29FC3DBF}" srcId="{F8514770-0088-4D9E-842C-E712474C5355}" destId="{40CF18C5-44F2-44FB-B048-9C8714BCB20E}" srcOrd="0" destOrd="0" parTransId="{D8BE2A19-26F6-4159-92CA-43CB3609BED3}" sibTransId="{422E7CB8-882E-4853-B70E-F7CBAA9C302D}"/>
    <dgm:cxn modelId="{CDDF01ED-2EF4-4F8F-8036-60F1914C18E4}" srcId="{8C99B301-DE96-4A20-A41F-32B02F6A0EC0}" destId="{8E67DE6E-3724-4D21-A358-9B758A19A3B0}" srcOrd="0" destOrd="0" parTransId="{06764A2C-7F6C-41EC-B046-E0B1E7557380}" sibTransId="{C0FDF5FD-DDF1-4358-A0DA-759AAAE2CF4D}"/>
    <dgm:cxn modelId="{DBCC1A32-1629-4507-8C3D-4943A4CAC02D}" type="presOf" srcId="{F267D926-6C43-4789-9BD3-1DF86899D18A}" destId="{C389375C-506B-47E7-9E43-D18C956EB02B}" srcOrd="0" destOrd="0" presId="urn:microsoft.com/office/officeart/2009/3/layout/IncreasingArrowsProcess"/>
    <dgm:cxn modelId="{2324D940-5C92-46D8-A6E9-C18180A4ADB7}" srcId="{F267D926-6C43-4789-9BD3-1DF86899D18A}" destId="{08626F6E-4F63-4070-8272-35D474E835C2}" srcOrd="3" destOrd="0" parTransId="{F7012607-116F-4DEB-BDAE-A2E7A99ACEA4}" sibTransId="{42399B1C-DDD8-40CB-916D-159678CC8F96}"/>
    <dgm:cxn modelId="{5FE4E1B4-B641-4B6C-8B7F-79D6AF5131F3}" type="presOf" srcId="{8E67DE6E-3724-4D21-A358-9B758A19A3B0}" destId="{237B049A-F3F0-4CFC-9776-D14D94612888}" srcOrd="0" destOrd="0" presId="urn:microsoft.com/office/officeart/2009/3/layout/IncreasingArrowsProcess"/>
    <dgm:cxn modelId="{27CF7624-5FA1-48CE-864B-095CFDD518B7}" srcId="{03C24F22-F376-4CF0-A34D-44229082AA6D}" destId="{DFF5F2B9-0D75-4DB1-88BF-0EC73D3A1DF5}" srcOrd="0" destOrd="0" parTransId="{123DAEEA-38EF-4F08-844D-253D08C4353C}" sibTransId="{F19A0236-8B12-4139-AF28-F4059840EDF3}"/>
    <dgm:cxn modelId="{34FE73A1-2005-4121-A2D7-EEC7A250D62C}" type="presOf" srcId="{F8514770-0088-4D9E-842C-E712474C5355}" destId="{461C254A-2232-460F-A8D5-4DC8D791070C}" srcOrd="0" destOrd="0" presId="urn:microsoft.com/office/officeart/2009/3/layout/IncreasingArrowsProcess"/>
    <dgm:cxn modelId="{88C1D74C-4090-42CB-BE44-D50DEDCCBE05}" type="presOf" srcId="{08626F6E-4F63-4070-8272-35D474E835C2}" destId="{031F4943-684A-4B78-9176-9FBD512428DC}" srcOrd="0" destOrd="0" presId="urn:microsoft.com/office/officeart/2009/3/layout/IncreasingArrowsProcess"/>
    <dgm:cxn modelId="{7C39DBEB-9929-4EC6-93BE-61ADABED6244}" srcId="{F267D926-6C43-4789-9BD3-1DF86899D18A}" destId="{F8514770-0088-4D9E-842C-E712474C5355}" srcOrd="0" destOrd="0" parTransId="{96286226-D97A-4DFE-9006-2C4C4EF6D9E1}" sibTransId="{EA412523-327E-4514-A682-06562E2B57F7}"/>
    <dgm:cxn modelId="{347F2E71-D5B3-444B-875D-2B59A3466198}" type="presOf" srcId="{DFF5F2B9-0D75-4DB1-88BF-0EC73D3A1DF5}" destId="{8EE9E21A-3D5A-4B34-83CF-7B99FDEF05E4}" srcOrd="0" destOrd="0" presId="urn:microsoft.com/office/officeart/2009/3/layout/IncreasingArrowsProcess"/>
    <dgm:cxn modelId="{D0583D30-4D5A-4AD5-9BF0-48EFDE1F2387}" type="presOf" srcId="{03C24F22-F376-4CF0-A34D-44229082AA6D}" destId="{5F21F7A0-5C70-4D1C-AD78-C2146839A6CE}" srcOrd="0" destOrd="0" presId="urn:microsoft.com/office/officeart/2009/3/layout/IncreasingArrowsProcess"/>
    <dgm:cxn modelId="{63739D22-A28D-4E80-98DB-25172F9E4D66}" srcId="{F267D926-6C43-4789-9BD3-1DF86899D18A}" destId="{03C24F22-F376-4CF0-A34D-44229082AA6D}" srcOrd="1" destOrd="0" parTransId="{34048B28-CEFE-4590-88B8-A4474CFEF4D3}" sibTransId="{9299BA54-6FC4-4F9F-BCA1-00364DA1D0C6}"/>
    <dgm:cxn modelId="{47B7D4D5-784D-4085-9A29-53F83F2B3E3B}" type="presOf" srcId="{8C99B301-DE96-4A20-A41F-32B02F6A0EC0}" destId="{AD1ED34B-A285-491A-B876-B28940740486}" srcOrd="0" destOrd="0" presId="urn:microsoft.com/office/officeart/2009/3/layout/IncreasingArrowsProcess"/>
    <dgm:cxn modelId="{26487F8A-3B5B-470F-86A9-D8059AC1ED58}" srcId="{F267D926-6C43-4789-9BD3-1DF86899D18A}" destId="{8C99B301-DE96-4A20-A41F-32B02F6A0EC0}" srcOrd="2" destOrd="0" parTransId="{BD16C734-6E4D-47D2-9D12-3802A526605B}" sibTransId="{CC420625-3A34-4EA2-82CB-8FD34DEEFD0F}"/>
    <dgm:cxn modelId="{44B4B1B0-2128-441A-B381-BC073838C4A7}" type="presOf" srcId="{40CF18C5-44F2-44FB-B048-9C8714BCB20E}" destId="{372D356B-C822-4F34-BE8B-584C1E375473}" srcOrd="0" destOrd="0" presId="urn:microsoft.com/office/officeart/2009/3/layout/IncreasingArrowsProcess"/>
    <dgm:cxn modelId="{82A284C9-4D7E-4D5E-A6DB-74D8E0D4D56C}" type="presParOf" srcId="{C389375C-506B-47E7-9E43-D18C956EB02B}" destId="{461C254A-2232-460F-A8D5-4DC8D791070C}" srcOrd="0" destOrd="0" presId="urn:microsoft.com/office/officeart/2009/3/layout/IncreasingArrowsProcess"/>
    <dgm:cxn modelId="{6EEAE6DE-E976-45AF-8F41-731FC102FD88}" type="presParOf" srcId="{C389375C-506B-47E7-9E43-D18C956EB02B}" destId="{372D356B-C822-4F34-BE8B-584C1E375473}" srcOrd="1" destOrd="0" presId="urn:microsoft.com/office/officeart/2009/3/layout/IncreasingArrowsProcess"/>
    <dgm:cxn modelId="{53A54E78-E652-4F28-8C3B-075298A2DDBE}" type="presParOf" srcId="{C389375C-506B-47E7-9E43-D18C956EB02B}" destId="{5F21F7A0-5C70-4D1C-AD78-C2146839A6CE}" srcOrd="2" destOrd="0" presId="urn:microsoft.com/office/officeart/2009/3/layout/IncreasingArrowsProcess"/>
    <dgm:cxn modelId="{22D268F2-E6EA-44C8-9B57-2515455A4895}" type="presParOf" srcId="{C389375C-506B-47E7-9E43-D18C956EB02B}" destId="{8EE9E21A-3D5A-4B34-83CF-7B99FDEF05E4}" srcOrd="3" destOrd="0" presId="urn:microsoft.com/office/officeart/2009/3/layout/IncreasingArrowsProcess"/>
    <dgm:cxn modelId="{7EFEF8AA-AFB4-4605-A67F-4FB6FD128EDE}" type="presParOf" srcId="{C389375C-506B-47E7-9E43-D18C956EB02B}" destId="{AD1ED34B-A285-491A-B876-B28940740486}" srcOrd="4" destOrd="0" presId="urn:microsoft.com/office/officeart/2009/3/layout/IncreasingArrowsProcess"/>
    <dgm:cxn modelId="{F098D5DD-9C86-49BB-8282-777E34165056}" type="presParOf" srcId="{C389375C-506B-47E7-9E43-D18C956EB02B}" destId="{237B049A-F3F0-4CFC-9776-D14D94612888}" srcOrd="5" destOrd="0" presId="urn:microsoft.com/office/officeart/2009/3/layout/IncreasingArrowsProcess"/>
    <dgm:cxn modelId="{D2F52175-7582-4015-848D-BD2B755A193E}" type="presParOf" srcId="{C389375C-506B-47E7-9E43-D18C956EB02B}" destId="{031F4943-684A-4B78-9176-9FBD512428DC}" srcOrd="6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267D926-6C43-4789-9BD3-1DF86899D18A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F8514770-0088-4D9E-842C-E712474C5355}">
      <dgm:prSet phldrT="[Texto]"/>
      <dgm:spPr/>
      <dgm:t>
        <a:bodyPr/>
        <a:lstStyle/>
        <a:p>
          <a:r>
            <a:rPr lang="es-CO" dirty="0" smtClean="0"/>
            <a:t>PND</a:t>
          </a:r>
          <a:endParaRPr lang="es-CO" dirty="0"/>
        </a:p>
      </dgm:t>
    </dgm:pt>
    <dgm:pt modelId="{96286226-D97A-4DFE-9006-2C4C4EF6D9E1}" type="parTrans" cxnId="{7C39DBEB-9929-4EC6-93BE-61ADABED6244}">
      <dgm:prSet/>
      <dgm:spPr/>
      <dgm:t>
        <a:bodyPr/>
        <a:lstStyle/>
        <a:p>
          <a:endParaRPr lang="es-CO"/>
        </a:p>
      </dgm:t>
    </dgm:pt>
    <dgm:pt modelId="{EA412523-327E-4514-A682-06562E2B57F7}" type="sibTrans" cxnId="{7C39DBEB-9929-4EC6-93BE-61ADABED6244}">
      <dgm:prSet/>
      <dgm:spPr/>
      <dgm:t>
        <a:bodyPr/>
        <a:lstStyle/>
        <a:p>
          <a:endParaRPr lang="es-CO"/>
        </a:p>
      </dgm:t>
    </dgm:pt>
    <dgm:pt modelId="{40CF18C5-44F2-44FB-B048-9C8714BCB20E}">
      <dgm:prSet phldrT="[Texto]"/>
      <dgm:spPr/>
      <dgm:t>
        <a:bodyPr/>
        <a:lstStyle/>
        <a:p>
          <a:r>
            <a:rPr lang="es-CO" dirty="0" smtClean="0"/>
            <a:t>Crecimiento Verde </a:t>
          </a:r>
          <a:endParaRPr lang="es-CO" dirty="0"/>
        </a:p>
      </dgm:t>
    </dgm:pt>
    <dgm:pt modelId="{D8BE2A19-26F6-4159-92CA-43CB3609BED3}" type="parTrans" cxnId="{A2472286-CC0C-4FB8-8630-B4CA29FC3DBF}">
      <dgm:prSet/>
      <dgm:spPr/>
      <dgm:t>
        <a:bodyPr/>
        <a:lstStyle/>
        <a:p>
          <a:endParaRPr lang="es-CO"/>
        </a:p>
      </dgm:t>
    </dgm:pt>
    <dgm:pt modelId="{422E7CB8-882E-4853-B70E-F7CBAA9C302D}" type="sibTrans" cxnId="{A2472286-CC0C-4FB8-8630-B4CA29FC3DBF}">
      <dgm:prSet/>
      <dgm:spPr/>
      <dgm:t>
        <a:bodyPr/>
        <a:lstStyle/>
        <a:p>
          <a:endParaRPr lang="es-CO"/>
        </a:p>
      </dgm:t>
    </dgm:pt>
    <dgm:pt modelId="{03C24F22-F376-4CF0-A34D-44229082AA6D}">
      <dgm:prSet phldrT="[Texto]"/>
      <dgm:spPr/>
      <dgm:t>
        <a:bodyPr/>
        <a:lstStyle/>
        <a:p>
          <a:r>
            <a:rPr lang="es-CO" dirty="0" smtClean="0"/>
            <a:t>ODS</a:t>
          </a:r>
          <a:endParaRPr lang="es-CO" dirty="0"/>
        </a:p>
      </dgm:t>
    </dgm:pt>
    <dgm:pt modelId="{34048B28-CEFE-4590-88B8-A4474CFEF4D3}" type="parTrans" cxnId="{63739D22-A28D-4E80-98DB-25172F9E4D66}">
      <dgm:prSet/>
      <dgm:spPr/>
      <dgm:t>
        <a:bodyPr/>
        <a:lstStyle/>
        <a:p>
          <a:endParaRPr lang="es-CO"/>
        </a:p>
      </dgm:t>
    </dgm:pt>
    <dgm:pt modelId="{9299BA54-6FC4-4F9F-BCA1-00364DA1D0C6}" type="sibTrans" cxnId="{63739D22-A28D-4E80-98DB-25172F9E4D66}">
      <dgm:prSet/>
      <dgm:spPr/>
      <dgm:t>
        <a:bodyPr/>
        <a:lstStyle/>
        <a:p>
          <a:endParaRPr lang="es-CO"/>
        </a:p>
      </dgm:t>
    </dgm:pt>
    <dgm:pt modelId="{DFF5F2B9-0D75-4DB1-88BF-0EC73D3A1DF5}">
      <dgm:prSet phldrT="[Texto]" custT="1"/>
      <dgm:spPr/>
      <dgm:t>
        <a:bodyPr/>
        <a:lstStyle/>
        <a:p>
          <a:r>
            <a:rPr lang="es-CO" sz="700" dirty="0" smtClean="0"/>
            <a:t>1</a:t>
          </a:r>
          <a:r>
            <a:rPr lang="es-CO" sz="1000" dirty="0" smtClean="0"/>
            <a:t>. Garantizar la disponibilidad de agua y su gestión sostenible y el saneamiento para todos.</a:t>
          </a:r>
        </a:p>
        <a:p>
          <a:r>
            <a:rPr lang="es-CO" sz="1000" dirty="0" smtClean="0"/>
            <a:t>2. Conservar y utilizar en forma sostenible los océanos, los mares y los recursos marinos para el desarrollo sostenible</a:t>
          </a:r>
        </a:p>
        <a:p>
          <a:r>
            <a:rPr lang="es-CO" sz="1000" dirty="0" smtClean="0"/>
            <a:t>3. Promover el uso sostenible de los ecosistemas terrestres, luchar contra la desertificación, detener e invertir la degradación de las tierras y frenar la pérdida de la diversidad biológica</a:t>
          </a:r>
          <a:endParaRPr lang="es-CO" sz="1000" dirty="0"/>
        </a:p>
      </dgm:t>
    </dgm:pt>
    <dgm:pt modelId="{123DAEEA-38EF-4F08-844D-253D08C4353C}" type="parTrans" cxnId="{27CF7624-5FA1-48CE-864B-095CFDD518B7}">
      <dgm:prSet/>
      <dgm:spPr/>
      <dgm:t>
        <a:bodyPr/>
        <a:lstStyle/>
        <a:p>
          <a:endParaRPr lang="es-CO"/>
        </a:p>
      </dgm:t>
    </dgm:pt>
    <dgm:pt modelId="{F19A0236-8B12-4139-AF28-F4059840EDF3}" type="sibTrans" cxnId="{27CF7624-5FA1-48CE-864B-095CFDD518B7}">
      <dgm:prSet/>
      <dgm:spPr/>
      <dgm:t>
        <a:bodyPr/>
        <a:lstStyle/>
        <a:p>
          <a:endParaRPr lang="es-CO"/>
        </a:p>
      </dgm:t>
    </dgm:pt>
    <dgm:pt modelId="{8C99B301-DE96-4A20-A41F-32B02F6A0EC0}">
      <dgm:prSet phldrT="[Texto]"/>
      <dgm:spPr/>
      <dgm:t>
        <a:bodyPr/>
        <a:lstStyle/>
        <a:p>
          <a:r>
            <a:rPr lang="es-CO" dirty="0" smtClean="0"/>
            <a:t>PGAR</a:t>
          </a:r>
          <a:endParaRPr lang="es-CO" dirty="0"/>
        </a:p>
      </dgm:t>
    </dgm:pt>
    <dgm:pt modelId="{BD16C734-6E4D-47D2-9D12-3802A526605B}" type="parTrans" cxnId="{26487F8A-3B5B-470F-86A9-D8059AC1ED58}">
      <dgm:prSet/>
      <dgm:spPr/>
      <dgm:t>
        <a:bodyPr/>
        <a:lstStyle/>
        <a:p>
          <a:endParaRPr lang="es-CO"/>
        </a:p>
      </dgm:t>
    </dgm:pt>
    <dgm:pt modelId="{CC420625-3A34-4EA2-82CB-8FD34DEEFD0F}" type="sibTrans" cxnId="{26487F8A-3B5B-470F-86A9-D8059AC1ED58}">
      <dgm:prSet/>
      <dgm:spPr/>
      <dgm:t>
        <a:bodyPr/>
        <a:lstStyle/>
        <a:p>
          <a:endParaRPr lang="es-CO"/>
        </a:p>
      </dgm:t>
    </dgm:pt>
    <dgm:pt modelId="{8E67DE6E-3724-4D21-A358-9B758A19A3B0}">
      <dgm:prSet phldrT="[Texto]"/>
      <dgm:spPr/>
      <dgm:t>
        <a:bodyPr/>
        <a:lstStyle/>
        <a:p>
          <a:r>
            <a:rPr lang="es-CO" dirty="0" smtClean="0"/>
            <a:t>Recuperar y Mantener los Ecosistemas Estratégicos</a:t>
          </a:r>
          <a:endParaRPr lang="es-CO" dirty="0"/>
        </a:p>
      </dgm:t>
    </dgm:pt>
    <dgm:pt modelId="{06764A2C-7F6C-41EC-B046-E0B1E7557380}" type="parTrans" cxnId="{CDDF01ED-2EF4-4F8F-8036-60F1914C18E4}">
      <dgm:prSet/>
      <dgm:spPr/>
      <dgm:t>
        <a:bodyPr/>
        <a:lstStyle/>
        <a:p>
          <a:endParaRPr lang="es-CO"/>
        </a:p>
      </dgm:t>
    </dgm:pt>
    <dgm:pt modelId="{C0FDF5FD-DDF1-4358-A0DA-759AAAE2CF4D}" type="sibTrans" cxnId="{CDDF01ED-2EF4-4F8F-8036-60F1914C18E4}">
      <dgm:prSet/>
      <dgm:spPr/>
      <dgm:t>
        <a:bodyPr/>
        <a:lstStyle/>
        <a:p>
          <a:endParaRPr lang="es-CO"/>
        </a:p>
      </dgm:t>
    </dgm:pt>
    <dgm:pt modelId="{08626F6E-4F63-4070-8272-35D474E835C2}">
      <dgm:prSet phldrT="[Texto]"/>
      <dgm:spPr/>
      <dgm:t>
        <a:bodyPr/>
        <a:lstStyle/>
        <a:p>
          <a:r>
            <a:rPr lang="es-CO" dirty="0" smtClean="0"/>
            <a:t>Plan de Acción </a:t>
          </a:r>
          <a:endParaRPr lang="es-CO" dirty="0"/>
        </a:p>
      </dgm:t>
    </dgm:pt>
    <dgm:pt modelId="{F7012607-116F-4DEB-BDAE-A2E7A99ACEA4}" type="parTrans" cxnId="{2324D940-5C92-46D8-A6E9-C18180A4ADB7}">
      <dgm:prSet/>
      <dgm:spPr/>
      <dgm:t>
        <a:bodyPr/>
        <a:lstStyle/>
        <a:p>
          <a:endParaRPr lang="es-CO"/>
        </a:p>
      </dgm:t>
    </dgm:pt>
    <dgm:pt modelId="{42399B1C-DDD8-40CB-916D-159678CC8F96}" type="sibTrans" cxnId="{2324D940-5C92-46D8-A6E9-C18180A4ADB7}">
      <dgm:prSet/>
      <dgm:spPr/>
      <dgm:t>
        <a:bodyPr/>
        <a:lstStyle/>
        <a:p>
          <a:endParaRPr lang="es-CO"/>
        </a:p>
      </dgm:t>
    </dgm:pt>
    <dgm:pt modelId="{C389375C-506B-47E7-9E43-D18C956EB02B}" type="pres">
      <dgm:prSet presAssocID="{F267D926-6C43-4789-9BD3-1DF86899D18A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s-CO"/>
        </a:p>
      </dgm:t>
    </dgm:pt>
    <dgm:pt modelId="{461C254A-2232-460F-A8D5-4DC8D791070C}" type="pres">
      <dgm:prSet presAssocID="{F8514770-0088-4D9E-842C-E712474C5355}" presName="parentText1" presStyleLbl="node1" presStyleIdx="0" presStyleCnt="4" custLinFactNeighborX="405" custLinFactNeighborY="-33357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72D356B-C822-4F34-BE8B-584C1E375473}" type="pres">
      <dgm:prSet presAssocID="{F8514770-0088-4D9E-842C-E712474C5355}" presName="childText1" presStyleLbl="solidAlignAcc1" presStyleIdx="0" presStyleCnt="3" custLinFactNeighborX="-2662" custLinFactNeighborY="-194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F21F7A0-5C70-4D1C-AD78-C2146839A6CE}" type="pres">
      <dgm:prSet presAssocID="{03C24F22-F376-4CF0-A34D-44229082AA6D}" presName="parentText2" presStyleLbl="node1" presStyleIdx="1" presStyleCnt="4" custLinFactNeighborX="-204" custLinFactNeighborY="-1629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EE9E21A-3D5A-4B34-83CF-7B99FDEF05E4}" type="pres">
      <dgm:prSet presAssocID="{03C24F22-F376-4CF0-A34D-44229082AA6D}" presName="childText2" presStyleLbl="solidAlignAcc1" presStyleIdx="1" presStyleCnt="3" custScaleY="193172" custLinFactNeighborX="-1358" custLinFactNeighborY="3394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D1ED34B-A285-491A-B876-B28940740486}" type="pres">
      <dgm:prSet presAssocID="{8C99B301-DE96-4A20-A41F-32B02F6A0EC0}" presName="parentText3" presStyleLbl="node1" presStyleIdx="2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37B049A-F3F0-4CFC-9776-D14D94612888}" type="pres">
      <dgm:prSet presAssocID="{8C99B301-DE96-4A20-A41F-32B02F6A0EC0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31F4943-684A-4B78-9176-9FBD512428DC}" type="pres">
      <dgm:prSet presAssocID="{08626F6E-4F63-4070-8272-35D474E835C2}" presName="parentText4" presStyleLbl="node1" presStyleIdx="3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A2472286-CC0C-4FB8-8630-B4CA29FC3DBF}" srcId="{F8514770-0088-4D9E-842C-E712474C5355}" destId="{40CF18C5-44F2-44FB-B048-9C8714BCB20E}" srcOrd="0" destOrd="0" parTransId="{D8BE2A19-26F6-4159-92CA-43CB3609BED3}" sibTransId="{422E7CB8-882E-4853-B70E-F7CBAA9C302D}"/>
    <dgm:cxn modelId="{CDDF01ED-2EF4-4F8F-8036-60F1914C18E4}" srcId="{8C99B301-DE96-4A20-A41F-32B02F6A0EC0}" destId="{8E67DE6E-3724-4D21-A358-9B758A19A3B0}" srcOrd="0" destOrd="0" parTransId="{06764A2C-7F6C-41EC-B046-E0B1E7557380}" sibTransId="{C0FDF5FD-DDF1-4358-A0DA-759AAAE2CF4D}"/>
    <dgm:cxn modelId="{1AC09F45-D222-4147-91C4-418A016BD5AF}" type="presOf" srcId="{08626F6E-4F63-4070-8272-35D474E835C2}" destId="{031F4943-684A-4B78-9176-9FBD512428DC}" srcOrd="0" destOrd="0" presId="urn:microsoft.com/office/officeart/2009/3/layout/IncreasingArrowsProcess"/>
    <dgm:cxn modelId="{2324D940-5C92-46D8-A6E9-C18180A4ADB7}" srcId="{F267D926-6C43-4789-9BD3-1DF86899D18A}" destId="{08626F6E-4F63-4070-8272-35D474E835C2}" srcOrd="3" destOrd="0" parTransId="{F7012607-116F-4DEB-BDAE-A2E7A99ACEA4}" sibTransId="{42399B1C-DDD8-40CB-916D-159678CC8F96}"/>
    <dgm:cxn modelId="{27CF7624-5FA1-48CE-864B-095CFDD518B7}" srcId="{03C24F22-F376-4CF0-A34D-44229082AA6D}" destId="{DFF5F2B9-0D75-4DB1-88BF-0EC73D3A1DF5}" srcOrd="0" destOrd="0" parTransId="{123DAEEA-38EF-4F08-844D-253D08C4353C}" sibTransId="{F19A0236-8B12-4139-AF28-F4059840EDF3}"/>
    <dgm:cxn modelId="{2EDDF77B-3C07-4BDA-96FC-C7B1C0AC4E96}" type="presOf" srcId="{8C99B301-DE96-4A20-A41F-32B02F6A0EC0}" destId="{AD1ED34B-A285-491A-B876-B28940740486}" srcOrd="0" destOrd="0" presId="urn:microsoft.com/office/officeart/2009/3/layout/IncreasingArrowsProcess"/>
    <dgm:cxn modelId="{71F773A4-3098-4F5A-877C-B85A85DFC29E}" type="presOf" srcId="{F267D926-6C43-4789-9BD3-1DF86899D18A}" destId="{C389375C-506B-47E7-9E43-D18C956EB02B}" srcOrd="0" destOrd="0" presId="urn:microsoft.com/office/officeart/2009/3/layout/IncreasingArrowsProcess"/>
    <dgm:cxn modelId="{54835D8A-6A61-4DCC-9D02-69A4B392303F}" type="presOf" srcId="{03C24F22-F376-4CF0-A34D-44229082AA6D}" destId="{5F21F7A0-5C70-4D1C-AD78-C2146839A6CE}" srcOrd="0" destOrd="0" presId="urn:microsoft.com/office/officeart/2009/3/layout/IncreasingArrowsProcess"/>
    <dgm:cxn modelId="{7C39DBEB-9929-4EC6-93BE-61ADABED6244}" srcId="{F267D926-6C43-4789-9BD3-1DF86899D18A}" destId="{F8514770-0088-4D9E-842C-E712474C5355}" srcOrd="0" destOrd="0" parTransId="{96286226-D97A-4DFE-9006-2C4C4EF6D9E1}" sibTransId="{EA412523-327E-4514-A682-06562E2B57F7}"/>
    <dgm:cxn modelId="{046A7BB6-ECF4-4C50-99F4-358A9DA1D8C0}" type="presOf" srcId="{40CF18C5-44F2-44FB-B048-9C8714BCB20E}" destId="{372D356B-C822-4F34-BE8B-584C1E375473}" srcOrd="0" destOrd="0" presId="urn:microsoft.com/office/officeart/2009/3/layout/IncreasingArrowsProcess"/>
    <dgm:cxn modelId="{C76A7912-BDED-4A96-9804-C9458EE55BDE}" type="presOf" srcId="{F8514770-0088-4D9E-842C-E712474C5355}" destId="{461C254A-2232-460F-A8D5-4DC8D791070C}" srcOrd="0" destOrd="0" presId="urn:microsoft.com/office/officeart/2009/3/layout/IncreasingArrowsProcess"/>
    <dgm:cxn modelId="{BB8B680F-B96E-4329-9077-BD4396B1B775}" type="presOf" srcId="{8E67DE6E-3724-4D21-A358-9B758A19A3B0}" destId="{237B049A-F3F0-4CFC-9776-D14D94612888}" srcOrd="0" destOrd="0" presId="urn:microsoft.com/office/officeart/2009/3/layout/IncreasingArrowsProcess"/>
    <dgm:cxn modelId="{63739D22-A28D-4E80-98DB-25172F9E4D66}" srcId="{F267D926-6C43-4789-9BD3-1DF86899D18A}" destId="{03C24F22-F376-4CF0-A34D-44229082AA6D}" srcOrd="1" destOrd="0" parTransId="{34048B28-CEFE-4590-88B8-A4474CFEF4D3}" sibTransId="{9299BA54-6FC4-4F9F-BCA1-00364DA1D0C6}"/>
    <dgm:cxn modelId="{CFE37CD9-6A12-41EE-9F32-BB08017E89C0}" type="presOf" srcId="{DFF5F2B9-0D75-4DB1-88BF-0EC73D3A1DF5}" destId="{8EE9E21A-3D5A-4B34-83CF-7B99FDEF05E4}" srcOrd="0" destOrd="0" presId="urn:microsoft.com/office/officeart/2009/3/layout/IncreasingArrowsProcess"/>
    <dgm:cxn modelId="{26487F8A-3B5B-470F-86A9-D8059AC1ED58}" srcId="{F267D926-6C43-4789-9BD3-1DF86899D18A}" destId="{8C99B301-DE96-4A20-A41F-32B02F6A0EC0}" srcOrd="2" destOrd="0" parTransId="{BD16C734-6E4D-47D2-9D12-3802A526605B}" sibTransId="{CC420625-3A34-4EA2-82CB-8FD34DEEFD0F}"/>
    <dgm:cxn modelId="{3807030A-26E3-45FA-B5F9-572AE9BCC629}" type="presParOf" srcId="{C389375C-506B-47E7-9E43-D18C956EB02B}" destId="{461C254A-2232-460F-A8D5-4DC8D791070C}" srcOrd="0" destOrd="0" presId="urn:microsoft.com/office/officeart/2009/3/layout/IncreasingArrowsProcess"/>
    <dgm:cxn modelId="{18580187-C83D-496A-BFE5-19EB29D0F38B}" type="presParOf" srcId="{C389375C-506B-47E7-9E43-D18C956EB02B}" destId="{372D356B-C822-4F34-BE8B-584C1E375473}" srcOrd="1" destOrd="0" presId="urn:microsoft.com/office/officeart/2009/3/layout/IncreasingArrowsProcess"/>
    <dgm:cxn modelId="{DE39245E-CBAB-4128-9492-4F8C6C6E3653}" type="presParOf" srcId="{C389375C-506B-47E7-9E43-D18C956EB02B}" destId="{5F21F7A0-5C70-4D1C-AD78-C2146839A6CE}" srcOrd="2" destOrd="0" presId="urn:microsoft.com/office/officeart/2009/3/layout/IncreasingArrowsProcess"/>
    <dgm:cxn modelId="{E0D1728D-ED2A-4970-96DC-074227FD92C1}" type="presParOf" srcId="{C389375C-506B-47E7-9E43-D18C956EB02B}" destId="{8EE9E21A-3D5A-4B34-83CF-7B99FDEF05E4}" srcOrd="3" destOrd="0" presId="urn:microsoft.com/office/officeart/2009/3/layout/IncreasingArrowsProcess"/>
    <dgm:cxn modelId="{802B99E4-9001-432E-A566-DF6D8810769F}" type="presParOf" srcId="{C389375C-506B-47E7-9E43-D18C956EB02B}" destId="{AD1ED34B-A285-491A-B876-B28940740486}" srcOrd="4" destOrd="0" presId="urn:microsoft.com/office/officeart/2009/3/layout/IncreasingArrowsProcess"/>
    <dgm:cxn modelId="{6518DA30-9B69-4E93-83E8-CC5DD12FA97B}" type="presParOf" srcId="{C389375C-506B-47E7-9E43-D18C956EB02B}" destId="{237B049A-F3F0-4CFC-9776-D14D94612888}" srcOrd="5" destOrd="0" presId="urn:microsoft.com/office/officeart/2009/3/layout/IncreasingArrowsProcess"/>
    <dgm:cxn modelId="{FDFB9C5E-9333-468A-B6CE-D4AE6523A8C9}" type="presParOf" srcId="{C389375C-506B-47E7-9E43-D18C956EB02B}" destId="{031F4943-684A-4B78-9176-9FBD512428DC}" srcOrd="6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267D926-6C43-4789-9BD3-1DF86899D18A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F8514770-0088-4D9E-842C-E712474C5355}">
      <dgm:prSet phldrT="[Texto]"/>
      <dgm:spPr/>
      <dgm:t>
        <a:bodyPr/>
        <a:lstStyle/>
        <a:p>
          <a:r>
            <a:rPr lang="es-CO" dirty="0" smtClean="0"/>
            <a:t>PND</a:t>
          </a:r>
          <a:endParaRPr lang="es-CO" dirty="0"/>
        </a:p>
      </dgm:t>
    </dgm:pt>
    <dgm:pt modelId="{96286226-D97A-4DFE-9006-2C4C4EF6D9E1}" type="parTrans" cxnId="{7C39DBEB-9929-4EC6-93BE-61ADABED6244}">
      <dgm:prSet/>
      <dgm:spPr/>
      <dgm:t>
        <a:bodyPr/>
        <a:lstStyle/>
        <a:p>
          <a:endParaRPr lang="es-CO"/>
        </a:p>
      </dgm:t>
    </dgm:pt>
    <dgm:pt modelId="{EA412523-327E-4514-A682-06562E2B57F7}" type="sibTrans" cxnId="{7C39DBEB-9929-4EC6-93BE-61ADABED6244}">
      <dgm:prSet/>
      <dgm:spPr/>
      <dgm:t>
        <a:bodyPr/>
        <a:lstStyle/>
        <a:p>
          <a:endParaRPr lang="es-CO"/>
        </a:p>
      </dgm:t>
    </dgm:pt>
    <dgm:pt modelId="{40CF18C5-44F2-44FB-B048-9C8714BCB20E}">
      <dgm:prSet phldrT="[Texto]"/>
      <dgm:spPr/>
      <dgm:t>
        <a:bodyPr/>
        <a:lstStyle/>
        <a:p>
          <a:r>
            <a:rPr lang="es-CO" dirty="0" smtClean="0"/>
            <a:t>Crecimiento Verde </a:t>
          </a:r>
          <a:endParaRPr lang="es-CO" dirty="0"/>
        </a:p>
      </dgm:t>
    </dgm:pt>
    <dgm:pt modelId="{D8BE2A19-26F6-4159-92CA-43CB3609BED3}" type="parTrans" cxnId="{A2472286-CC0C-4FB8-8630-B4CA29FC3DBF}">
      <dgm:prSet/>
      <dgm:spPr/>
      <dgm:t>
        <a:bodyPr/>
        <a:lstStyle/>
        <a:p>
          <a:endParaRPr lang="es-CO"/>
        </a:p>
      </dgm:t>
    </dgm:pt>
    <dgm:pt modelId="{422E7CB8-882E-4853-B70E-F7CBAA9C302D}" type="sibTrans" cxnId="{A2472286-CC0C-4FB8-8630-B4CA29FC3DBF}">
      <dgm:prSet/>
      <dgm:spPr/>
      <dgm:t>
        <a:bodyPr/>
        <a:lstStyle/>
        <a:p>
          <a:endParaRPr lang="es-CO"/>
        </a:p>
      </dgm:t>
    </dgm:pt>
    <dgm:pt modelId="{03C24F22-F376-4CF0-A34D-44229082AA6D}">
      <dgm:prSet phldrT="[Texto]"/>
      <dgm:spPr/>
      <dgm:t>
        <a:bodyPr/>
        <a:lstStyle/>
        <a:p>
          <a:r>
            <a:rPr lang="es-CO" dirty="0" smtClean="0"/>
            <a:t>ODS</a:t>
          </a:r>
          <a:endParaRPr lang="es-CO" dirty="0"/>
        </a:p>
      </dgm:t>
    </dgm:pt>
    <dgm:pt modelId="{34048B28-CEFE-4590-88B8-A4474CFEF4D3}" type="parTrans" cxnId="{63739D22-A28D-4E80-98DB-25172F9E4D66}">
      <dgm:prSet/>
      <dgm:spPr/>
      <dgm:t>
        <a:bodyPr/>
        <a:lstStyle/>
        <a:p>
          <a:endParaRPr lang="es-CO"/>
        </a:p>
      </dgm:t>
    </dgm:pt>
    <dgm:pt modelId="{9299BA54-6FC4-4F9F-BCA1-00364DA1D0C6}" type="sibTrans" cxnId="{63739D22-A28D-4E80-98DB-25172F9E4D66}">
      <dgm:prSet/>
      <dgm:spPr/>
      <dgm:t>
        <a:bodyPr/>
        <a:lstStyle/>
        <a:p>
          <a:endParaRPr lang="es-CO"/>
        </a:p>
      </dgm:t>
    </dgm:pt>
    <dgm:pt modelId="{DFF5F2B9-0D75-4DB1-88BF-0EC73D3A1DF5}">
      <dgm:prSet phldrT="[Texto]"/>
      <dgm:spPr/>
      <dgm:t>
        <a:bodyPr/>
        <a:lstStyle/>
        <a:p>
          <a:r>
            <a:rPr lang="es-CO" dirty="0" smtClean="0"/>
            <a:t>Poner fin a la pobreza en todas sus formas en todo el mundo.</a:t>
          </a:r>
        </a:p>
        <a:p>
          <a:endParaRPr lang="es-CO" dirty="0" smtClean="0"/>
        </a:p>
        <a:p>
          <a:r>
            <a:rPr lang="es-CO" dirty="0" smtClean="0"/>
            <a:t>Poner fin al hambre, la seguridad alimentaria y la mejora de la nutrición y promover la </a:t>
          </a:r>
          <a:r>
            <a:rPr lang="es-CO" dirty="0" err="1" smtClean="0"/>
            <a:t>afrocultura</a:t>
          </a:r>
          <a:r>
            <a:rPr lang="es-CO" dirty="0" smtClean="0"/>
            <a:t>  </a:t>
          </a:r>
          <a:r>
            <a:rPr lang="es-CO" dirty="0" err="1" smtClean="0"/>
            <a:t>sotenible</a:t>
          </a:r>
          <a:r>
            <a:rPr lang="es-CO" dirty="0" smtClean="0"/>
            <a:t> </a:t>
          </a:r>
          <a:endParaRPr lang="es-CO" dirty="0"/>
        </a:p>
      </dgm:t>
    </dgm:pt>
    <dgm:pt modelId="{123DAEEA-38EF-4F08-844D-253D08C4353C}" type="parTrans" cxnId="{27CF7624-5FA1-48CE-864B-095CFDD518B7}">
      <dgm:prSet/>
      <dgm:spPr/>
      <dgm:t>
        <a:bodyPr/>
        <a:lstStyle/>
        <a:p>
          <a:endParaRPr lang="es-CO"/>
        </a:p>
      </dgm:t>
    </dgm:pt>
    <dgm:pt modelId="{F19A0236-8B12-4139-AF28-F4059840EDF3}" type="sibTrans" cxnId="{27CF7624-5FA1-48CE-864B-095CFDD518B7}">
      <dgm:prSet/>
      <dgm:spPr/>
      <dgm:t>
        <a:bodyPr/>
        <a:lstStyle/>
        <a:p>
          <a:endParaRPr lang="es-CO"/>
        </a:p>
      </dgm:t>
    </dgm:pt>
    <dgm:pt modelId="{8C99B301-DE96-4A20-A41F-32B02F6A0EC0}">
      <dgm:prSet phldrT="[Texto]"/>
      <dgm:spPr/>
      <dgm:t>
        <a:bodyPr/>
        <a:lstStyle/>
        <a:p>
          <a:r>
            <a:rPr lang="es-CO" dirty="0" smtClean="0"/>
            <a:t>PGAR</a:t>
          </a:r>
          <a:endParaRPr lang="es-CO" dirty="0"/>
        </a:p>
      </dgm:t>
    </dgm:pt>
    <dgm:pt modelId="{BD16C734-6E4D-47D2-9D12-3802A526605B}" type="parTrans" cxnId="{26487F8A-3B5B-470F-86A9-D8059AC1ED58}">
      <dgm:prSet/>
      <dgm:spPr/>
      <dgm:t>
        <a:bodyPr/>
        <a:lstStyle/>
        <a:p>
          <a:endParaRPr lang="es-CO"/>
        </a:p>
      </dgm:t>
    </dgm:pt>
    <dgm:pt modelId="{CC420625-3A34-4EA2-82CB-8FD34DEEFD0F}" type="sibTrans" cxnId="{26487F8A-3B5B-470F-86A9-D8059AC1ED58}">
      <dgm:prSet/>
      <dgm:spPr/>
      <dgm:t>
        <a:bodyPr/>
        <a:lstStyle/>
        <a:p>
          <a:endParaRPr lang="es-CO"/>
        </a:p>
      </dgm:t>
    </dgm:pt>
    <dgm:pt modelId="{8E67DE6E-3724-4D21-A358-9B758A19A3B0}">
      <dgm:prSet phldrT="[Texto]"/>
      <dgm:spPr/>
      <dgm:t>
        <a:bodyPr/>
        <a:lstStyle/>
        <a:p>
          <a:r>
            <a:rPr lang="es-CO" dirty="0" smtClean="0"/>
            <a:t>Planificación Ambiental para la Orientación de la Sociedad hacia la Eficiente Ocupación del Territorio</a:t>
          </a:r>
          <a:endParaRPr lang="es-CO" dirty="0"/>
        </a:p>
      </dgm:t>
    </dgm:pt>
    <dgm:pt modelId="{06764A2C-7F6C-41EC-B046-E0B1E7557380}" type="parTrans" cxnId="{CDDF01ED-2EF4-4F8F-8036-60F1914C18E4}">
      <dgm:prSet/>
      <dgm:spPr/>
      <dgm:t>
        <a:bodyPr/>
        <a:lstStyle/>
        <a:p>
          <a:endParaRPr lang="es-CO"/>
        </a:p>
      </dgm:t>
    </dgm:pt>
    <dgm:pt modelId="{C0FDF5FD-DDF1-4358-A0DA-759AAAE2CF4D}" type="sibTrans" cxnId="{CDDF01ED-2EF4-4F8F-8036-60F1914C18E4}">
      <dgm:prSet/>
      <dgm:spPr/>
      <dgm:t>
        <a:bodyPr/>
        <a:lstStyle/>
        <a:p>
          <a:endParaRPr lang="es-CO"/>
        </a:p>
      </dgm:t>
    </dgm:pt>
    <dgm:pt modelId="{08626F6E-4F63-4070-8272-35D474E835C2}">
      <dgm:prSet phldrT="[Texto]"/>
      <dgm:spPr/>
      <dgm:t>
        <a:bodyPr/>
        <a:lstStyle/>
        <a:p>
          <a:r>
            <a:rPr lang="es-CO" dirty="0" smtClean="0"/>
            <a:t>Plan de Acción </a:t>
          </a:r>
          <a:endParaRPr lang="es-CO" dirty="0"/>
        </a:p>
      </dgm:t>
    </dgm:pt>
    <dgm:pt modelId="{F7012607-116F-4DEB-BDAE-A2E7A99ACEA4}" type="parTrans" cxnId="{2324D940-5C92-46D8-A6E9-C18180A4ADB7}">
      <dgm:prSet/>
      <dgm:spPr/>
      <dgm:t>
        <a:bodyPr/>
        <a:lstStyle/>
        <a:p>
          <a:endParaRPr lang="es-CO"/>
        </a:p>
      </dgm:t>
    </dgm:pt>
    <dgm:pt modelId="{42399B1C-DDD8-40CB-916D-159678CC8F96}" type="sibTrans" cxnId="{2324D940-5C92-46D8-A6E9-C18180A4ADB7}">
      <dgm:prSet/>
      <dgm:spPr/>
      <dgm:t>
        <a:bodyPr/>
        <a:lstStyle/>
        <a:p>
          <a:endParaRPr lang="es-CO"/>
        </a:p>
      </dgm:t>
    </dgm:pt>
    <dgm:pt modelId="{C389375C-506B-47E7-9E43-D18C956EB02B}" type="pres">
      <dgm:prSet presAssocID="{F267D926-6C43-4789-9BD3-1DF86899D18A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s-CO"/>
        </a:p>
      </dgm:t>
    </dgm:pt>
    <dgm:pt modelId="{461C254A-2232-460F-A8D5-4DC8D791070C}" type="pres">
      <dgm:prSet presAssocID="{F8514770-0088-4D9E-842C-E712474C5355}" presName="parentText1" presStyleLbl="node1" presStyleIdx="0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72D356B-C822-4F34-BE8B-584C1E375473}" type="pres">
      <dgm:prSet presAssocID="{F8514770-0088-4D9E-842C-E712474C5355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F21F7A0-5C70-4D1C-AD78-C2146839A6CE}" type="pres">
      <dgm:prSet presAssocID="{03C24F22-F376-4CF0-A34D-44229082AA6D}" presName="parentText2" presStyleLbl="node1" presStyleIdx="1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EE9E21A-3D5A-4B34-83CF-7B99FDEF05E4}" type="pres">
      <dgm:prSet presAssocID="{03C24F22-F376-4CF0-A34D-44229082AA6D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D1ED34B-A285-491A-B876-B28940740486}" type="pres">
      <dgm:prSet presAssocID="{8C99B301-DE96-4A20-A41F-32B02F6A0EC0}" presName="parentText3" presStyleLbl="node1" presStyleIdx="2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37B049A-F3F0-4CFC-9776-D14D94612888}" type="pres">
      <dgm:prSet presAssocID="{8C99B301-DE96-4A20-A41F-32B02F6A0EC0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31F4943-684A-4B78-9176-9FBD512428DC}" type="pres">
      <dgm:prSet presAssocID="{08626F6E-4F63-4070-8272-35D474E835C2}" presName="parentText4" presStyleLbl="node1" presStyleIdx="3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A2472286-CC0C-4FB8-8630-B4CA29FC3DBF}" srcId="{F8514770-0088-4D9E-842C-E712474C5355}" destId="{40CF18C5-44F2-44FB-B048-9C8714BCB20E}" srcOrd="0" destOrd="0" parTransId="{D8BE2A19-26F6-4159-92CA-43CB3609BED3}" sibTransId="{422E7CB8-882E-4853-B70E-F7CBAA9C302D}"/>
    <dgm:cxn modelId="{BBE6CFDA-ED17-4215-B032-7DFB19576B90}" type="presOf" srcId="{F8514770-0088-4D9E-842C-E712474C5355}" destId="{461C254A-2232-460F-A8D5-4DC8D791070C}" srcOrd="0" destOrd="0" presId="urn:microsoft.com/office/officeart/2009/3/layout/IncreasingArrowsProcess"/>
    <dgm:cxn modelId="{22D13008-A0DF-4F92-9F8C-570257C18960}" type="presOf" srcId="{40CF18C5-44F2-44FB-B048-9C8714BCB20E}" destId="{372D356B-C822-4F34-BE8B-584C1E375473}" srcOrd="0" destOrd="0" presId="urn:microsoft.com/office/officeart/2009/3/layout/IncreasingArrowsProcess"/>
    <dgm:cxn modelId="{CDDF01ED-2EF4-4F8F-8036-60F1914C18E4}" srcId="{8C99B301-DE96-4A20-A41F-32B02F6A0EC0}" destId="{8E67DE6E-3724-4D21-A358-9B758A19A3B0}" srcOrd="0" destOrd="0" parTransId="{06764A2C-7F6C-41EC-B046-E0B1E7557380}" sibTransId="{C0FDF5FD-DDF1-4358-A0DA-759AAAE2CF4D}"/>
    <dgm:cxn modelId="{2324D940-5C92-46D8-A6E9-C18180A4ADB7}" srcId="{F267D926-6C43-4789-9BD3-1DF86899D18A}" destId="{08626F6E-4F63-4070-8272-35D474E835C2}" srcOrd="3" destOrd="0" parTransId="{F7012607-116F-4DEB-BDAE-A2E7A99ACEA4}" sibTransId="{42399B1C-DDD8-40CB-916D-159678CC8F96}"/>
    <dgm:cxn modelId="{7A9B2F1F-99FA-468F-AC30-403F2B650CAF}" type="presOf" srcId="{DFF5F2B9-0D75-4DB1-88BF-0EC73D3A1DF5}" destId="{8EE9E21A-3D5A-4B34-83CF-7B99FDEF05E4}" srcOrd="0" destOrd="0" presId="urn:microsoft.com/office/officeart/2009/3/layout/IncreasingArrowsProcess"/>
    <dgm:cxn modelId="{27CF7624-5FA1-48CE-864B-095CFDD518B7}" srcId="{03C24F22-F376-4CF0-A34D-44229082AA6D}" destId="{DFF5F2B9-0D75-4DB1-88BF-0EC73D3A1DF5}" srcOrd="0" destOrd="0" parTransId="{123DAEEA-38EF-4F08-844D-253D08C4353C}" sibTransId="{F19A0236-8B12-4139-AF28-F4059840EDF3}"/>
    <dgm:cxn modelId="{7C39DBEB-9929-4EC6-93BE-61ADABED6244}" srcId="{F267D926-6C43-4789-9BD3-1DF86899D18A}" destId="{F8514770-0088-4D9E-842C-E712474C5355}" srcOrd="0" destOrd="0" parTransId="{96286226-D97A-4DFE-9006-2C4C4EF6D9E1}" sibTransId="{EA412523-327E-4514-A682-06562E2B57F7}"/>
    <dgm:cxn modelId="{6DF80788-EE5D-4AAF-A01D-89DB895A64F9}" type="presOf" srcId="{8C99B301-DE96-4A20-A41F-32B02F6A0EC0}" destId="{AD1ED34B-A285-491A-B876-B28940740486}" srcOrd="0" destOrd="0" presId="urn:microsoft.com/office/officeart/2009/3/layout/IncreasingArrowsProcess"/>
    <dgm:cxn modelId="{76661A68-C55A-4083-AA19-B2CAB7B76599}" type="presOf" srcId="{03C24F22-F376-4CF0-A34D-44229082AA6D}" destId="{5F21F7A0-5C70-4D1C-AD78-C2146839A6CE}" srcOrd="0" destOrd="0" presId="urn:microsoft.com/office/officeart/2009/3/layout/IncreasingArrowsProcess"/>
    <dgm:cxn modelId="{63739D22-A28D-4E80-98DB-25172F9E4D66}" srcId="{F267D926-6C43-4789-9BD3-1DF86899D18A}" destId="{03C24F22-F376-4CF0-A34D-44229082AA6D}" srcOrd="1" destOrd="0" parTransId="{34048B28-CEFE-4590-88B8-A4474CFEF4D3}" sibTransId="{9299BA54-6FC4-4F9F-BCA1-00364DA1D0C6}"/>
    <dgm:cxn modelId="{DB60ED70-5E5D-4D5D-8B6D-2AF844382ED7}" type="presOf" srcId="{08626F6E-4F63-4070-8272-35D474E835C2}" destId="{031F4943-684A-4B78-9176-9FBD512428DC}" srcOrd="0" destOrd="0" presId="urn:microsoft.com/office/officeart/2009/3/layout/IncreasingArrowsProcess"/>
    <dgm:cxn modelId="{FCA64615-48E9-4656-AAD4-5CF86E24789E}" type="presOf" srcId="{F267D926-6C43-4789-9BD3-1DF86899D18A}" destId="{C389375C-506B-47E7-9E43-D18C956EB02B}" srcOrd="0" destOrd="0" presId="urn:microsoft.com/office/officeart/2009/3/layout/IncreasingArrowsProcess"/>
    <dgm:cxn modelId="{26487F8A-3B5B-470F-86A9-D8059AC1ED58}" srcId="{F267D926-6C43-4789-9BD3-1DF86899D18A}" destId="{8C99B301-DE96-4A20-A41F-32B02F6A0EC0}" srcOrd="2" destOrd="0" parTransId="{BD16C734-6E4D-47D2-9D12-3802A526605B}" sibTransId="{CC420625-3A34-4EA2-82CB-8FD34DEEFD0F}"/>
    <dgm:cxn modelId="{AC215D35-3B22-480D-9CE2-161DA0818B25}" type="presOf" srcId="{8E67DE6E-3724-4D21-A358-9B758A19A3B0}" destId="{237B049A-F3F0-4CFC-9776-D14D94612888}" srcOrd="0" destOrd="0" presId="urn:microsoft.com/office/officeart/2009/3/layout/IncreasingArrowsProcess"/>
    <dgm:cxn modelId="{BD349882-C657-409B-8E7B-3D4D827A1EE2}" type="presParOf" srcId="{C389375C-506B-47E7-9E43-D18C956EB02B}" destId="{461C254A-2232-460F-A8D5-4DC8D791070C}" srcOrd="0" destOrd="0" presId="urn:microsoft.com/office/officeart/2009/3/layout/IncreasingArrowsProcess"/>
    <dgm:cxn modelId="{55E3B205-CDE5-4600-876C-EE83B37167C0}" type="presParOf" srcId="{C389375C-506B-47E7-9E43-D18C956EB02B}" destId="{372D356B-C822-4F34-BE8B-584C1E375473}" srcOrd="1" destOrd="0" presId="urn:microsoft.com/office/officeart/2009/3/layout/IncreasingArrowsProcess"/>
    <dgm:cxn modelId="{F43DF29F-3302-40D1-8422-D99499165135}" type="presParOf" srcId="{C389375C-506B-47E7-9E43-D18C956EB02B}" destId="{5F21F7A0-5C70-4D1C-AD78-C2146839A6CE}" srcOrd="2" destOrd="0" presId="urn:microsoft.com/office/officeart/2009/3/layout/IncreasingArrowsProcess"/>
    <dgm:cxn modelId="{A9B1893D-25B2-47B0-8DB5-46890F8A2408}" type="presParOf" srcId="{C389375C-506B-47E7-9E43-D18C956EB02B}" destId="{8EE9E21A-3D5A-4B34-83CF-7B99FDEF05E4}" srcOrd="3" destOrd="0" presId="urn:microsoft.com/office/officeart/2009/3/layout/IncreasingArrowsProcess"/>
    <dgm:cxn modelId="{DC8141D3-8C3D-4199-95D1-5CF5E384AE68}" type="presParOf" srcId="{C389375C-506B-47E7-9E43-D18C956EB02B}" destId="{AD1ED34B-A285-491A-B876-B28940740486}" srcOrd="4" destOrd="0" presId="urn:microsoft.com/office/officeart/2009/3/layout/IncreasingArrowsProcess"/>
    <dgm:cxn modelId="{3DD33681-9E4E-4E03-8007-12BE865D201E}" type="presParOf" srcId="{C389375C-506B-47E7-9E43-D18C956EB02B}" destId="{237B049A-F3F0-4CFC-9776-D14D94612888}" srcOrd="5" destOrd="0" presId="urn:microsoft.com/office/officeart/2009/3/layout/IncreasingArrowsProcess"/>
    <dgm:cxn modelId="{3FED9CAC-CEAF-4BCB-9AE2-090F6873DC41}" type="presParOf" srcId="{C389375C-506B-47E7-9E43-D18C956EB02B}" destId="{031F4943-684A-4B78-9176-9FBD512428DC}" srcOrd="6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267D926-6C43-4789-9BD3-1DF86899D18A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F8514770-0088-4D9E-842C-E712474C5355}">
      <dgm:prSet phldrT="[Texto]"/>
      <dgm:spPr/>
      <dgm:t>
        <a:bodyPr/>
        <a:lstStyle/>
        <a:p>
          <a:r>
            <a:rPr lang="es-CO" dirty="0" smtClean="0"/>
            <a:t>PND</a:t>
          </a:r>
          <a:endParaRPr lang="es-CO" dirty="0"/>
        </a:p>
      </dgm:t>
    </dgm:pt>
    <dgm:pt modelId="{96286226-D97A-4DFE-9006-2C4C4EF6D9E1}" type="parTrans" cxnId="{7C39DBEB-9929-4EC6-93BE-61ADABED6244}">
      <dgm:prSet/>
      <dgm:spPr/>
      <dgm:t>
        <a:bodyPr/>
        <a:lstStyle/>
        <a:p>
          <a:endParaRPr lang="es-CO"/>
        </a:p>
      </dgm:t>
    </dgm:pt>
    <dgm:pt modelId="{EA412523-327E-4514-A682-06562E2B57F7}" type="sibTrans" cxnId="{7C39DBEB-9929-4EC6-93BE-61ADABED6244}">
      <dgm:prSet/>
      <dgm:spPr/>
      <dgm:t>
        <a:bodyPr/>
        <a:lstStyle/>
        <a:p>
          <a:endParaRPr lang="es-CO"/>
        </a:p>
      </dgm:t>
    </dgm:pt>
    <dgm:pt modelId="{40CF18C5-44F2-44FB-B048-9C8714BCB20E}">
      <dgm:prSet phldrT="[Texto]"/>
      <dgm:spPr/>
      <dgm:t>
        <a:bodyPr/>
        <a:lstStyle/>
        <a:p>
          <a:r>
            <a:rPr lang="es-CO" dirty="0" smtClean="0"/>
            <a:t>Crecimiento Verde </a:t>
          </a:r>
          <a:endParaRPr lang="es-CO" dirty="0"/>
        </a:p>
      </dgm:t>
    </dgm:pt>
    <dgm:pt modelId="{D8BE2A19-26F6-4159-92CA-43CB3609BED3}" type="parTrans" cxnId="{A2472286-CC0C-4FB8-8630-B4CA29FC3DBF}">
      <dgm:prSet/>
      <dgm:spPr/>
      <dgm:t>
        <a:bodyPr/>
        <a:lstStyle/>
        <a:p>
          <a:endParaRPr lang="es-CO"/>
        </a:p>
      </dgm:t>
    </dgm:pt>
    <dgm:pt modelId="{422E7CB8-882E-4853-B70E-F7CBAA9C302D}" type="sibTrans" cxnId="{A2472286-CC0C-4FB8-8630-B4CA29FC3DBF}">
      <dgm:prSet/>
      <dgm:spPr/>
      <dgm:t>
        <a:bodyPr/>
        <a:lstStyle/>
        <a:p>
          <a:endParaRPr lang="es-CO"/>
        </a:p>
      </dgm:t>
    </dgm:pt>
    <dgm:pt modelId="{03C24F22-F376-4CF0-A34D-44229082AA6D}">
      <dgm:prSet phldrT="[Texto]"/>
      <dgm:spPr/>
      <dgm:t>
        <a:bodyPr/>
        <a:lstStyle/>
        <a:p>
          <a:r>
            <a:rPr lang="es-CO" dirty="0" smtClean="0"/>
            <a:t>ODS</a:t>
          </a:r>
          <a:endParaRPr lang="es-CO" dirty="0"/>
        </a:p>
      </dgm:t>
    </dgm:pt>
    <dgm:pt modelId="{34048B28-CEFE-4590-88B8-A4474CFEF4D3}" type="parTrans" cxnId="{63739D22-A28D-4E80-98DB-25172F9E4D66}">
      <dgm:prSet/>
      <dgm:spPr/>
      <dgm:t>
        <a:bodyPr/>
        <a:lstStyle/>
        <a:p>
          <a:endParaRPr lang="es-CO"/>
        </a:p>
      </dgm:t>
    </dgm:pt>
    <dgm:pt modelId="{9299BA54-6FC4-4F9F-BCA1-00364DA1D0C6}" type="sibTrans" cxnId="{63739D22-A28D-4E80-98DB-25172F9E4D66}">
      <dgm:prSet/>
      <dgm:spPr/>
      <dgm:t>
        <a:bodyPr/>
        <a:lstStyle/>
        <a:p>
          <a:endParaRPr lang="es-CO"/>
        </a:p>
      </dgm:t>
    </dgm:pt>
    <dgm:pt modelId="{DFF5F2B9-0D75-4DB1-88BF-0EC73D3A1DF5}">
      <dgm:prSet phldrT="[Texto]"/>
      <dgm:spPr/>
      <dgm:t>
        <a:bodyPr/>
        <a:lstStyle/>
        <a:p>
          <a:r>
            <a:rPr lang="es-CO" dirty="0" smtClean="0"/>
            <a:t>Garantizar una educación inclusiva, equitativa y de calidad y promover oportunidades de aprendizaje durante toda la vida para todos.</a:t>
          </a:r>
          <a:endParaRPr lang="es-CO" dirty="0"/>
        </a:p>
      </dgm:t>
    </dgm:pt>
    <dgm:pt modelId="{123DAEEA-38EF-4F08-844D-253D08C4353C}" type="parTrans" cxnId="{27CF7624-5FA1-48CE-864B-095CFDD518B7}">
      <dgm:prSet/>
      <dgm:spPr/>
      <dgm:t>
        <a:bodyPr/>
        <a:lstStyle/>
        <a:p>
          <a:endParaRPr lang="es-CO"/>
        </a:p>
      </dgm:t>
    </dgm:pt>
    <dgm:pt modelId="{F19A0236-8B12-4139-AF28-F4059840EDF3}" type="sibTrans" cxnId="{27CF7624-5FA1-48CE-864B-095CFDD518B7}">
      <dgm:prSet/>
      <dgm:spPr/>
      <dgm:t>
        <a:bodyPr/>
        <a:lstStyle/>
        <a:p>
          <a:endParaRPr lang="es-CO"/>
        </a:p>
      </dgm:t>
    </dgm:pt>
    <dgm:pt modelId="{8C99B301-DE96-4A20-A41F-32B02F6A0EC0}">
      <dgm:prSet phldrT="[Texto]"/>
      <dgm:spPr/>
      <dgm:t>
        <a:bodyPr/>
        <a:lstStyle/>
        <a:p>
          <a:r>
            <a:rPr lang="es-CO" dirty="0" smtClean="0"/>
            <a:t>PGAR</a:t>
          </a:r>
          <a:endParaRPr lang="es-CO" dirty="0"/>
        </a:p>
      </dgm:t>
    </dgm:pt>
    <dgm:pt modelId="{BD16C734-6E4D-47D2-9D12-3802A526605B}" type="parTrans" cxnId="{26487F8A-3B5B-470F-86A9-D8059AC1ED58}">
      <dgm:prSet/>
      <dgm:spPr/>
      <dgm:t>
        <a:bodyPr/>
        <a:lstStyle/>
        <a:p>
          <a:endParaRPr lang="es-CO"/>
        </a:p>
      </dgm:t>
    </dgm:pt>
    <dgm:pt modelId="{CC420625-3A34-4EA2-82CB-8FD34DEEFD0F}" type="sibTrans" cxnId="{26487F8A-3B5B-470F-86A9-D8059AC1ED58}">
      <dgm:prSet/>
      <dgm:spPr/>
      <dgm:t>
        <a:bodyPr/>
        <a:lstStyle/>
        <a:p>
          <a:endParaRPr lang="es-CO"/>
        </a:p>
      </dgm:t>
    </dgm:pt>
    <dgm:pt modelId="{8E67DE6E-3724-4D21-A358-9B758A19A3B0}">
      <dgm:prSet phldrT="[Texto]"/>
      <dgm:spPr/>
      <dgm:t>
        <a:bodyPr/>
        <a:lstStyle/>
        <a:p>
          <a:r>
            <a:rPr lang="es-CO" dirty="0" smtClean="0"/>
            <a:t>Participación para el desarrollo y divulgación de una cultura ambiental más amigable con nuestro entorno</a:t>
          </a:r>
          <a:endParaRPr lang="es-CO" dirty="0"/>
        </a:p>
      </dgm:t>
    </dgm:pt>
    <dgm:pt modelId="{06764A2C-7F6C-41EC-B046-E0B1E7557380}" type="parTrans" cxnId="{CDDF01ED-2EF4-4F8F-8036-60F1914C18E4}">
      <dgm:prSet/>
      <dgm:spPr/>
      <dgm:t>
        <a:bodyPr/>
        <a:lstStyle/>
        <a:p>
          <a:endParaRPr lang="es-CO"/>
        </a:p>
      </dgm:t>
    </dgm:pt>
    <dgm:pt modelId="{C0FDF5FD-DDF1-4358-A0DA-759AAAE2CF4D}" type="sibTrans" cxnId="{CDDF01ED-2EF4-4F8F-8036-60F1914C18E4}">
      <dgm:prSet/>
      <dgm:spPr/>
      <dgm:t>
        <a:bodyPr/>
        <a:lstStyle/>
        <a:p>
          <a:endParaRPr lang="es-CO"/>
        </a:p>
      </dgm:t>
    </dgm:pt>
    <dgm:pt modelId="{08626F6E-4F63-4070-8272-35D474E835C2}">
      <dgm:prSet phldrT="[Texto]"/>
      <dgm:spPr/>
      <dgm:t>
        <a:bodyPr/>
        <a:lstStyle/>
        <a:p>
          <a:r>
            <a:rPr lang="es-CO" dirty="0" smtClean="0"/>
            <a:t>Plan de Acción </a:t>
          </a:r>
          <a:endParaRPr lang="es-CO" dirty="0"/>
        </a:p>
      </dgm:t>
    </dgm:pt>
    <dgm:pt modelId="{F7012607-116F-4DEB-BDAE-A2E7A99ACEA4}" type="parTrans" cxnId="{2324D940-5C92-46D8-A6E9-C18180A4ADB7}">
      <dgm:prSet/>
      <dgm:spPr/>
      <dgm:t>
        <a:bodyPr/>
        <a:lstStyle/>
        <a:p>
          <a:endParaRPr lang="es-CO"/>
        </a:p>
      </dgm:t>
    </dgm:pt>
    <dgm:pt modelId="{42399B1C-DDD8-40CB-916D-159678CC8F96}" type="sibTrans" cxnId="{2324D940-5C92-46D8-A6E9-C18180A4ADB7}">
      <dgm:prSet/>
      <dgm:spPr/>
      <dgm:t>
        <a:bodyPr/>
        <a:lstStyle/>
        <a:p>
          <a:endParaRPr lang="es-CO"/>
        </a:p>
      </dgm:t>
    </dgm:pt>
    <dgm:pt modelId="{C389375C-506B-47E7-9E43-D18C956EB02B}" type="pres">
      <dgm:prSet presAssocID="{F267D926-6C43-4789-9BD3-1DF86899D18A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s-CO"/>
        </a:p>
      </dgm:t>
    </dgm:pt>
    <dgm:pt modelId="{461C254A-2232-460F-A8D5-4DC8D791070C}" type="pres">
      <dgm:prSet presAssocID="{F8514770-0088-4D9E-842C-E712474C5355}" presName="parentText1" presStyleLbl="node1" presStyleIdx="0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72D356B-C822-4F34-BE8B-584C1E375473}" type="pres">
      <dgm:prSet presAssocID="{F8514770-0088-4D9E-842C-E712474C5355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F21F7A0-5C70-4D1C-AD78-C2146839A6CE}" type="pres">
      <dgm:prSet presAssocID="{03C24F22-F376-4CF0-A34D-44229082AA6D}" presName="parentText2" presStyleLbl="node1" presStyleIdx="1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EE9E21A-3D5A-4B34-83CF-7B99FDEF05E4}" type="pres">
      <dgm:prSet presAssocID="{03C24F22-F376-4CF0-A34D-44229082AA6D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D1ED34B-A285-491A-B876-B28940740486}" type="pres">
      <dgm:prSet presAssocID="{8C99B301-DE96-4A20-A41F-32B02F6A0EC0}" presName="parentText3" presStyleLbl="node1" presStyleIdx="2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37B049A-F3F0-4CFC-9776-D14D94612888}" type="pres">
      <dgm:prSet presAssocID="{8C99B301-DE96-4A20-A41F-32B02F6A0EC0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31F4943-684A-4B78-9176-9FBD512428DC}" type="pres">
      <dgm:prSet presAssocID="{08626F6E-4F63-4070-8272-35D474E835C2}" presName="parentText4" presStyleLbl="node1" presStyleIdx="3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A2472286-CC0C-4FB8-8630-B4CA29FC3DBF}" srcId="{F8514770-0088-4D9E-842C-E712474C5355}" destId="{40CF18C5-44F2-44FB-B048-9C8714BCB20E}" srcOrd="0" destOrd="0" parTransId="{D8BE2A19-26F6-4159-92CA-43CB3609BED3}" sibTransId="{422E7CB8-882E-4853-B70E-F7CBAA9C302D}"/>
    <dgm:cxn modelId="{CDDF01ED-2EF4-4F8F-8036-60F1914C18E4}" srcId="{8C99B301-DE96-4A20-A41F-32B02F6A0EC0}" destId="{8E67DE6E-3724-4D21-A358-9B758A19A3B0}" srcOrd="0" destOrd="0" parTransId="{06764A2C-7F6C-41EC-B046-E0B1E7557380}" sibTransId="{C0FDF5FD-DDF1-4358-A0DA-759AAAE2CF4D}"/>
    <dgm:cxn modelId="{8D708DEE-FBE1-40D6-BBC9-93C3FD6265CC}" type="presOf" srcId="{40CF18C5-44F2-44FB-B048-9C8714BCB20E}" destId="{372D356B-C822-4F34-BE8B-584C1E375473}" srcOrd="0" destOrd="0" presId="urn:microsoft.com/office/officeart/2009/3/layout/IncreasingArrowsProcess"/>
    <dgm:cxn modelId="{CB0ADBE0-2231-4704-83A8-5E1F1C958817}" type="presOf" srcId="{8C99B301-DE96-4A20-A41F-32B02F6A0EC0}" destId="{AD1ED34B-A285-491A-B876-B28940740486}" srcOrd="0" destOrd="0" presId="urn:microsoft.com/office/officeart/2009/3/layout/IncreasingArrowsProcess"/>
    <dgm:cxn modelId="{2324D940-5C92-46D8-A6E9-C18180A4ADB7}" srcId="{F267D926-6C43-4789-9BD3-1DF86899D18A}" destId="{08626F6E-4F63-4070-8272-35D474E835C2}" srcOrd="3" destOrd="0" parTransId="{F7012607-116F-4DEB-BDAE-A2E7A99ACEA4}" sibTransId="{42399B1C-DDD8-40CB-916D-159678CC8F96}"/>
    <dgm:cxn modelId="{1F91CCAE-F35F-4EDD-A3C4-B3841CE0A834}" type="presOf" srcId="{03C24F22-F376-4CF0-A34D-44229082AA6D}" destId="{5F21F7A0-5C70-4D1C-AD78-C2146839A6CE}" srcOrd="0" destOrd="0" presId="urn:microsoft.com/office/officeart/2009/3/layout/IncreasingArrowsProcess"/>
    <dgm:cxn modelId="{27CF7624-5FA1-48CE-864B-095CFDD518B7}" srcId="{03C24F22-F376-4CF0-A34D-44229082AA6D}" destId="{DFF5F2B9-0D75-4DB1-88BF-0EC73D3A1DF5}" srcOrd="0" destOrd="0" parTransId="{123DAEEA-38EF-4F08-844D-253D08C4353C}" sibTransId="{F19A0236-8B12-4139-AF28-F4059840EDF3}"/>
    <dgm:cxn modelId="{E401B32D-1D74-4D01-B398-EE6F76A25235}" type="presOf" srcId="{F8514770-0088-4D9E-842C-E712474C5355}" destId="{461C254A-2232-460F-A8D5-4DC8D791070C}" srcOrd="0" destOrd="0" presId="urn:microsoft.com/office/officeart/2009/3/layout/IncreasingArrowsProcess"/>
    <dgm:cxn modelId="{7C39DBEB-9929-4EC6-93BE-61ADABED6244}" srcId="{F267D926-6C43-4789-9BD3-1DF86899D18A}" destId="{F8514770-0088-4D9E-842C-E712474C5355}" srcOrd="0" destOrd="0" parTransId="{96286226-D97A-4DFE-9006-2C4C4EF6D9E1}" sibTransId="{EA412523-327E-4514-A682-06562E2B57F7}"/>
    <dgm:cxn modelId="{CAEC2B33-4D7B-4626-9822-AA254012EBA9}" type="presOf" srcId="{F267D926-6C43-4789-9BD3-1DF86899D18A}" destId="{C389375C-506B-47E7-9E43-D18C956EB02B}" srcOrd="0" destOrd="0" presId="urn:microsoft.com/office/officeart/2009/3/layout/IncreasingArrowsProcess"/>
    <dgm:cxn modelId="{1622C29D-4850-4A12-8401-00BF257C069E}" type="presOf" srcId="{8E67DE6E-3724-4D21-A358-9B758A19A3B0}" destId="{237B049A-F3F0-4CFC-9776-D14D94612888}" srcOrd="0" destOrd="0" presId="urn:microsoft.com/office/officeart/2009/3/layout/IncreasingArrowsProcess"/>
    <dgm:cxn modelId="{696BD100-78E6-47AD-8AA1-EDE69EC726EB}" type="presOf" srcId="{08626F6E-4F63-4070-8272-35D474E835C2}" destId="{031F4943-684A-4B78-9176-9FBD512428DC}" srcOrd="0" destOrd="0" presId="urn:microsoft.com/office/officeart/2009/3/layout/IncreasingArrowsProcess"/>
    <dgm:cxn modelId="{63739D22-A28D-4E80-98DB-25172F9E4D66}" srcId="{F267D926-6C43-4789-9BD3-1DF86899D18A}" destId="{03C24F22-F376-4CF0-A34D-44229082AA6D}" srcOrd="1" destOrd="0" parTransId="{34048B28-CEFE-4590-88B8-A4474CFEF4D3}" sibTransId="{9299BA54-6FC4-4F9F-BCA1-00364DA1D0C6}"/>
    <dgm:cxn modelId="{10FA4523-9867-4B74-AB60-4FE9F33372BE}" type="presOf" srcId="{DFF5F2B9-0D75-4DB1-88BF-0EC73D3A1DF5}" destId="{8EE9E21A-3D5A-4B34-83CF-7B99FDEF05E4}" srcOrd="0" destOrd="0" presId="urn:microsoft.com/office/officeart/2009/3/layout/IncreasingArrowsProcess"/>
    <dgm:cxn modelId="{26487F8A-3B5B-470F-86A9-D8059AC1ED58}" srcId="{F267D926-6C43-4789-9BD3-1DF86899D18A}" destId="{8C99B301-DE96-4A20-A41F-32B02F6A0EC0}" srcOrd="2" destOrd="0" parTransId="{BD16C734-6E4D-47D2-9D12-3802A526605B}" sibTransId="{CC420625-3A34-4EA2-82CB-8FD34DEEFD0F}"/>
    <dgm:cxn modelId="{71D29057-2ECF-4EFC-80F4-024CD6B3A9F1}" type="presParOf" srcId="{C389375C-506B-47E7-9E43-D18C956EB02B}" destId="{461C254A-2232-460F-A8D5-4DC8D791070C}" srcOrd="0" destOrd="0" presId="urn:microsoft.com/office/officeart/2009/3/layout/IncreasingArrowsProcess"/>
    <dgm:cxn modelId="{AFFD2C99-9315-4714-BA45-18A75718F956}" type="presParOf" srcId="{C389375C-506B-47E7-9E43-D18C956EB02B}" destId="{372D356B-C822-4F34-BE8B-584C1E375473}" srcOrd="1" destOrd="0" presId="urn:microsoft.com/office/officeart/2009/3/layout/IncreasingArrowsProcess"/>
    <dgm:cxn modelId="{632C0DEB-FAC3-484D-87E4-B334DB36BC04}" type="presParOf" srcId="{C389375C-506B-47E7-9E43-D18C956EB02B}" destId="{5F21F7A0-5C70-4D1C-AD78-C2146839A6CE}" srcOrd="2" destOrd="0" presId="urn:microsoft.com/office/officeart/2009/3/layout/IncreasingArrowsProcess"/>
    <dgm:cxn modelId="{EE2671A3-C76E-40D1-93D3-2FF31E929EDE}" type="presParOf" srcId="{C389375C-506B-47E7-9E43-D18C956EB02B}" destId="{8EE9E21A-3D5A-4B34-83CF-7B99FDEF05E4}" srcOrd="3" destOrd="0" presId="urn:microsoft.com/office/officeart/2009/3/layout/IncreasingArrowsProcess"/>
    <dgm:cxn modelId="{932B32F4-BE6B-409C-AD81-D9AFFD847BFB}" type="presParOf" srcId="{C389375C-506B-47E7-9E43-D18C956EB02B}" destId="{AD1ED34B-A285-491A-B876-B28940740486}" srcOrd="4" destOrd="0" presId="urn:microsoft.com/office/officeart/2009/3/layout/IncreasingArrowsProcess"/>
    <dgm:cxn modelId="{B88D0A42-FB59-4A46-B644-60672160BBE3}" type="presParOf" srcId="{C389375C-506B-47E7-9E43-D18C956EB02B}" destId="{237B049A-F3F0-4CFC-9776-D14D94612888}" srcOrd="5" destOrd="0" presId="urn:microsoft.com/office/officeart/2009/3/layout/IncreasingArrowsProcess"/>
    <dgm:cxn modelId="{B9EE0E75-9D72-48EB-A066-F58A2501749A}" type="presParOf" srcId="{C389375C-506B-47E7-9E43-D18C956EB02B}" destId="{031F4943-684A-4B78-9176-9FBD512428DC}" srcOrd="6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267D926-6C43-4789-9BD3-1DF86899D18A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F8514770-0088-4D9E-842C-E712474C5355}">
      <dgm:prSet phldrT="[Texto]"/>
      <dgm:spPr/>
      <dgm:t>
        <a:bodyPr/>
        <a:lstStyle/>
        <a:p>
          <a:r>
            <a:rPr lang="es-CO" dirty="0" smtClean="0"/>
            <a:t>PND</a:t>
          </a:r>
          <a:endParaRPr lang="es-CO" dirty="0"/>
        </a:p>
      </dgm:t>
    </dgm:pt>
    <dgm:pt modelId="{96286226-D97A-4DFE-9006-2C4C4EF6D9E1}" type="parTrans" cxnId="{7C39DBEB-9929-4EC6-93BE-61ADABED6244}">
      <dgm:prSet/>
      <dgm:spPr/>
      <dgm:t>
        <a:bodyPr/>
        <a:lstStyle/>
        <a:p>
          <a:endParaRPr lang="es-CO"/>
        </a:p>
      </dgm:t>
    </dgm:pt>
    <dgm:pt modelId="{EA412523-327E-4514-A682-06562E2B57F7}" type="sibTrans" cxnId="{7C39DBEB-9929-4EC6-93BE-61ADABED6244}">
      <dgm:prSet/>
      <dgm:spPr/>
      <dgm:t>
        <a:bodyPr/>
        <a:lstStyle/>
        <a:p>
          <a:endParaRPr lang="es-CO"/>
        </a:p>
      </dgm:t>
    </dgm:pt>
    <dgm:pt modelId="{40CF18C5-44F2-44FB-B048-9C8714BCB20E}">
      <dgm:prSet phldrT="[Texto]"/>
      <dgm:spPr/>
      <dgm:t>
        <a:bodyPr/>
        <a:lstStyle/>
        <a:p>
          <a:r>
            <a:rPr lang="es-CO" dirty="0" smtClean="0"/>
            <a:t>Crecimiento Verde </a:t>
          </a:r>
          <a:endParaRPr lang="es-CO" dirty="0"/>
        </a:p>
      </dgm:t>
    </dgm:pt>
    <dgm:pt modelId="{D8BE2A19-26F6-4159-92CA-43CB3609BED3}" type="parTrans" cxnId="{A2472286-CC0C-4FB8-8630-B4CA29FC3DBF}">
      <dgm:prSet/>
      <dgm:spPr/>
      <dgm:t>
        <a:bodyPr/>
        <a:lstStyle/>
        <a:p>
          <a:endParaRPr lang="es-CO"/>
        </a:p>
      </dgm:t>
    </dgm:pt>
    <dgm:pt modelId="{422E7CB8-882E-4853-B70E-F7CBAA9C302D}" type="sibTrans" cxnId="{A2472286-CC0C-4FB8-8630-B4CA29FC3DBF}">
      <dgm:prSet/>
      <dgm:spPr/>
      <dgm:t>
        <a:bodyPr/>
        <a:lstStyle/>
        <a:p>
          <a:endParaRPr lang="es-CO"/>
        </a:p>
      </dgm:t>
    </dgm:pt>
    <dgm:pt modelId="{03C24F22-F376-4CF0-A34D-44229082AA6D}">
      <dgm:prSet phldrT="[Texto]"/>
      <dgm:spPr/>
      <dgm:t>
        <a:bodyPr/>
        <a:lstStyle/>
        <a:p>
          <a:r>
            <a:rPr lang="es-CO" dirty="0" smtClean="0"/>
            <a:t>ODS</a:t>
          </a:r>
          <a:endParaRPr lang="es-CO" dirty="0"/>
        </a:p>
      </dgm:t>
    </dgm:pt>
    <dgm:pt modelId="{34048B28-CEFE-4590-88B8-A4474CFEF4D3}" type="parTrans" cxnId="{63739D22-A28D-4E80-98DB-25172F9E4D66}">
      <dgm:prSet/>
      <dgm:spPr/>
      <dgm:t>
        <a:bodyPr/>
        <a:lstStyle/>
        <a:p>
          <a:endParaRPr lang="es-CO"/>
        </a:p>
      </dgm:t>
    </dgm:pt>
    <dgm:pt modelId="{9299BA54-6FC4-4F9F-BCA1-00364DA1D0C6}" type="sibTrans" cxnId="{63739D22-A28D-4E80-98DB-25172F9E4D66}">
      <dgm:prSet/>
      <dgm:spPr/>
      <dgm:t>
        <a:bodyPr/>
        <a:lstStyle/>
        <a:p>
          <a:endParaRPr lang="es-CO"/>
        </a:p>
      </dgm:t>
    </dgm:pt>
    <dgm:pt modelId="{DFF5F2B9-0D75-4DB1-88BF-0EC73D3A1DF5}">
      <dgm:prSet phldrT="[Texto]" custT="1"/>
      <dgm:spPr/>
      <dgm:t>
        <a:bodyPr/>
        <a:lstStyle/>
        <a:p>
          <a:r>
            <a:rPr lang="es-CO" sz="1000" dirty="0" smtClean="0"/>
            <a:t>Garantizar modalidades de consumo y producción sostenibles.</a:t>
          </a:r>
          <a:endParaRPr lang="es-CO" sz="1000" dirty="0"/>
        </a:p>
      </dgm:t>
    </dgm:pt>
    <dgm:pt modelId="{123DAEEA-38EF-4F08-844D-253D08C4353C}" type="parTrans" cxnId="{27CF7624-5FA1-48CE-864B-095CFDD518B7}">
      <dgm:prSet/>
      <dgm:spPr/>
      <dgm:t>
        <a:bodyPr/>
        <a:lstStyle/>
        <a:p>
          <a:endParaRPr lang="es-CO"/>
        </a:p>
      </dgm:t>
    </dgm:pt>
    <dgm:pt modelId="{F19A0236-8B12-4139-AF28-F4059840EDF3}" type="sibTrans" cxnId="{27CF7624-5FA1-48CE-864B-095CFDD518B7}">
      <dgm:prSet/>
      <dgm:spPr/>
      <dgm:t>
        <a:bodyPr/>
        <a:lstStyle/>
        <a:p>
          <a:endParaRPr lang="es-CO"/>
        </a:p>
      </dgm:t>
    </dgm:pt>
    <dgm:pt modelId="{8C99B301-DE96-4A20-A41F-32B02F6A0EC0}">
      <dgm:prSet phldrT="[Texto]"/>
      <dgm:spPr/>
      <dgm:t>
        <a:bodyPr/>
        <a:lstStyle/>
        <a:p>
          <a:r>
            <a:rPr lang="es-CO" dirty="0" smtClean="0"/>
            <a:t>PGAR</a:t>
          </a:r>
          <a:endParaRPr lang="es-CO" dirty="0"/>
        </a:p>
      </dgm:t>
    </dgm:pt>
    <dgm:pt modelId="{BD16C734-6E4D-47D2-9D12-3802A526605B}" type="parTrans" cxnId="{26487F8A-3B5B-470F-86A9-D8059AC1ED58}">
      <dgm:prSet/>
      <dgm:spPr/>
      <dgm:t>
        <a:bodyPr/>
        <a:lstStyle/>
        <a:p>
          <a:endParaRPr lang="es-CO"/>
        </a:p>
      </dgm:t>
    </dgm:pt>
    <dgm:pt modelId="{CC420625-3A34-4EA2-82CB-8FD34DEEFD0F}" type="sibTrans" cxnId="{26487F8A-3B5B-470F-86A9-D8059AC1ED58}">
      <dgm:prSet/>
      <dgm:spPr/>
      <dgm:t>
        <a:bodyPr/>
        <a:lstStyle/>
        <a:p>
          <a:endParaRPr lang="es-CO"/>
        </a:p>
      </dgm:t>
    </dgm:pt>
    <dgm:pt modelId="{8E67DE6E-3724-4D21-A358-9B758A19A3B0}">
      <dgm:prSet phldrT="[Texto]"/>
      <dgm:spPr/>
      <dgm:t>
        <a:bodyPr/>
        <a:lstStyle/>
        <a:p>
          <a:r>
            <a:rPr lang="es-CO" dirty="0" smtClean="0"/>
            <a:t>Línea 5. Producción y Democratización del Conocimiento como Apoyo a la Gestión Ambiental Territorial</a:t>
          </a:r>
          <a:endParaRPr lang="es-CO" dirty="0"/>
        </a:p>
      </dgm:t>
    </dgm:pt>
    <dgm:pt modelId="{06764A2C-7F6C-41EC-B046-E0B1E7557380}" type="parTrans" cxnId="{CDDF01ED-2EF4-4F8F-8036-60F1914C18E4}">
      <dgm:prSet/>
      <dgm:spPr/>
      <dgm:t>
        <a:bodyPr/>
        <a:lstStyle/>
        <a:p>
          <a:endParaRPr lang="es-CO"/>
        </a:p>
      </dgm:t>
    </dgm:pt>
    <dgm:pt modelId="{C0FDF5FD-DDF1-4358-A0DA-759AAAE2CF4D}" type="sibTrans" cxnId="{CDDF01ED-2EF4-4F8F-8036-60F1914C18E4}">
      <dgm:prSet/>
      <dgm:spPr/>
      <dgm:t>
        <a:bodyPr/>
        <a:lstStyle/>
        <a:p>
          <a:endParaRPr lang="es-CO"/>
        </a:p>
      </dgm:t>
    </dgm:pt>
    <dgm:pt modelId="{08626F6E-4F63-4070-8272-35D474E835C2}">
      <dgm:prSet phldrT="[Texto]"/>
      <dgm:spPr/>
      <dgm:t>
        <a:bodyPr/>
        <a:lstStyle/>
        <a:p>
          <a:r>
            <a:rPr lang="es-CO" dirty="0" smtClean="0"/>
            <a:t>Plan de Acción </a:t>
          </a:r>
          <a:endParaRPr lang="es-CO" dirty="0"/>
        </a:p>
      </dgm:t>
    </dgm:pt>
    <dgm:pt modelId="{F7012607-116F-4DEB-BDAE-A2E7A99ACEA4}" type="parTrans" cxnId="{2324D940-5C92-46D8-A6E9-C18180A4ADB7}">
      <dgm:prSet/>
      <dgm:spPr/>
      <dgm:t>
        <a:bodyPr/>
        <a:lstStyle/>
        <a:p>
          <a:endParaRPr lang="es-CO"/>
        </a:p>
      </dgm:t>
    </dgm:pt>
    <dgm:pt modelId="{42399B1C-DDD8-40CB-916D-159678CC8F96}" type="sibTrans" cxnId="{2324D940-5C92-46D8-A6E9-C18180A4ADB7}">
      <dgm:prSet/>
      <dgm:spPr/>
      <dgm:t>
        <a:bodyPr/>
        <a:lstStyle/>
        <a:p>
          <a:endParaRPr lang="es-CO"/>
        </a:p>
      </dgm:t>
    </dgm:pt>
    <dgm:pt modelId="{FB976C19-1D59-4DEF-BEA0-D7C5130AF832}">
      <dgm:prSet phldrT="[Texto]" custT="1"/>
      <dgm:spPr/>
      <dgm:t>
        <a:bodyPr/>
        <a:lstStyle/>
        <a:p>
          <a:r>
            <a:rPr lang="es-CO" sz="1000" dirty="0" smtClean="0"/>
            <a:t>Garantizar a todos el acceso a una energía asequible, fiable, sostenible y moderna.</a:t>
          </a:r>
        </a:p>
        <a:p>
          <a:endParaRPr lang="es-CO" sz="1000" dirty="0" smtClean="0"/>
        </a:p>
        <a:p>
          <a:r>
            <a:rPr lang="es-CO" sz="1000" dirty="0" smtClean="0"/>
            <a:t>Garantizar modalidades de consumo y producción sostenibles</a:t>
          </a:r>
          <a:endParaRPr lang="es-CO" sz="1000" dirty="0"/>
        </a:p>
      </dgm:t>
    </dgm:pt>
    <dgm:pt modelId="{9CA573D4-B477-4363-8AB8-60CFCB66C25C}" type="parTrans" cxnId="{5AA70F72-78FF-405A-837C-7BFA9D1D780E}">
      <dgm:prSet/>
      <dgm:spPr/>
      <dgm:t>
        <a:bodyPr/>
        <a:lstStyle/>
        <a:p>
          <a:endParaRPr lang="es-CO"/>
        </a:p>
      </dgm:t>
    </dgm:pt>
    <dgm:pt modelId="{2D9D0C07-7F19-45AE-902F-6278B6B7D654}" type="sibTrans" cxnId="{5AA70F72-78FF-405A-837C-7BFA9D1D780E}">
      <dgm:prSet/>
      <dgm:spPr/>
      <dgm:t>
        <a:bodyPr/>
        <a:lstStyle/>
        <a:p>
          <a:endParaRPr lang="es-CO"/>
        </a:p>
      </dgm:t>
    </dgm:pt>
    <dgm:pt modelId="{C389375C-506B-47E7-9E43-D18C956EB02B}" type="pres">
      <dgm:prSet presAssocID="{F267D926-6C43-4789-9BD3-1DF86899D18A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s-CO"/>
        </a:p>
      </dgm:t>
    </dgm:pt>
    <dgm:pt modelId="{461C254A-2232-460F-A8D5-4DC8D791070C}" type="pres">
      <dgm:prSet presAssocID="{F8514770-0088-4D9E-842C-E712474C5355}" presName="parentText1" presStyleLbl="node1" presStyleIdx="0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72D356B-C822-4F34-BE8B-584C1E375473}" type="pres">
      <dgm:prSet presAssocID="{F8514770-0088-4D9E-842C-E712474C5355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F21F7A0-5C70-4D1C-AD78-C2146839A6CE}" type="pres">
      <dgm:prSet presAssocID="{03C24F22-F376-4CF0-A34D-44229082AA6D}" presName="parentText2" presStyleLbl="node1" presStyleIdx="1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EE9E21A-3D5A-4B34-83CF-7B99FDEF05E4}" type="pres">
      <dgm:prSet presAssocID="{03C24F22-F376-4CF0-A34D-44229082AA6D}" presName="childText2" presStyleLbl="solidAlignAcc1" presStyleIdx="1" presStyleCnt="3" custScaleY="1243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D1ED34B-A285-491A-B876-B28940740486}" type="pres">
      <dgm:prSet presAssocID="{8C99B301-DE96-4A20-A41F-32B02F6A0EC0}" presName="parentText3" presStyleLbl="node1" presStyleIdx="2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37B049A-F3F0-4CFC-9776-D14D94612888}" type="pres">
      <dgm:prSet presAssocID="{8C99B301-DE96-4A20-A41F-32B02F6A0EC0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31F4943-684A-4B78-9176-9FBD512428DC}" type="pres">
      <dgm:prSet presAssocID="{08626F6E-4F63-4070-8272-35D474E835C2}" presName="parentText4" presStyleLbl="node1" presStyleIdx="3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A2472286-CC0C-4FB8-8630-B4CA29FC3DBF}" srcId="{F8514770-0088-4D9E-842C-E712474C5355}" destId="{40CF18C5-44F2-44FB-B048-9C8714BCB20E}" srcOrd="0" destOrd="0" parTransId="{D8BE2A19-26F6-4159-92CA-43CB3609BED3}" sibTransId="{422E7CB8-882E-4853-B70E-F7CBAA9C302D}"/>
    <dgm:cxn modelId="{3C758CA3-E617-43AA-BE3A-82AC01327F4C}" type="presOf" srcId="{8E67DE6E-3724-4D21-A358-9B758A19A3B0}" destId="{237B049A-F3F0-4CFC-9776-D14D94612888}" srcOrd="0" destOrd="0" presId="urn:microsoft.com/office/officeart/2009/3/layout/IncreasingArrowsProcess"/>
    <dgm:cxn modelId="{CDDF01ED-2EF4-4F8F-8036-60F1914C18E4}" srcId="{8C99B301-DE96-4A20-A41F-32B02F6A0EC0}" destId="{8E67DE6E-3724-4D21-A358-9B758A19A3B0}" srcOrd="0" destOrd="0" parTransId="{06764A2C-7F6C-41EC-B046-E0B1E7557380}" sibTransId="{C0FDF5FD-DDF1-4358-A0DA-759AAAE2CF4D}"/>
    <dgm:cxn modelId="{88A05699-DDF0-4FAA-8BCA-4BEA3B1E0CA6}" type="presOf" srcId="{DFF5F2B9-0D75-4DB1-88BF-0EC73D3A1DF5}" destId="{8EE9E21A-3D5A-4B34-83CF-7B99FDEF05E4}" srcOrd="0" destOrd="0" presId="urn:microsoft.com/office/officeart/2009/3/layout/IncreasingArrowsProcess"/>
    <dgm:cxn modelId="{E6D04A84-21DB-442C-9C76-B466477E19EC}" type="presOf" srcId="{8C99B301-DE96-4A20-A41F-32B02F6A0EC0}" destId="{AD1ED34B-A285-491A-B876-B28940740486}" srcOrd="0" destOrd="0" presId="urn:microsoft.com/office/officeart/2009/3/layout/IncreasingArrowsProcess"/>
    <dgm:cxn modelId="{2324D940-5C92-46D8-A6E9-C18180A4ADB7}" srcId="{F267D926-6C43-4789-9BD3-1DF86899D18A}" destId="{08626F6E-4F63-4070-8272-35D474E835C2}" srcOrd="3" destOrd="0" parTransId="{F7012607-116F-4DEB-BDAE-A2E7A99ACEA4}" sibTransId="{42399B1C-DDD8-40CB-916D-159678CC8F96}"/>
    <dgm:cxn modelId="{27CF7624-5FA1-48CE-864B-095CFDD518B7}" srcId="{03C24F22-F376-4CF0-A34D-44229082AA6D}" destId="{DFF5F2B9-0D75-4DB1-88BF-0EC73D3A1DF5}" srcOrd="0" destOrd="0" parTransId="{123DAEEA-38EF-4F08-844D-253D08C4353C}" sibTransId="{F19A0236-8B12-4139-AF28-F4059840EDF3}"/>
    <dgm:cxn modelId="{D4D7279D-DD07-46D8-A4F2-851FFA027795}" type="presOf" srcId="{FB976C19-1D59-4DEF-BEA0-D7C5130AF832}" destId="{8EE9E21A-3D5A-4B34-83CF-7B99FDEF05E4}" srcOrd="0" destOrd="1" presId="urn:microsoft.com/office/officeart/2009/3/layout/IncreasingArrowsProcess"/>
    <dgm:cxn modelId="{7C39DBEB-9929-4EC6-93BE-61ADABED6244}" srcId="{F267D926-6C43-4789-9BD3-1DF86899D18A}" destId="{F8514770-0088-4D9E-842C-E712474C5355}" srcOrd="0" destOrd="0" parTransId="{96286226-D97A-4DFE-9006-2C4C4EF6D9E1}" sibTransId="{EA412523-327E-4514-A682-06562E2B57F7}"/>
    <dgm:cxn modelId="{9A0EEC7D-C236-4007-B293-CE1C047FDC94}" type="presOf" srcId="{F267D926-6C43-4789-9BD3-1DF86899D18A}" destId="{C389375C-506B-47E7-9E43-D18C956EB02B}" srcOrd="0" destOrd="0" presId="urn:microsoft.com/office/officeart/2009/3/layout/IncreasingArrowsProcess"/>
    <dgm:cxn modelId="{EA4BB013-48A5-4392-B60F-E52B02282822}" type="presOf" srcId="{08626F6E-4F63-4070-8272-35D474E835C2}" destId="{031F4943-684A-4B78-9176-9FBD512428DC}" srcOrd="0" destOrd="0" presId="urn:microsoft.com/office/officeart/2009/3/layout/IncreasingArrowsProcess"/>
    <dgm:cxn modelId="{5AA70F72-78FF-405A-837C-7BFA9D1D780E}" srcId="{03C24F22-F376-4CF0-A34D-44229082AA6D}" destId="{FB976C19-1D59-4DEF-BEA0-D7C5130AF832}" srcOrd="1" destOrd="0" parTransId="{9CA573D4-B477-4363-8AB8-60CFCB66C25C}" sibTransId="{2D9D0C07-7F19-45AE-902F-6278B6B7D654}"/>
    <dgm:cxn modelId="{47661CA2-D201-444C-91E9-C1E8828B9E72}" type="presOf" srcId="{F8514770-0088-4D9E-842C-E712474C5355}" destId="{461C254A-2232-460F-A8D5-4DC8D791070C}" srcOrd="0" destOrd="0" presId="urn:microsoft.com/office/officeart/2009/3/layout/IncreasingArrowsProcess"/>
    <dgm:cxn modelId="{63739D22-A28D-4E80-98DB-25172F9E4D66}" srcId="{F267D926-6C43-4789-9BD3-1DF86899D18A}" destId="{03C24F22-F376-4CF0-A34D-44229082AA6D}" srcOrd="1" destOrd="0" parTransId="{34048B28-CEFE-4590-88B8-A4474CFEF4D3}" sibTransId="{9299BA54-6FC4-4F9F-BCA1-00364DA1D0C6}"/>
    <dgm:cxn modelId="{D755954F-F53F-4A93-83E5-6CE7EC022D1C}" type="presOf" srcId="{40CF18C5-44F2-44FB-B048-9C8714BCB20E}" destId="{372D356B-C822-4F34-BE8B-584C1E375473}" srcOrd="0" destOrd="0" presId="urn:microsoft.com/office/officeart/2009/3/layout/IncreasingArrowsProcess"/>
    <dgm:cxn modelId="{BA42FB2B-166B-414A-BB59-3FC744F18C32}" type="presOf" srcId="{03C24F22-F376-4CF0-A34D-44229082AA6D}" destId="{5F21F7A0-5C70-4D1C-AD78-C2146839A6CE}" srcOrd="0" destOrd="0" presId="urn:microsoft.com/office/officeart/2009/3/layout/IncreasingArrowsProcess"/>
    <dgm:cxn modelId="{26487F8A-3B5B-470F-86A9-D8059AC1ED58}" srcId="{F267D926-6C43-4789-9BD3-1DF86899D18A}" destId="{8C99B301-DE96-4A20-A41F-32B02F6A0EC0}" srcOrd="2" destOrd="0" parTransId="{BD16C734-6E4D-47D2-9D12-3802A526605B}" sibTransId="{CC420625-3A34-4EA2-82CB-8FD34DEEFD0F}"/>
    <dgm:cxn modelId="{148BCC26-45FC-45C0-8397-2F554B4683DF}" type="presParOf" srcId="{C389375C-506B-47E7-9E43-D18C956EB02B}" destId="{461C254A-2232-460F-A8D5-4DC8D791070C}" srcOrd="0" destOrd="0" presId="urn:microsoft.com/office/officeart/2009/3/layout/IncreasingArrowsProcess"/>
    <dgm:cxn modelId="{3735829A-586C-4250-BB18-8FF3775A2C35}" type="presParOf" srcId="{C389375C-506B-47E7-9E43-D18C956EB02B}" destId="{372D356B-C822-4F34-BE8B-584C1E375473}" srcOrd="1" destOrd="0" presId="urn:microsoft.com/office/officeart/2009/3/layout/IncreasingArrowsProcess"/>
    <dgm:cxn modelId="{C5A63AAE-1F92-4618-99F5-8A7F1F4D268C}" type="presParOf" srcId="{C389375C-506B-47E7-9E43-D18C956EB02B}" destId="{5F21F7A0-5C70-4D1C-AD78-C2146839A6CE}" srcOrd="2" destOrd="0" presId="urn:microsoft.com/office/officeart/2009/3/layout/IncreasingArrowsProcess"/>
    <dgm:cxn modelId="{481BB927-A9FA-4662-8E6D-655B9B1A06E7}" type="presParOf" srcId="{C389375C-506B-47E7-9E43-D18C956EB02B}" destId="{8EE9E21A-3D5A-4B34-83CF-7B99FDEF05E4}" srcOrd="3" destOrd="0" presId="urn:microsoft.com/office/officeart/2009/3/layout/IncreasingArrowsProcess"/>
    <dgm:cxn modelId="{10089303-5A5C-4E4B-9FBB-26B3E93DC2FC}" type="presParOf" srcId="{C389375C-506B-47E7-9E43-D18C956EB02B}" destId="{AD1ED34B-A285-491A-B876-B28940740486}" srcOrd="4" destOrd="0" presId="urn:microsoft.com/office/officeart/2009/3/layout/IncreasingArrowsProcess"/>
    <dgm:cxn modelId="{37360C49-C41D-468D-812F-62E0353CC892}" type="presParOf" srcId="{C389375C-506B-47E7-9E43-D18C956EB02B}" destId="{237B049A-F3F0-4CFC-9776-D14D94612888}" srcOrd="5" destOrd="0" presId="urn:microsoft.com/office/officeart/2009/3/layout/IncreasingArrowsProcess"/>
    <dgm:cxn modelId="{A12DE2CB-1E0B-4350-9759-7D23D7722751}" type="presParOf" srcId="{C389375C-506B-47E7-9E43-D18C956EB02B}" destId="{031F4943-684A-4B78-9176-9FBD512428DC}" srcOrd="6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C254A-2232-460F-A8D5-4DC8D791070C}">
      <dsp:nvSpPr>
        <dsp:cNvPr id="0" name=""/>
        <dsp:cNvSpPr/>
      </dsp:nvSpPr>
      <dsp:spPr>
        <a:xfrm>
          <a:off x="0" y="588144"/>
          <a:ext cx="6096000" cy="887485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0888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PND</a:t>
          </a:r>
          <a:endParaRPr lang="es-CO" sz="1700" kern="1200" dirty="0"/>
        </a:p>
      </dsp:txBody>
      <dsp:txXfrm>
        <a:off x="0" y="810015"/>
        <a:ext cx="5874129" cy="443743"/>
      </dsp:txXfrm>
    </dsp:sp>
    <dsp:sp modelId="{372D356B-C822-4F34-BE8B-584C1E375473}">
      <dsp:nvSpPr>
        <dsp:cNvPr id="0" name=""/>
        <dsp:cNvSpPr/>
      </dsp:nvSpPr>
      <dsp:spPr>
        <a:xfrm>
          <a:off x="0" y="1273971"/>
          <a:ext cx="1405128" cy="16415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/>
            <a:t>Crecimiento Verde </a:t>
          </a:r>
          <a:endParaRPr lang="es-CO" sz="1500" kern="1200" dirty="0"/>
        </a:p>
      </dsp:txBody>
      <dsp:txXfrm>
        <a:off x="0" y="1273971"/>
        <a:ext cx="1405128" cy="1641581"/>
      </dsp:txXfrm>
    </dsp:sp>
    <dsp:sp modelId="{5F21F7A0-5C70-4D1C-AD78-C2146839A6CE}">
      <dsp:nvSpPr>
        <dsp:cNvPr id="0" name=""/>
        <dsp:cNvSpPr/>
      </dsp:nvSpPr>
      <dsp:spPr>
        <a:xfrm>
          <a:off x="1405127" y="883868"/>
          <a:ext cx="4690872" cy="887485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0888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ODS</a:t>
          </a:r>
          <a:endParaRPr lang="es-CO" sz="1700" kern="1200" dirty="0"/>
        </a:p>
      </dsp:txBody>
      <dsp:txXfrm>
        <a:off x="1405127" y="1105739"/>
        <a:ext cx="4469001" cy="443743"/>
      </dsp:txXfrm>
    </dsp:sp>
    <dsp:sp modelId="{8EE9E21A-3D5A-4B34-83CF-7B99FDEF05E4}">
      <dsp:nvSpPr>
        <dsp:cNvPr id="0" name=""/>
        <dsp:cNvSpPr/>
      </dsp:nvSpPr>
      <dsp:spPr>
        <a:xfrm>
          <a:off x="1405127" y="1569695"/>
          <a:ext cx="1405128" cy="15997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/>
            <a:t>Garantizar la disponibilidad de agua y su gestión sostenible y el saneamiento para todos.</a:t>
          </a:r>
          <a:endParaRPr lang="es-CO" sz="1500" kern="1200" dirty="0"/>
        </a:p>
      </dsp:txBody>
      <dsp:txXfrm>
        <a:off x="1405127" y="1569695"/>
        <a:ext cx="1405128" cy="1599739"/>
      </dsp:txXfrm>
    </dsp:sp>
    <dsp:sp modelId="{AD1ED34B-A285-491A-B876-B28940740486}">
      <dsp:nvSpPr>
        <dsp:cNvPr id="0" name=""/>
        <dsp:cNvSpPr/>
      </dsp:nvSpPr>
      <dsp:spPr>
        <a:xfrm>
          <a:off x="2810255" y="1179591"/>
          <a:ext cx="3285744" cy="887485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0888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PGAR</a:t>
          </a:r>
          <a:endParaRPr lang="es-CO" sz="1700" kern="1200" dirty="0"/>
        </a:p>
      </dsp:txBody>
      <dsp:txXfrm>
        <a:off x="2810255" y="1401462"/>
        <a:ext cx="3063873" cy="443743"/>
      </dsp:txXfrm>
    </dsp:sp>
    <dsp:sp modelId="{237B049A-F3F0-4CFC-9776-D14D94612888}">
      <dsp:nvSpPr>
        <dsp:cNvPr id="0" name=""/>
        <dsp:cNvSpPr/>
      </dsp:nvSpPr>
      <dsp:spPr>
        <a:xfrm>
          <a:off x="2810255" y="1865419"/>
          <a:ext cx="1405128" cy="16104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/>
            <a:t>Gestión integral de los recursos naturales y el ambiente  para el desarrollo sostenible de La Guajira  </a:t>
          </a:r>
          <a:endParaRPr lang="es-CO" sz="1500" kern="1200" dirty="0"/>
        </a:p>
      </dsp:txBody>
      <dsp:txXfrm>
        <a:off x="2810255" y="1865419"/>
        <a:ext cx="1405128" cy="1610436"/>
      </dsp:txXfrm>
    </dsp:sp>
    <dsp:sp modelId="{031F4943-684A-4B78-9176-9FBD512428DC}">
      <dsp:nvSpPr>
        <dsp:cNvPr id="0" name=""/>
        <dsp:cNvSpPr/>
      </dsp:nvSpPr>
      <dsp:spPr>
        <a:xfrm>
          <a:off x="4215384" y="1475315"/>
          <a:ext cx="1880616" cy="887485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0888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Plan de Acción </a:t>
          </a:r>
          <a:endParaRPr lang="es-CO" sz="1700" kern="1200" dirty="0"/>
        </a:p>
      </dsp:txBody>
      <dsp:txXfrm>
        <a:off x="4215384" y="1697186"/>
        <a:ext cx="1658745" cy="44374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993EB1-344D-482B-B944-974486662C8A}">
      <dsp:nvSpPr>
        <dsp:cNvPr id="0" name=""/>
        <dsp:cNvSpPr/>
      </dsp:nvSpPr>
      <dsp:spPr>
        <a:xfrm>
          <a:off x="527" y="40999"/>
          <a:ext cx="1727770" cy="1727770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12000" r="-1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5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253553" y="294025"/>
        <a:ext cx="1221718" cy="1221718"/>
      </dsp:txXfrm>
    </dsp:sp>
    <dsp:sp modelId="{8E204AD7-4154-4316-9545-44B2E13D22C4}">
      <dsp:nvSpPr>
        <dsp:cNvPr id="0" name=""/>
        <dsp:cNvSpPr/>
      </dsp:nvSpPr>
      <dsp:spPr>
        <a:xfrm rot="10800000">
          <a:off x="562052" y="1991867"/>
          <a:ext cx="604719" cy="472968"/>
        </a:xfrm>
        <a:prstGeom prst="triangle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5FC9DE-6807-4A46-B7DB-EFED59E7FF90}">
      <dsp:nvSpPr>
        <dsp:cNvPr id="0" name=""/>
        <dsp:cNvSpPr/>
      </dsp:nvSpPr>
      <dsp:spPr>
        <a:xfrm>
          <a:off x="288201" y="2661162"/>
          <a:ext cx="1152422" cy="1152422"/>
        </a:xfrm>
        <a:prstGeom prst="ellipse">
          <a:avLst/>
        </a:prstGeom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49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456969" y="2829930"/>
        <a:ext cx="814886" cy="814886"/>
      </dsp:txXfrm>
    </dsp:sp>
    <dsp:sp modelId="{679E326F-695F-408A-936E-7D31D9FBBA2E}">
      <dsp:nvSpPr>
        <dsp:cNvPr id="0" name=""/>
        <dsp:cNvSpPr/>
      </dsp:nvSpPr>
      <dsp:spPr>
        <a:xfrm rot="5400000">
          <a:off x="1727429" y="3000889"/>
          <a:ext cx="604719" cy="472968"/>
        </a:xfrm>
        <a:prstGeom prst="triangle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A3DFDC-EDA4-4464-B798-ADB51EC60D25}">
      <dsp:nvSpPr>
        <dsp:cNvPr id="0" name=""/>
        <dsp:cNvSpPr/>
      </dsp:nvSpPr>
      <dsp:spPr>
        <a:xfrm>
          <a:off x="2592182" y="2373488"/>
          <a:ext cx="1727770" cy="1727770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t="-3000" b="-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5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2845208" y="2626514"/>
        <a:ext cx="1221718" cy="12217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7D1DAD-656E-4730-9DAB-2EF118B22438}">
      <dsp:nvSpPr>
        <dsp:cNvPr id="0" name=""/>
        <dsp:cNvSpPr/>
      </dsp:nvSpPr>
      <dsp:spPr>
        <a:xfrm rot="10800000">
          <a:off x="2088228" y="72015"/>
          <a:ext cx="6751830" cy="1360186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9805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30 Fuentes </a:t>
          </a:r>
          <a:r>
            <a:rPr lang="es-CO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abastecedoras de acueductos de centros poblados con monitoreo de calidad del agua.</a:t>
          </a:r>
          <a:endParaRPr lang="es-CO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428274" y="72015"/>
        <a:ext cx="6411784" cy="1360186"/>
      </dsp:txXfrm>
    </dsp:sp>
    <dsp:sp modelId="{D07B2787-9C5F-4F05-BE50-22AB7F146E90}">
      <dsp:nvSpPr>
        <dsp:cNvPr id="0" name=""/>
        <dsp:cNvSpPr/>
      </dsp:nvSpPr>
      <dsp:spPr>
        <a:xfrm rot="4917389">
          <a:off x="1360602" y="1965"/>
          <a:ext cx="1360186" cy="136018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3C080D-B086-4AFF-8B3A-D9576FE59C1A}">
      <dsp:nvSpPr>
        <dsp:cNvPr id="0" name=""/>
        <dsp:cNvSpPr/>
      </dsp:nvSpPr>
      <dsp:spPr>
        <a:xfrm rot="10800000">
          <a:off x="2040695" y="1768178"/>
          <a:ext cx="6751830" cy="1360186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9805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14 Pozos de agua subterránea </a:t>
          </a:r>
          <a:r>
            <a:rPr lang="es-CO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de la red regional con monitoreo de calidad.</a:t>
          </a:r>
          <a:endParaRPr lang="es-CO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380741" y="1768178"/>
        <a:ext cx="6411784" cy="1360186"/>
      </dsp:txXfrm>
    </dsp:sp>
    <dsp:sp modelId="{39D70CDF-CBF8-4E6A-A44C-8465B4EFE289}">
      <dsp:nvSpPr>
        <dsp:cNvPr id="0" name=""/>
        <dsp:cNvSpPr/>
      </dsp:nvSpPr>
      <dsp:spPr>
        <a:xfrm rot="5400000">
          <a:off x="1360602" y="1768178"/>
          <a:ext cx="1360186" cy="136018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78A614-7BDD-41D0-B0F8-47E6704E131A}">
      <dsp:nvSpPr>
        <dsp:cNvPr id="0" name=""/>
        <dsp:cNvSpPr/>
      </dsp:nvSpPr>
      <dsp:spPr>
        <a:xfrm rot="10800000">
          <a:off x="2040695" y="3534391"/>
          <a:ext cx="6751830" cy="1360186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9805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11 Parámetros acreditados </a:t>
          </a:r>
          <a:r>
            <a:rPr lang="es-CO" sz="2800" kern="1200" dirty="0" smtClean="0">
              <a:latin typeface="Arial" panose="020B0604020202020204" pitchFamily="34" charset="0"/>
              <a:cs typeface="Arial" panose="020B0604020202020204" pitchFamily="34" charset="0"/>
            </a:rPr>
            <a:t>ante el IDEAM en la matrices de Agua y Aire </a:t>
          </a:r>
          <a:endParaRPr lang="es-CO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380741" y="3534391"/>
        <a:ext cx="6411784" cy="1360186"/>
      </dsp:txXfrm>
    </dsp:sp>
    <dsp:sp modelId="{FDFA7E6D-243D-41A8-8AD8-91AD473FE97F}">
      <dsp:nvSpPr>
        <dsp:cNvPr id="0" name=""/>
        <dsp:cNvSpPr/>
      </dsp:nvSpPr>
      <dsp:spPr>
        <a:xfrm>
          <a:off x="1360602" y="3534391"/>
          <a:ext cx="1360186" cy="136018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2B9487-6DB3-45F0-A93A-9BC5B26E8814}">
      <dsp:nvSpPr>
        <dsp:cNvPr id="0" name=""/>
        <dsp:cNvSpPr/>
      </dsp:nvSpPr>
      <dsp:spPr>
        <a:xfrm>
          <a:off x="0" y="555384"/>
          <a:ext cx="7884348" cy="9072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038A7C-7FE0-43BE-A4E1-497EC8C7361A}">
      <dsp:nvSpPr>
        <dsp:cNvPr id="0" name=""/>
        <dsp:cNvSpPr/>
      </dsp:nvSpPr>
      <dsp:spPr>
        <a:xfrm>
          <a:off x="394217" y="24023"/>
          <a:ext cx="5519043" cy="1062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07" tIns="0" rIns="208607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b="1" kern="1200" dirty="0" smtClean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</a:rPr>
            <a:t>15 Seguimiento </a:t>
          </a:r>
          <a:r>
            <a:rPr lang="es-CO" sz="2400" b="0" kern="1200" dirty="0" smtClean="0">
              <a:latin typeface="Arial" panose="020B0604020202020204" pitchFamily="34" charset="0"/>
              <a:ea typeface="Calibri" panose="020F0502020204030204" pitchFamily="34" charset="0"/>
            </a:rPr>
            <a:t>a los PGIRS Municipal.</a:t>
          </a:r>
          <a:endParaRPr lang="es-CO" sz="2400" b="0" kern="1200" dirty="0"/>
        </a:p>
      </dsp:txBody>
      <dsp:txXfrm>
        <a:off x="446095" y="75901"/>
        <a:ext cx="5415287" cy="958964"/>
      </dsp:txXfrm>
    </dsp:sp>
    <dsp:sp modelId="{40831E4C-38FA-4DF5-987C-FFAEFBB3469F}">
      <dsp:nvSpPr>
        <dsp:cNvPr id="0" name=""/>
        <dsp:cNvSpPr/>
      </dsp:nvSpPr>
      <dsp:spPr>
        <a:xfrm>
          <a:off x="0" y="2188344"/>
          <a:ext cx="7884348" cy="9072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00173F-D401-4BBA-9725-6182C50AE469}">
      <dsp:nvSpPr>
        <dsp:cNvPr id="0" name=""/>
        <dsp:cNvSpPr/>
      </dsp:nvSpPr>
      <dsp:spPr>
        <a:xfrm>
          <a:off x="394217" y="1656984"/>
          <a:ext cx="5519043" cy="1062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07" tIns="0" rIns="208607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b="1" kern="12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187 Operativo </a:t>
          </a:r>
          <a:r>
            <a:rPr lang="es-CO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de control al tráfico ilegal de flora y fauna. </a:t>
          </a:r>
          <a:endParaRPr lang="es-CO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6095" y="1708862"/>
        <a:ext cx="5415287" cy="958964"/>
      </dsp:txXfrm>
    </dsp:sp>
    <dsp:sp modelId="{C9DF9374-1CF4-4804-92DA-B3C438FB2AC7}">
      <dsp:nvSpPr>
        <dsp:cNvPr id="0" name=""/>
        <dsp:cNvSpPr/>
      </dsp:nvSpPr>
      <dsp:spPr>
        <a:xfrm>
          <a:off x="0" y="3821304"/>
          <a:ext cx="7884348" cy="9072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EF8E6-EE32-4DCC-8000-D2E1865F96CB}">
      <dsp:nvSpPr>
        <dsp:cNvPr id="0" name=""/>
        <dsp:cNvSpPr/>
      </dsp:nvSpPr>
      <dsp:spPr>
        <a:xfrm>
          <a:off x="394217" y="3289944"/>
          <a:ext cx="5519043" cy="1062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07" tIns="0" rIns="208607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b="1" kern="12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9 Sanciones </a:t>
          </a:r>
          <a:r>
            <a:rPr lang="es-CO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por decomisos de productos forestales igualmente imposición de multas. </a:t>
          </a:r>
          <a:endParaRPr lang="es-CO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6095" y="3341822"/>
        <a:ext cx="5415287" cy="9589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373F26-BD44-4825-817C-88C3EDCDA3F1}">
      <dsp:nvSpPr>
        <dsp:cNvPr id="0" name=""/>
        <dsp:cNvSpPr/>
      </dsp:nvSpPr>
      <dsp:spPr>
        <a:xfrm>
          <a:off x="0" y="641095"/>
          <a:ext cx="6768752" cy="10080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B83BB5-2CC4-4CB0-9E46-8B66D198A8FB}">
      <dsp:nvSpPr>
        <dsp:cNvPr id="0" name=""/>
        <dsp:cNvSpPr/>
      </dsp:nvSpPr>
      <dsp:spPr>
        <a:xfrm>
          <a:off x="338437" y="50695"/>
          <a:ext cx="4738126" cy="1180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90" tIns="0" rIns="17909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kern="1200" dirty="0" smtClean="0">
              <a:latin typeface="Arial" panose="020B0604020202020204" pitchFamily="34" charset="0"/>
              <a:ea typeface="Calibri" panose="020F0502020204030204" pitchFamily="34" charset="0"/>
            </a:rPr>
            <a:t>Capturas y entregas voluntarias de </a:t>
          </a:r>
          <a:r>
            <a:rPr lang="es-CO" sz="2800" b="1" kern="1200" dirty="0" smtClean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</a:rPr>
            <a:t>241 especies</a:t>
          </a:r>
          <a:r>
            <a:rPr lang="es-CO" sz="2800" b="1" kern="1200" dirty="0" smtClean="0"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s-CO" sz="2400" kern="1200" dirty="0" smtClean="0">
              <a:latin typeface="Arial" panose="020B0604020202020204" pitchFamily="34" charset="0"/>
              <a:ea typeface="Calibri" panose="020F0502020204030204" pitchFamily="34" charset="0"/>
            </a:rPr>
            <a:t>de fauna.</a:t>
          </a:r>
          <a:endParaRPr lang="es-CO" sz="2400" kern="1200" dirty="0"/>
        </a:p>
      </dsp:txBody>
      <dsp:txXfrm>
        <a:off x="396079" y="108337"/>
        <a:ext cx="4622842" cy="1065516"/>
      </dsp:txXfrm>
    </dsp:sp>
    <dsp:sp modelId="{F0915B72-817A-49EF-81EA-E5B2D13EFF85}">
      <dsp:nvSpPr>
        <dsp:cNvPr id="0" name=""/>
        <dsp:cNvSpPr/>
      </dsp:nvSpPr>
      <dsp:spPr>
        <a:xfrm>
          <a:off x="0" y="2455495"/>
          <a:ext cx="6768752" cy="10080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57E46-D5BE-40EC-A100-08CE6C63EC0A}">
      <dsp:nvSpPr>
        <dsp:cNvPr id="0" name=""/>
        <dsp:cNvSpPr/>
      </dsp:nvSpPr>
      <dsp:spPr>
        <a:xfrm>
          <a:off x="338437" y="1865095"/>
          <a:ext cx="4738126" cy="1180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90" tIns="0" rIns="17909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kern="1200" dirty="0" smtClean="0">
              <a:latin typeface="Arial" panose="020B0604020202020204" pitchFamily="34" charset="0"/>
              <a:ea typeface="Calibri" panose="020F0502020204030204" pitchFamily="34" charset="0"/>
            </a:rPr>
            <a:t>Mas de </a:t>
          </a:r>
          <a:r>
            <a:rPr lang="es-CO" sz="2400" b="1" kern="1200" dirty="0" smtClean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</a:rPr>
            <a:t>3 Toneladas de </a:t>
          </a:r>
          <a:r>
            <a:rPr lang="es-CO" sz="2400" b="1" kern="1200" dirty="0" smtClean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</a:rPr>
            <a:t>carbón vegetal</a:t>
          </a:r>
          <a:endParaRPr lang="es-CO" sz="2400" b="1" kern="1200" dirty="0">
            <a:solidFill>
              <a:srgbClr val="00B050"/>
            </a:solidFill>
            <a:latin typeface="Arial" panose="020B0604020202020204" pitchFamily="34" charset="0"/>
            <a:ea typeface="Calibri" panose="020F0502020204030204" pitchFamily="34" charset="0"/>
          </a:endParaRPr>
        </a:p>
      </dsp:txBody>
      <dsp:txXfrm>
        <a:off x="396079" y="1922737"/>
        <a:ext cx="4622842" cy="1065516"/>
      </dsp:txXfrm>
    </dsp:sp>
    <dsp:sp modelId="{DF8A771B-BBC7-4196-9077-5FC8BFE91C1E}">
      <dsp:nvSpPr>
        <dsp:cNvPr id="0" name=""/>
        <dsp:cNvSpPr/>
      </dsp:nvSpPr>
      <dsp:spPr>
        <a:xfrm>
          <a:off x="0" y="4269896"/>
          <a:ext cx="6768752" cy="10080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4421B-E52F-483C-9859-E4DA6A06DB00}">
      <dsp:nvSpPr>
        <dsp:cNvPr id="0" name=""/>
        <dsp:cNvSpPr/>
      </dsp:nvSpPr>
      <dsp:spPr>
        <a:xfrm>
          <a:off x="338437" y="3679495"/>
          <a:ext cx="4738126" cy="1180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90" tIns="0" rIns="17909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200" b="0" kern="1200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</a:rPr>
            <a:t>Decomiso</a:t>
          </a:r>
          <a:r>
            <a:rPr lang="es-CO" sz="3200" b="1" kern="1200" dirty="0" smtClean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</a:rPr>
            <a:t> de 63 m</a:t>
          </a:r>
          <a:r>
            <a:rPr lang="es-CO" sz="3200" b="1" kern="1200" baseline="30000" dirty="0" smtClean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</a:rPr>
            <a:t>3</a:t>
          </a:r>
          <a:r>
            <a:rPr lang="es-CO" sz="3200" b="1" kern="1200" dirty="0" smtClean="0"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s-CO" sz="3200" kern="1200" dirty="0" smtClean="0">
              <a:latin typeface="Arial" panose="020B0604020202020204" pitchFamily="34" charset="0"/>
              <a:ea typeface="Calibri" panose="020F0502020204030204" pitchFamily="34" charset="0"/>
            </a:rPr>
            <a:t>de madera.</a:t>
          </a:r>
          <a:endParaRPr lang="es-CO" sz="3200" kern="1200" dirty="0"/>
        </a:p>
      </dsp:txBody>
      <dsp:txXfrm>
        <a:off x="396079" y="3737137"/>
        <a:ext cx="4622842" cy="10655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C254A-2232-460F-A8D5-4DC8D791070C}">
      <dsp:nvSpPr>
        <dsp:cNvPr id="0" name=""/>
        <dsp:cNvSpPr/>
      </dsp:nvSpPr>
      <dsp:spPr>
        <a:xfrm>
          <a:off x="0" y="588144"/>
          <a:ext cx="6096000" cy="887485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0888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PND</a:t>
          </a:r>
          <a:endParaRPr lang="es-CO" sz="1700" kern="1200" dirty="0"/>
        </a:p>
      </dsp:txBody>
      <dsp:txXfrm>
        <a:off x="0" y="810015"/>
        <a:ext cx="5874129" cy="443743"/>
      </dsp:txXfrm>
    </dsp:sp>
    <dsp:sp modelId="{372D356B-C822-4F34-BE8B-584C1E375473}">
      <dsp:nvSpPr>
        <dsp:cNvPr id="0" name=""/>
        <dsp:cNvSpPr/>
      </dsp:nvSpPr>
      <dsp:spPr>
        <a:xfrm>
          <a:off x="0" y="1273971"/>
          <a:ext cx="1405128" cy="16415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kern="1200" dirty="0" smtClean="0"/>
            <a:t>Crecimiento Verde </a:t>
          </a:r>
          <a:endParaRPr lang="es-CO" sz="1300" kern="1200" dirty="0"/>
        </a:p>
      </dsp:txBody>
      <dsp:txXfrm>
        <a:off x="0" y="1273971"/>
        <a:ext cx="1405128" cy="1641581"/>
      </dsp:txXfrm>
    </dsp:sp>
    <dsp:sp modelId="{5F21F7A0-5C70-4D1C-AD78-C2146839A6CE}">
      <dsp:nvSpPr>
        <dsp:cNvPr id="0" name=""/>
        <dsp:cNvSpPr/>
      </dsp:nvSpPr>
      <dsp:spPr>
        <a:xfrm>
          <a:off x="1405127" y="883868"/>
          <a:ext cx="4690872" cy="887485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0888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ODS</a:t>
          </a:r>
          <a:endParaRPr lang="es-CO" sz="1700" kern="1200" dirty="0"/>
        </a:p>
      </dsp:txBody>
      <dsp:txXfrm>
        <a:off x="1405127" y="1105739"/>
        <a:ext cx="4469001" cy="443743"/>
      </dsp:txXfrm>
    </dsp:sp>
    <dsp:sp modelId="{8EE9E21A-3D5A-4B34-83CF-7B99FDEF05E4}">
      <dsp:nvSpPr>
        <dsp:cNvPr id="0" name=""/>
        <dsp:cNvSpPr/>
      </dsp:nvSpPr>
      <dsp:spPr>
        <a:xfrm>
          <a:off x="1405127" y="1569695"/>
          <a:ext cx="1405128" cy="15997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kern="1200" dirty="0" smtClean="0"/>
            <a:t>Lograr que las ciudades y los asentamientos humanos sean inclusivos, seguros, </a:t>
          </a:r>
          <a:r>
            <a:rPr lang="es-CO" sz="1300" kern="1200" dirty="0" err="1" smtClean="0"/>
            <a:t>resilientes</a:t>
          </a:r>
          <a:r>
            <a:rPr lang="es-CO" sz="1300" kern="1200" dirty="0" smtClean="0"/>
            <a:t> y sostenibles</a:t>
          </a:r>
          <a:endParaRPr lang="es-CO" sz="1300" kern="1200" dirty="0"/>
        </a:p>
      </dsp:txBody>
      <dsp:txXfrm>
        <a:off x="1405127" y="1569695"/>
        <a:ext cx="1405128" cy="1599739"/>
      </dsp:txXfrm>
    </dsp:sp>
    <dsp:sp modelId="{AD1ED34B-A285-491A-B876-B28940740486}">
      <dsp:nvSpPr>
        <dsp:cNvPr id="0" name=""/>
        <dsp:cNvSpPr/>
      </dsp:nvSpPr>
      <dsp:spPr>
        <a:xfrm>
          <a:off x="2810255" y="1179591"/>
          <a:ext cx="3285744" cy="887485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0888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PGAR</a:t>
          </a:r>
          <a:endParaRPr lang="es-CO" sz="1700" kern="1200" dirty="0"/>
        </a:p>
      </dsp:txBody>
      <dsp:txXfrm>
        <a:off x="2810255" y="1401462"/>
        <a:ext cx="3063873" cy="443743"/>
      </dsp:txXfrm>
    </dsp:sp>
    <dsp:sp modelId="{237B049A-F3F0-4CFC-9776-D14D94612888}">
      <dsp:nvSpPr>
        <dsp:cNvPr id="0" name=""/>
        <dsp:cNvSpPr/>
      </dsp:nvSpPr>
      <dsp:spPr>
        <a:xfrm>
          <a:off x="2810255" y="1865419"/>
          <a:ext cx="1405128" cy="16104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kern="1200" dirty="0" smtClean="0"/>
            <a:t>Gestión integral de los recursos naturales y el ambiente  para el desarrollo sostenible de La Guajira  </a:t>
          </a:r>
          <a:endParaRPr lang="es-CO" sz="1300" kern="1200" dirty="0"/>
        </a:p>
      </dsp:txBody>
      <dsp:txXfrm>
        <a:off x="2810255" y="1865419"/>
        <a:ext cx="1405128" cy="1610436"/>
      </dsp:txXfrm>
    </dsp:sp>
    <dsp:sp modelId="{031F4943-684A-4B78-9176-9FBD512428DC}">
      <dsp:nvSpPr>
        <dsp:cNvPr id="0" name=""/>
        <dsp:cNvSpPr/>
      </dsp:nvSpPr>
      <dsp:spPr>
        <a:xfrm>
          <a:off x="4215383" y="1475315"/>
          <a:ext cx="1880616" cy="887485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0888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Plan de Acción </a:t>
          </a:r>
          <a:endParaRPr lang="es-CO" sz="1700" kern="1200" dirty="0"/>
        </a:p>
      </dsp:txBody>
      <dsp:txXfrm>
        <a:off x="4215383" y="1697186"/>
        <a:ext cx="1658745" cy="44374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C254A-2232-460F-A8D5-4DC8D791070C}">
      <dsp:nvSpPr>
        <dsp:cNvPr id="0" name=""/>
        <dsp:cNvSpPr/>
      </dsp:nvSpPr>
      <dsp:spPr>
        <a:xfrm>
          <a:off x="0" y="488960"/>
          <a:ext cx="6096000" cy="887485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0888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PND</a:t>
          </a:r>
          <a:endParaRPr lang="es-CO" sz="1700" kern="1200" dirty="0"/>
        </a:p>
      </dsp:txBody>
      <dsp:txXfrm>
        <a:off x="0" y="710831"/>
        <a:ext cx="5874129" cy="443743"/>
      </dsp:txXfrm>
    </dsp:sp>
    <dsp:sp modelId="{372D356B-C822-4F34-BE8B-584C1E375473}">
      <dsp:nvSpPr>
        <dsp:cNvPr id="0" name=""/>
        <dsp:cNvSpPr/>
      </dsp:nvSpPr>
      <dsp:spPr>
        <a:xfrm>
          <a:off x="0" y="1152129"/>
          <a:ext cx="1405128" cy="16415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Crecimiento Verde </a:t>
          </a:r>
          <a:endParaRPr lang="es-CO" sz="1700" kern="1200" dirty="0"/>
        </a:p>
      </dsp:txBody>
      <dsp:txXfrm>
        <a:off x="0" y="1152129"/>
        <a:ext cx="1405128" cy="1641581"/>
      </dsp:txXfrm>
    </dsp:sp>
    <dsp:sp modelId="{5F21F7A0-5C70-4D1C-AD78-C2146839A6CE}">
      <dsp:nvSpPr>
        <dsp:cNvPr id="0" name=""/>
        <dsp:cNvSpPr/>
      </dsp:nvSpPr>
      <dsp:spPr>
        <a:xfrm>
          <a:off x="1395558" y="936106"/>
          <a:ext cx="4690872" cy="887485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0888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ODS</a:t>
          </a:r>
          <a:endParaRPr lang="es-CO" sz="1700" kern="1200" dirty="0"/>
        </a:p>
      </dsp:txBody>
      <dsp:txXfrm>
        <a:off x="1395558" y="1157977"/>
        <a:ext cx="4469001" cy="443743"/>
      </dsp:txXfrm>
    </dsp:sp>
    <dsp:sp modelId="{8EE9E21A-3D5A-4B34-83CF-7B99FDEF05E4}">
      <dsp:nvSpPr>
        <dsp:cNvPr id="0" name=""/>
        <dsp:cNvSpPr/>
      </dsp:nvSpPr>
      <dsp:spPr>
        <a:xfrm>
          <a:off x="1386046" y="1564343"/>
          <a:ext cx="1405128" cy="30902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700" kern="1200" dirty="0" smtClean="0"/>
            <a:t>1</a:t>
          </a:r>
          <a:r>
            <a:rPr lang="es-CO" sz="1000" kern="1200" dirty="0" smtClean="0"/>
            <a:t>. Garantizar la disponibilidad de agua y su gestión sostenible y el saneamiento para todos.</a:t>
          </a: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kern="1200" dirty="0" smtClean="0"/>
            <a:t>2. Conservar y utilizar en forma sostenible los océanos, los mares y los recursos marinos para el desarrollo sostenible</a:t>
          </a: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kern="1200" dirty="0" smtClean="0"/>
            <a:t>3. Promover el uso sostenible de los ecosistemas terrestres, luchar contra la desertificación, detener e invertir la degradación de las tierras y frenar la pérdida de la diversidad biológica</a:t>
          </a:r>
          <a:endParaRPr lang="es-CO" sz="1000" kern="1200" dirty="0"/>
        </a:p>
      </dsp:txBody>
      <dsp:txXfrm>
        <a:off x="1386046" y="1564343"/>
        <a:ext cx="1405128" cy="3090249"/>
      </dsp:txXfrm>
    </dsp:sp>
    <dsp:sp modelId="{AD1ED34B-A285-491A-B876-B28940740486}">
      <dsp:nvSpPr>
        <dsp:cNvPr id="0" name=""/>
        <dsp:cNvSpPr/>
      </dsp:nvSpPr>
      <dsp:spPr>
        <a:xfrm>
          <a:off x="2810255" y="1376446"/>
          <a:ext cx="3285744" cy="887485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0888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PGAR</a:t>
          </a:r>
          <a:endParaRPr lang="es-CO" sz="1700" kern="1200" dirty="0"/>
        </a:p>
      </dsp:txBody>
      <dsp:txXfrm>
        <a:off x="2810255" y="1598317"/>
        <a:ext cx="3063873" cy="443743"/>
      </dsp:txXfrm>
    </dsp:sp>
    <dsp:sp modelId="{237B049A-F3F0-4CFC-9776-D14D94612888}">
      <dsp:nvSpPr>
        <dsp:cNvPr id="0" name=""/>
        <dsp:cNvSpPr/>
      </dsp:nvSpPr>
      <dsp:spPr>
        <a:xfrm>
          <a:off x="2810255" y="2062274"/>
          <a:ext cx="1405128" cy="16104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Recuperar y Mantener los Ecosistemas Estratégicos</a:t>
          </a:r>
          <a:endParaRPr lang="es-CO" sz="1700" kern="1200" dirty="0"/>
        </a:p>
      </dsp:txBody>
      <dsp:txXfrm>
        <a:off x="2810255" y="2062274"/>
        <a:ext cx="1405128" cy="1610436"/>
      </dsp:txXfrm>
    </dsp:sp>
    <dsp:sp modelId="{031F4943-684A-4B78-9176-9FBD512428DC}">
      <dsp:nvSpPr>
        <dsp:cNvPr id="0" name=""/>
        <dsp:cNvSpPr/>
      </dsp:nvSpPr>
      <dsp:spPr>
        <a:xfrm>
          <a:off x="4215383" y="1672170"/>
          <a:ext cx="1880616" cy="887485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0888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Plan de Acción </a:t>
          </a:r>
          <a:endParaRPr lang="es-CO" sz="1700" kern="1200" dirty="0"/>
        </a:p>
      </dsp:txBody>
      <dsp:txXfrm>
        <a:off x="4215383" y="1894041"/>
        <a:ext cx="1658745" cy="44374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C254A-2232-460F-A8D5-4DC8D791070C}">
      <dsp:nvSpPr>
        <dsp:cNvPr id="0" name=""/>
        <dsp:cNvSpPr/>
      </dsp:nvSpPr>
      <dsp:spPr>
        <a:xfrm>
          <a:off x="0" y="655447"/>
          <a:ext cx="6408712" cy="933012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8116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PND</a:t>
          </a:r>
          <a:endParaRPr lang="es-CO" sz="1700" kern="1200" dirty="0"/>
        </a:p>
      </dsp:txBody>
      <dsp:txXfrm>
        <a:off x="0" y="888700"/>
        <a:ext cx="6175459" cy="466506"/>
      </dsp:txXfrm>
    </dsp:sp>
    <dsp:sp modelId="{372D356B-C822-4F34-BE8B-584C1E375473}">
      <dsp:nvSpPr>
        <dsp:cNvPr id="0" name=""/>
        <dsp:cNvSpPr/>
      </dsp:nvSpPr>
      <dsp:spPr>
        <a:xfrm>
          <a:off x="0" y="1376456"/>
          <a:ext cx="1477208" cy="17257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100" kern="1200" dirty="0" smtClean="0"/>
            <a:t>Crecimiento Verde </a:t>
          </a:r>
          <a:endParaRPr lang="es-CO" sz="1100" kern="1200" dirty="0"/>
        </a:p>
      </dsp:txBody>
      <dsp:txXfrm>
        <a:off x="0" y="1376456"/>
        <a:ext cx="1477208" cy="1725791"/>
      </dsp:txXfrm>
    </dsp:sp>
    <dsp:sp modelId="{5F21F7A0-5C70-4D1C-AD78-C2146839A6CE}">
      <dsp:nvSpPr>
        <dsp:cNvPr id="0" name=""/>
        <dsp:cNvSpPr/>
      </dsp:nvSpPr>
      <dsp:spPr>
        <a:xfrm>
          <a:off x="1477208" y="966341"/>
          <a:ext cx="4931503" cy="933012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8116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ODS</a:t>
          </a:r>
          <a:endParaRPr lang="es-CO" sz="1700" kern="1200" dirty="0"/>
        </a:p>
      </dsp:txBody>
      <dsp:txXfrm>
        <a:off x="1477208" y="1199594"/>
        <a:ext cx="4698250" cy="466506"/>
      </dsp:txXfrm>
    </dsp:sp>
    <dsp:sp modelId="{8EE9E21A-3D5A-4B34-83CF-7B99FDEF05E4}">
      <dsp:nvSpPr>
        <dsp:cNvPr id="0" name=""/>
        <dsp:cNvSpPr/>
      </dsp:nvSpPr>
      <dsp:spPr>
        <a:xfrm>
          <a:off x="1477208" y="1687350"/>
          <a:ext cx="1477208" cy="168180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100" kern="1200" dirty="0" smtClean="0"/>
            <a:t>Poner fin a la pobreza en todas sus formas en todo el mundo.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100" kern="1200" dirty="0" smtClean="0"/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100" kern="1200" dirty="0" smtClean="0"/>
            <a:t>Poner fin al hambre, la seguridad alimentaria y la mejora de la nutrición y promover la </a:t>
          </a:r>
          <a:r>
            <a:rPr lang="es-CO" sz="1100" kern="1200" dirty="0" err="1" smtClean="0"/>
            <a:t>afrocultura</a:t>
          </a:r>
          <a:r>
            <a:rPr lang="es-CO" sz="1100" kern="1200" dirty="0" smtClean="0"/>
            <a:t>  </a:t>
          </a:r>
          <a:r>
            <a:rPr lang="es-CO" sz="1100" kern="1200" dirty="0" err="1" smtClean="0"/>
            <a:t>sotenible</a:t>
          </a:r>
          <a:r>
            <a:rPr lang="es-CO" sz="1100" kern="1200" dirty="0" smtClean="0"/>
            <a:t> </a:t>
          </a:r>
          <a:endParaRPr lang="es-CO" sz="1100" kern="1200" dirty="0"/>
        </a:p>
      </dsp:txBody>
      <dsp:txXfrm>
        <a:off x="1477208" y="1687350"/>
        <a:ext cx="1477208" cy="1681803"/>
      </dsp:txXfrm>
    </dsp:sp>
    <dsp:sp modelId="{AD1ED34B-A285-491A-B876-B28940740486}">
      <dsp:nvSpPr>
        <dsp:cNvPr id="0" name=""/>
        <dsp:cNvSpPr/>
      </dsp:nvSpPr>
      <dsp:spPr>
        <a:xfrm>
          <a:off x="2954416" y="1277235"/>
          <a:ext cx="3454295" cy="933012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8116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PGAR</a:t>
          </a:r>
          <a:endParaRPr lang="es-CO" sz="1700" kern="1200" dirty="0"/>
        </a:p>
      </dsp:txBody>
      <dsp:txXfrm>
        <a:off x="2954416" y="1510488"/>
        <a:ext cx="3221042" cy="466506"/>
      </dsp:txXfrm>
    </dsp:sp>
    <dsp:sp modelId="{237B049A-F3F0-4CFC-9776-D14D94612888}">
      <dsp:nvSpPr>
        <dsp:cNvPr id="0" name=""/>
        <dsp:cNvSpPr/>
      </dsp:nvSpPr>
      <dsp:spPr>
        <a:xfrm>
          <a:off x="2954416" y="1998244"/>
          <a:ext cx="1477208" cy="16930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100" kern="1200" dirty="0" smtClean="0"/>
            <a:t>Planificación Ambiental para la Orientación de la Sociedad hacia la Eficiente Ocupación del Territorio</a:t>
          </a:r>
          <a:endParaRPr lang="es-CO" sz="1100" kern="1200" dirty="0"/>
        </a:p>
      </dsp:txBody>
      <dsp:txXfrm>
        <a:off x="2954416" y="1998244"/>
        <a:ext cx="1477208" cy="1693048"/>
      </dsp:txXfrm>
    </dsp:sp>
    <dsp:sp modelId="{031F4943-684A-4B78-9176-9FBD512428DC}">
      <dsp:nvSpPr>
        <dsp:cNvPr id="0" name=""/>
        <dsp:cNvSpPr/>
      </dsp:nvSpPr>
      <dsp:spPr>
        <a:xfrm>
          <a:off x="4431624" y="1588128"/>
          <a:ext cx="1977087" cy="933012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8116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Plan de Acción </a:t>
          </a:r>
          <a:endParaRPr lang="es-CO" sz="1700" kern="1200" dirty="0"/>
        </a:p>
      </dsp:txBody>
      <dsp:txXfrm>
        <a:off x="4431624" y="1821381"/>
        <a:ext cx="1743834" cy="46650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C254A-2232-460F-A8D5-4DC8D791070C}">
      <dsp:nvSpPr>
        <dsp:cNvPr id="0" name=""/>
        <dsp:cNvSpPr/>
      </dsp:nvSpPr>
      <dsp:spPr>
        <a:xfrm>
          <a:off x="0" y="588144"/>
          <a:ext cx="6096000" cy="887485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0888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PND</a:t>
          </a:r>
          <a:endParaRPr lang="es-CO" sz="1700" kern="1200" dirty="0"/>
        </a:p>
      </dsp:txBody>
      <dsp:txXfrm>
        <a:off x="0" y="810015"/>
        <a:ext cx="5874129" cy="443743"/>
      </dsp:txXfrm>
    </dsp:sp>
    <dsp:sp modelId="{372D356B-C822-4F34-BE8B-584C1E375473}">
      <dsp:nvSpPr>
        <dsp:cNvPr id="0" name=""/>
        <dsp:cNvSpPr/>
      </dsp:nvSpPr>
      <dsp:spPr>
        <a:xfrm>
          <a:off x="0" y="1273971"/>
          <a:ext cx="1405128" cy="16415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kern="1200" dirty="0" smtClean="0"/>
            <a:t>Crecimiento Verde </a:t>
          </a:r>
          <a:endParaRPr lang="es-CO" sz="1200" kern="1200" dirty="0"/>
        </a:p>
      </dsp:txBody>
      <dsp:txXfrm>
        <a:off x="0" y="1273971"/>
        <a:ext cx="1405128" cy="1641581"/>
      </dsp:txXfrm>
    </dsp:sp>
    <dsp:sp modelId="{5F21F7A0-5C70-4D1C-AD78-C2146839A6CE}">
      <dsp:nvSpPr>
        <dsp:cNvPr id="0" name=""/>
        <dsp:cNvSpPr/>
      </dsp:nvSpPr>
      <dsp:spPr>
        <a:xfrm>
          <a:off x="1405127" y="883868"/>
          <a:ext cx="4690872" cy="887485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0888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ODS</a:t>
          </a:r>
          <a:endParaRPr lang="es-CO" sz="1700" kern="1200" dirty="0"/>
        </a:p>
      </dsp:txBody>
      <dsp:txXfrm>
        <a:off x="1405127" y="1105739"/>
        <a:ext cx="4469001" cy="443743"/>
      </dsp:txXfrm>
    </dsp:sp>
    <dsp:sp modelId="{8EE9E21A-3D5A-4B34-83CF-7B99FDEF05E4}">
      <dsp:nvSpPr>
        <dsp:cNvPr id="0" name=""/>
        <dsp:cNvSpPr/>
      </dsp:nvSpPr>
      <dsp:spPr>
        <a:xfrm>
          <a:off x="1405127" y="1569695"/>
          <a:ext cx="1405128" cy="15997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kern="1200" dirty="0" smtClean="0"/>
            <a:t>Garantizar una educación inclusiva, equitativa y de calidad y promover oportunidades de aprendizaje durante toda la vida para todos.</a:t>
          </a:r>
          <a:endParaRPr lang="es-CO" sz="1200" kern="1200" dirty="0"/>
        </a:p>
      </dsp:txBody>
      <dsp:txXfrm>
        <a:off x="1405127" y="1569695"/>
        <a:ext cx="1405128" cy="1599739"/>
      </dsp:txXfrm>
    </dsp:sp>
    <dsp:sp modelId="{AD1ED34B-A285-491A-B876-B28940740486}">
      <dsp:nvSpPr>
        <dsp:cNvPr id="0" name=""/>
        <dsp:cNvSpPr/>
      </dsp:nvSpPr>
      <dsp:spPr>
        <a:xfrm>
          <a:off x="2810255" y="1179591"/>
          <a:ext cx="3285744" cy="887485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0888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PGAR</a:t>
          </a:r>
          <a:endParaRPr lang="es-CO" sz="1700" kern="1200" dirty="0"/>
        </a:p>
      </dsp:txBody>
      <dsp:txXfrm>
        <a:off x="2810255" y="1401462"/>
        <a:ext cx="3063873" cy="443743"/>
      </dsp:txXfrm>
    </dsp:sp>
    <dsp:sp modelId="{237B049A-F3F0-4CFC-9776-D14D94612888}">
      <dsp:nvSpPr>
        <dsp:cNvPr id="0" name=""/>
        <dsp:cNvSpPr/>
      </dsp:nvSpPr>
      <dsp:spPr>
        <a:xfrm>
          <a:off x="2810255" y="1865419"/>
          <a:ext cx="1405128" cy="16104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kern="1200" dirty="0" smtClean="0"/>
            <a:t>Participación para el desarrollo y divulgación de una cultura ambiental más amigable con nuestro entorno</a:t>
          </a:r>
          <a:endParaRPr lang="es-CO" sz="1200" kern="1200" dirty="0"/>
        </a:p>
      </dsp:txBody>
      <dsp:txXfrm>
        <a:off x="2810255" y="1865419"/>
        <a:ext cx="1405128" cy="1610436"/>
      </dsp:txXfrm>
    </dsp:sp>
    <dsp:sp modelId="{031F4943-684A-4B78-9176-9FBD512428DC}">
      <dsp:nvSpPr>
        <dsp:cNvPr id="0" name=""/>
        <dsp:cNvSpPr/>
      </dsp:nvSpPr>
      <dsp:spPr>
        <a:xfrm>
          <a:off x="4215384" y="1475315"/>
          <a:ext cx="1880616" cy="887485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0888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Plan de Acción </a:t>
          </a:r>
          <a:endParaRPr lang="es-CO" sz="1700" kern="1200" dirty="0"/>
        </a:p>
      </dsp:txBody>
      <dsp:txXfrm>
        <a:off x="4215384" y="1697186"/>
        <a:ext cx="1658745" cy="44374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C254A-2232-460F-A8D5-4DC8D791070C}">
      <dsp:nvSpPr>
        <dsp:cNvPr id="0" name=""/>
        <dsp:cNvSpPr/>
      </dsp:nvSpPr>
      <dsp:spPr>
        <a:xfrm>
          <a:off x="0" y="1256444"/>
          <a:ext cx="6096000" cy="887485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0888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PND</a:t>
          </a:r>
          <a:endParaRPr lang="es-CO" sz="1700" kern="1200" dirty="0"/>
        </a:p>
      </dsp:txBody>
      <dsp:txXfrm>
        <a:off x="0" y="1478315"/>
        <a:ext cx="5874129" cy="443743"/>
      </dsp:txXfrm>
    </dsp:sp>
    <dsp:sp modelId="{372D356B-C822-4F34-BE8B-584C1E375473}">
      <dsp:nvSpPr>
        <dsp:cNvPr id="0" name=""/>
        <dsp:cNvSpPr/>
      </dsp:nvSpPr>
      <dsp:spPr>
        <a:xfrm>
          <a:off x="0" y="1942271"/>
          <a:ext cx="1405128" cy="16415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kern="1200" dirty="0" smtClean="0"/>
            <a:t>Crecimiento Verde </a:t>
          </a:r>
          <a:endParaRPr lang="es-CO" sz="1300" kern="1200" dirty="0"/>
        </a:p>
      </dsp:txBody>
      <dsp:txXfrm>
        <a:off x="0" y="1942271"/>
        <a:ext cx="1405128" cy="1641581"/>
      </dsp:txXfrm>
    </dsp:sp>
    <dsp:sp modelId="{5F21F7A0-5C70-4D1C-AD78-C2146839A6CE}">
      <dsp:nvSpPr>
        <dsp:cNvPr id="0" name=""/>
        <dsp:cNvSpPr/>
      </dsp:nvSpPr>
      <dsp:spPr>
        <a:xfrm>
          <a:off x="1405127" y="1552168"/>
          <a:ext cx="4690872" cy="887485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0888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ODS</a:t>
          </a:r>
          <a:endParaRPr lang="es-CO" sz="1700" kern="1200" dirty="0"/>
        </a:p>
      </dsp:txBody>
      <dsp:txXfrm>
        <a:off x="1405127" y="1774039"/>
        <a:ext cx="4469001" cy="443743"/>
      </dsp:txXfrm>
    </dsp:sp>
    <dsp:sp modelId="{8EE9E21A-3D5A-4B34-83CF-7B99FDEF05E4}">
      <dsp:nvSpPr>
        <dsp:cNvPr id="0" name=""/>
        <dsp:cNvSpPr/>
      </dsp:nvSpPr>
      <dsp:spPr>
        <a:xfrm>
          <a:off x="1405127" y="2043283"/>
          <a:ext cx="1405128" cy="19891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kern="1200" dirty="0" smtClean="0"/>
            <a:t>Garantizar modalidades de consumo y producción sostenibles.</a:t>
          </a:r>
          <a:endParaRPr lang="es-CO" sz="1000" kern="1200" dirty="0"/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kern="1200" dirty="0" smtClean="0"/>
            <a:t>Garantizar a todos el acceso a una energía asequible, fiable, sostenible y moderna.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000" kern="1200" dirty="0" smtClean="0"/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kern="1200" dirty="0" smtClean="0"/>
            <a:t>Garantizar modalidades de consumo y producción sostenibles</a:t>
          </a:r>
          <a:endParaRPr lang="es-CO" sz="1000" kern="1200" dirty="0"/>
        </a:p>
      </dsp:txBody>
      <dsp:txXfrm>
        <a:off x="1405127" y="2043283"/>
        <a:ext cx="1405128" cy="1989164"/>
      </dsp:txXfrm>
    </dsp:sp>
    <dsp:sp modelId="{AD1ED34B-A285-491A-B876-B28940740486}">
      <dsp:nvSpPr>
        <dsp:cNvPr id="0" name=""/>
        <dsp:cNvSpPr/>
      </dsp:nvSpPr>
      <dsp:spPr>
        <a:xfrm>
          <a:off x="2810255" y="1847891"/>
          <a:ext cx="3285744" cy="887485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0888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PGAR</a:t>
          </a:r>
          <a:endParaRPr lang="es-CO" sz="1700" kern="1200" dirty="0"/>
        </a:p>
      </dsp:txBody>
      <dsp:txXfrm>
        <a:off x="2810255" y="2069762"/>
        <a:ext cx="3063873" cy="443743"/>
      </dsp:txXfrm>
    </dsp:sp>
    <dsp:sp modelId="{237B049A-F3F0-4CFC-9776-D14D94612888}">
      <dsp:nvSpPr>
        <dsp:cNvPr id="0" name=""/>
        <dsp:cNvSpPr/>
      </dsp:nvSpPr>
      <dsp:spPr>
        <a:xfrm>
          <a:off x="2810255" y="2533719"/>
          <a:ext cx="1405128" cy="16104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kern="1200" dirty="0" smtClean="0"/>
            <a:t>Línea 5. Producción y Democratización del Conocimiento como Apoyo a la Gestión Ambiental Territorial</a:t>
          </a:r>
          <a:endParaRPr lang="es-CO" sz="1300" kern="1200" dirty="0"/>
        </a:p>
      </dsp:txBody>
      <dsp:txXfrm>
        <a:off x="2810255" y="2533719"/>
        <a:ext cx="1405128" cy="1610436"/>
      </dsp:txXfrm>
    </dsp:sp>
    <dsp:sp modelId="{031F4943-684A-4B78-9176-9FBD512428DC}">
      <dsp:nvSpPr>
        <dsp:cNvPr id="0" name=""/>
        <dsp:cNvSpPr/>
      </dsp:nvSpPr>
      <dsp:spPr>
        <a:xfrm>
          <a:off x="4215383" y="2143615"/>
          <a:ext cx="1880616" cy="887485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0888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Plan de Acción </a:t>
          </a:r>
          <a:endParaRPr lang="es-CO" sz="1700" kern="1200" dirty="0"/>
        </a:p>
      </dsp:txBody>
      <dsp:txXfrm>
        <a:off x="4215383" y="2365486"/>
        <a:ext cx="1658745" cy="4437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00C37-63D8-4EFA-BF26-5344A4F05926}" type="datetimeFigureOut">
              <a:rPr lang="es-CO" smtClean="0"/>
              <a:pPr/>
              <a:t>05/04/2019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2B772-77DB-47C0-BB6F-1AA13B6BF1CE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41103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2B772-77DB-47C0-BB6F-1AA13B6BF1CE}" type="slidenum">
              <a:rPr lang="es-CO" smtClean="0"/>
              <a:pPr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8690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2B772-77DB-47C0-BB6F-1AA13B6BF1CE}" type="slidenum">
              <a:rPr lang="es-CO" smtClean="0"/>
              <a:pPr/>
              <a:t>48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21770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118F37-41AE-46E3-A2E8-D28C1AD5832C}" type="slidenum">
              <a:rPr lang="es-ES" smtClean="0"/>
              <a:pPr>
                <a:defRPr/>
              </a:pPr>
              <a:t>62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2143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118F37-41AE-46E3-A2E8-D28C1AD5832C}" type="slidenum">
              <a:rPr lang="es-ES" smtClean="0"/>
              <a:pPr>
                <a:defRPr/>
              </a:pPr>
              <a:t>63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5650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27BF6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F70A05-338F-4E02-8920-1129C2C75360}" type="datetime1">
              <a:rPr lang="es-CO" smtClean="0"/>
              <a:t>05/04/2019</a:t>
            </a:fld>
            <a:endParaRPr lang="es-CO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O" smtClean="0"/>
              <a:t>Asamblea Corporativa 2019</a:t>
            </a:r>
            <a:endParaRPr lang="es-CO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4702E-1E1C-45F6-9FD7-FB9FF3754F4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642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CC1066-7229-4E2C-AFE9-2F7AF9E1CFEB}" type="datetime1">
              <a:rPr lang="es-CO" smtClean="0"/>
              <a:t>05/04/2019</a:t>
            </a:fld>
            <a:endParaRPr lang="es-CO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O" smtClean="0"/>
              <a:t>Asamblea Corporativa 2019</a:t>
            </a:r>
            <a:endParaRPr lang="es-CO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4702E-1E1C-45F6-9FD7-FB9FF3754F4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8625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484F5B-06C2-405C-A088-F09961DD8DE6}" type="datetime1">
              <a:rPr lang="es-CO" smtClean="0"/>
              <a:t>05/04/2019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O" smtClean="0"/>
              <a:t>Asamblea Corporativa 2019</a:t>
            </a: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4702E-1E1C-45F6-9FD7-FB9FF3754F4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3678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C97EED-F8FD-4997-9760-94BF98DA99DA}" type="datetime1">
              <a:rPr lang="es-CO" smtClean="0"/>
              <a:t>05/04/2019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O" smtClean="0"/>
              <a:t>Asamblea Corporativa 2019</a:t>
            </a: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4702E-1E1C-45F6-9FD7-FB9FF3754F4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4391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27BF6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8F62C7-4A60-4290-AF4A-675632CF7015}" type="datetime1">
              <a:rPr lang="es-CO" smtClean="0"/>
              <a:t>05/04/2019</a:t>
            </a:fld>
            <a:endParaRPr lang="es-CO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O" smtClean="0"/>
              <a:t>Asamblea Corporativa 2019</a:t>
            </a:r>
            <a:endParaRPr lang="es-CO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4702E-1E1C-45F6-9FD7-FB9FF3754F4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9572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9C8435-9A23-48E5-B618-9807E55CFDB8}" type="datetime1">
              <a:rPr lang="es-CO" smtClean="0"/>
              <a:t>05/04/2019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O" smtClean="0"/>
              <a:t>Asamblea Corporativa 2019</a:t>
            </a: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4702E-1E1C-45F6-9FD7-FB9FF3754F4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8594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BEF68-09EF-4286-9484-0C46D33CC0F4}" type="datetime1">
              <a:rPr lang="es-CO" smtClean="0"/>
              <a:t>05/04/2019</a:t>
            </a:fld>
            <a:endParaRPr lang="es-CO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O" smtClean="0"/>
              <a:t>Asamblea Corporativa 2019</a:t>
            </a:r>
            <a:endParaRPr lang="es-CO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4702E-1E1C-45F6-9FD7-FB9FF3754F4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6335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53AE38-BC23-441C-9259-A163B76B72E7}" type="datetime1">
              <a:rPr lang="es-CO" smtClean="0"/>
              <a:t>05/04/2019</a:t>
            </a:fld>
            <a:endParaRPr lang="es-CO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O" smtClean="0"/>
              <a:t>Asamblea Corporativa 2019</a:t>
            </a:r>
            <a:endParaRPr lang="es-CO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4702E-1E1C-45F6-9FD7-FB9FF3754F4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717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00F239-82E7-4279-90FE-16D895ED4A9D}" type="datetime1">
              <a:rPr lang="es-CO" smtClean="0"/>
              <a:t>05/04/2019</a:t>
            </a:fld>
            <a:endParaRPr lang="es-CO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O" smtClean="0"/>
              <a:t>Asamblea Corporativa 2019</a:t>
            </a:r>
            <a:endParaRPr lang="es-CO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4702E-1E1C-45F6-9FD7-FB9FF3754F4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1062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B9ED4E-08BE-47C4-B54C-9395546AD8CB}" type="datetime1">
              <a:rPr lang="es-CO" smtClean="0"/>
              <a:t>05/04/2019</a:t>
            </a:fld>
            <a:endParaRPr lang="es-CO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O" smtClean="0"/>
              <a:t>Asamblea Corporativa 2019</a:t>
            </a:r>
            <a:endParaRPr lang="es-CO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4702E-1E1C-45F6-9FD7-FB9FF3754F4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9811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29A654-324A-448A-BC2E-7C6EB08449D6}" type="datetime1">
              <a:rPr lang="es-CO" smtClean="0"/>
              <a:t>05/04/2019</a:t>
            </a:fld>
            <a:endParaRPr lang="es-CO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O" smtClean="0"/>
              <a:t>Asamblea Corporativa 2019</a:t>
            </a:r>
            <a:endParaRPr lang="es-CO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4702E-1E1C-45F6-9FD7-FB9FF3754F4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7997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9D6F2F-9985-4FAB-8008-C68429567D32}" type="datetime1">
              <a:rPr lang="es-CO" smtClean="0"/>
              <a:t>05/04/2019</a:t>
            </a:fld>
            <a:endParaRPr lang="es-CO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O" smtClean="0"/>
              <a:t>Asamblea Corporativa 2019</a:t>
            </a:r>
            <a:endParaRPr lang="es-CO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4702E-1E1C-45F6-9FD7-FB9FF3754F4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1811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7 Image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1 Marcador de título"/>
          <p:cNvSpPr>
            <a:spLocks noGrp="1"/>
          </p:cNvSpPr>
          <p:nvPr>
            <p:ph type="title"/>
          </p:nvPr>
        </p:nvSpPr>
        <p:spPr bwMode="auto">
          <a:xfrm>
            <a:off x="1619250" y="274638"/>
            <a:ext cx="7067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1028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3EC05DCA-B742-4DC0-B1A2-87E024FA5832}" type="datetime1">
              <a:rPr lang="es-CO" smtClean="0"/>
              <a:t>05/04/2019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r>
              <a:rPr lang="es-CO" smtClean="0"/>
              <a:t>Asamblea Corporativa 2019</a:t>
            </a: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3164702E-1E1C-45F6-9FD7-FB9FF3754F4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4427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27BF6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7BF6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7BF6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7BF6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7BF6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7BF6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7BF6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7BF6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7BF6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9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20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7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chart" Target="../charts/chart1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chart" Target="../charts/char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Estructura%20PGAR%202009%20-%202019%20-%20PA%202016%20-%202019,%202018%20(1).xlsx" TargetMode="Externa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683568" y="6492875"/>
            <a:ext cx="8136904" cy="365125"/>
          </a:xfrm>
        </p:spPr>
        <p:txBody>
          <a:bodyPr/>
          <a:lstStyle/>
          <a:p>
            <a:r>
              <a:rPr lang="es-CO" sz="1400" dirty="0" smtClean="0">
                <a:solidFill>
                  <a:schemeClr val="bg1"/>
                </a:solidFill>
              </a:rPr>
              <a:t>Audiencia Pública 2018</a:t>
            </a:r>
            <a:endParaRPr lang="es-CO" sz="1400" dirty="0">
              <a:solidFill>
                <a:schemeClr val="bg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91440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es-CO" sz="5400" b="1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entury" pitchFamily="18" charset="0"/>
            </a:endParaRPr>
          </a:p>
          <a:p>
            <a:pPr algn="ctr"/>
            <a:endParaRPr lang="es-CO" sz="5400" b="1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entury" pitchFamily="18" charset="0"/>
            </a:endParaRPr>
          </a:p>
          <a:p>
            <a:pPr algn="ctr"/>
            <a:endParaRPr lang="es-CO" sz="5400" b="1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entury" pitchFamily="18" charset="0"/>
            </a:endParaRPr>
          </a:p>
          <a:p>
            <a:pPr algn="ctr"/>
            <a:r>
              <a:rPr lang="es-CO" sz="5400" b="1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" pitchFamily="18" charset="0"/>
              </a:rPr>
              <a:t> </a:t>
            </a:r>
            <a:endParaRPr lang="es-CO" sz="5400" b="1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-27531" y="588598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200" b="1" i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" pitchFamily="18" charset="0"/>
              </a:rPr>
              <a:t>Prosperidad, Paz y Sostenibilidad </a:t>
            </a:r>
          </a:p>
        </p:txBody>
      </p:sp>
      <p:sp>
        <p:nvSpPr>
          <p:cNvPr id="3" name="AutoShape 2" descr="http://corpoguajira.gov.co/wp/wp-content/uploads/2017/12/Foto-conmemoraci%C3%B3n-34-a%C3%B1os.jpg">
            <a:extLst>
              <a:ext uri="{FF2B5EF4-FFF2-40B4-BE49-F238E27FC236}">
                <a16:creationId xmlns="" xmlns:a16="http://schemas.microsoft.com/office/drawing/2014/main" id="{C952E8B2-B907-49F1-8FC5-74A2855DB8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3921928"/>
            <a:ext cx="2500967" cy="166731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664" y="3896579"/>
            <a:ext cx="2843808" cy="189587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074" y="3860926"/>
            <a:ext cx="2987824" cy="1991883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-105249" y="1557367"/>
            <a:ext cx="911646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400" b="1" i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" pitchFamily="18" charset="0"/>
              </a:rPr>
              <a:t>Nivel</a:t>
            </a:r>
            <a:r>
              <a:rPr lang="es-CO" sz="3600" dirty="0" smtClean="0">
                <a:solidFill>
                  <a:schemeClr val="bg1"/>
                </a:solidFill>
              </a:rPr>
              <a:t> </a:t>
            </a:r>
            <a:r>
              <a:rPr lang="es-CO" sz="2400" b="1" i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" pitchFamily="18" charset="0"/>
              </a:rPr>
              <a:t>de cumplimiento del Plan de Acción Institucional PAI, y su aporte al  Plan de Gestión Ambiental Regional, PGAR. Decreto 1076/2015 Art. 2.2.8.6.4.11</a:t>
            </a:r>
          </a:p>
          <a:p>
            <a:pPr algn="ctr"/>
            <a:endParaRPr lang="es-CO" sz="3600" b="1" i="1" dirty="0" smtClean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entury" pitchFamily="18" charset="0"/>
            </a:endParaRPr>
          </a:p>
          <a:p>
            <a:pPr algn="ctr"/>
            <a:endParaRPr lang="es-CO" sz="3600" b="1" i="1" dirty="0">
              <a:ln w="11430"/>
              <a:solidFill>
                <a:srgbClr val="92D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entury" pitchFamily="18" charset="0"/>
            </a:endParaRPr>
          </a:p>
          <a:p>
            <a:pPr algn="ctr"/>
            <a:endParaRPr lang="es-CO" sz="4000" b="1" i="1" dirty="0" smtClean="0">
              <a:ln w="11430"/>
              <a:solidFill>
                <a:srgbClr val="92D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150762" y="177607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400" b="1" i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" pitchFamily="18" charset="0"/>
              </a:rPr>
              <a:t>Audiencia Pública 2018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036496" cy="365125"/>
          </a:xfrm>
        </p:spPr>
        <p:txBody>
          <a:bodyPr/>
          <a:lstStyle/>
          <a:p>
            <a:r>
              <a:rPr lang="es-CO" smtClean="0">
                <a:solidFill>
                  <a:schemeClr val="bg1"/>
                </a:solidFill>
              </a:rPr>
              <a:t>Asamblea Corporativa 2019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 bwMode="auto">
          <a:xfrm>
            <a:off x="107504" y="2420888"/>
            <a:ext cx="8856984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27BF6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CO" altLang="es-CO" sz="6500" b="1" dirty="0"/>
              <a:t>2. </a:t>
            </a:r>
            <a:r>
              <a:rPr lang="es-CO" altLang="es-CO" sz="6500" b="1" dirty="0" smtClean="0"/>
              <a:t>EJERCICIO </a:t>
            </a:r>
            <a:r>
              <a:rPr lang="es-CO" altLang="es-CO" sz="6500" b="1" dirty="0"/>
              <a:t>DE LA</a:t>
            </a:r>
          </a:p>
          <a:p>
            <a:r>
              <a:rPr lang="es-CO" altLang="es-CO" sz="6500" b="1" dirty="0"/>
              <a:t>AUTORIDAD AMBIENTAL</a:t>
            </a:r>
          </a:p>
        </p:txBody>
      </p:sp>
    </p:spTree>
    <p:extLst>
      <p:ext uri="{BB962C8B-B14F-4D97-AF65-F5344CB8AC3E}">
        <p14:creationId xmlns:p14="http://schemas.microsoft.com/office/powerpoint/2010/main" val="220271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31840" y="6510362"/>
            <a:ext cx="2895600" cy="365125"/>
          </a:xfrm>
        </p:spPr>
        <p:txBody>
          <a:bodyPr/>
          <a:lstStyle/>
          <a:p>
            <a:r>
              <a:rPr lang="es-CO" smtClean="0">
                <a:solidFill>
                  <a:schemeClr val="bg1"/>
                </a:solidFill>
              </a:rPr>
              <a:t>Asamblea Corporativa 2019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584176" y="44624"/>
            <a:ext cx="7452320" cy="101566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s-CO" sz="2000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PROGRAMA 6 CALIDAD AMBIENTAL  </a:t>
            </a:r>
          </a:p>
          <a:p>
            <a:pPr algn="ctr"/>
            <a:r>
              <a:rPr lang="es-CO" sz="2000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Proyecto: Evaluación Seguimiento y Monitoreo de los Recursos Naturales y La Biodiversidad 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="" xmlns:a16="http://schemas.microsoft.com/office/drawing/2014/main" id="{92793A11-8C42-4334-AF58-C4B8AFA636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0099105"/>
              </p:ext>
            </p:extLst>
          </p:nvPr>
        </p:nvGraphicFramePr>
        <p:xfrm>
          <a:off x="3851920" y="1087821"/>
          <a:ext cx="3816424" cy="1787652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2723795">
                  <a:extLst>
                    <a:ext uri="{9D8B030D-6E8A-4147-A177-3AD203B41FA5}">
                      <a16:colId xmlns="" xmlns:a16="http://schemas.microsoft.com/office/drawing/2014/main" val="721515196"/>
                    </a:ext>
                  </a:extLst>
                </a:gridCol>
                <a:gridCol w="1092629">
                  <a:extLst>
                    <a:ext uri="{9D8B030D-6E8A-4147-A177-3AD203B41FA5}">
                      <a16:colId xmlns="" xmlns:a16="http://schemas.microsoft.com/office/drawing/2014/main" val="16729232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s-MX" sz="1200" dirty="0">
                          <a:effectLst/>
                        </a:rPr>
                        <a:t>TIPO DE ACTUACION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s-MX" sz="1200" dirty="0" smtClean="0">
                          <a:effectLst/>
                        </a:rPr>
                        <a:t>TRAMITADO</a:t>
                      </a:r>
                      <a:r>
                        <a:rPr lang="es-MX" sz="1200" baseline="0" dirty="0" smtClean="0">
                          <a:effectLst/>
                        </a:rPr>
                        <a:t> 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782913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s-MX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Licencia</a:t>
                      </a:r>
                      <a:r>
                        <a:rPr lang="es-MX" sz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Ambientales 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s-CO" sz="18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O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1558851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s-CO" sz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Concesión de agua 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s-CO" sz="18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CO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4882708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s-CO" sz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Permisos de vertimiento de agua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s-CO" sz="18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CO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21570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s-CO" sz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Aprovechamiento forestal</a:t>
                      </a:r>
                      <a:r>
                        <a:rPr lang="es-CO" sz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s-CO" sz="18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s-CO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5125679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s-CO" sz="1200" dirty="0" smtClean="0">
                          <a:effectLst/>
                        </a:rPr>
                        <a:t>TOTAL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s-CO" sz="18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es-CO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3207697"/>
              </p:ext>
            </p:extLst>
          </p:nvPr>
        </p:nvGraphicFramePr>
        <p:xfrm>
          <a:off x="1115616" y="2780928"/>
          <a:ext cx="7488832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647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r>
              <a:rPr lang="es-CO" smtClean="0">
                <a:solidFill>
                  <a:schemeClr val="bg1"/>
                </a:solidFill>
              </a:rPr>
              <a:t>Asamblea Corporativa 2019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331640" y="0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i="1" dirty="0">
                <a:solidFill>
                  <a:srgbClr val="00B050"/>
                </a:solidFill>
              </a:rPr>
              <a:t>PROGRAMA 6 CALIDAD AMBIENTAL  </a:t>
            </a:r>
          </a:p>
          <a:p>
            <a:pPr algn="ctr"/>
            <a:r>
              <a:rPr lang="es-CO" b="1" i="1" dirty="0">
                <a:solidFill>
                  <a:srgbClr val="00B050"/>
                </a:solidFill>
              </a:rPr>
              <a:t>Proyecto: Evaluación Seguimiento y Monitoreo de los Recursos Naturales y La Biodiversidad </a:t>
            </a:r>
          </a:p>
        </p:txBody>
      </p:sp>
      <p:graphicFrame>
        <p:nvGraphicFramePr>
          <p:cNvPr id="5" name="Diagrama 4"/>
          <p:cNvGraphicFramePr/>
          <p:nvPr>
            <p:extLst/>
          </p:nvPr>
        </p:nvGraphicFramePr>
        <p:xfrm>
          <a:off x="107504" y="1268760"/>
          <a:ext cx="788434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852936"/>
            <a:ext cx="2459765" cy="18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Asamblea Corporativa 2019</a:t>
            </a:r>
            <a:endParaRPr lang="es-CO"/>
          </a:p>
        </p:txBody>
      </p:sp>
      <p:sp>
        <p:nvSpPr>
          <p:cNvPr id="5" name="Rectángulo 4"/>
          <p:cNvSpPr/>
          <p:nvPr/>
        </p:nvSpPr>
        <p:spPr>
          <a:xfrm>
            <a:off x="581025" y="19888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CO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925139979"/>
              </p:ext>
            </p:extLst>
          </p:nvPr>
        </p:nvGraphicFramePr>
        <p:xfrm>
          <a:off x="251520" y="1412776"/>
          <a:ext cx="676875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ángulo 6"/>
          <p:cNvSpPr/>
          <p:nvPr/>
        </p:nvSpPr>
        <p:spPr>
          <a:xfrm>
            <a:off x="1300597" y="28610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i="1" dirty="0">
                <a:solidFill>
                  <a:srgbClr val="00B050"/>
                </a:solidFill>
              </a:rPr>
              <a:t>PROGRAMA 6 CALIDAD AMBIENTAL  </a:t>
            </a:r>
          </a:p>
          <a:p>
            <a:pPr algn="ctr"/>
            <a:r>
              <a:rPr lang="es-CO" b="1" i="1" dirty="0">
                <a:solidFill>
                  <a:srgbClr val="00B050"/>
                </a:solidFill>
              </a:rPr>
              <a:t>Proyecto: Evaluación Seguimiento y Monitoreo de los Recursos Naturales y La Biodiversidad 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732635"/>
            <a:ext cx="2651786" cy="198884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010932"/>
            <a:ext cx="2075723" cy="1556792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287" y="951940"/>
            <a:ext cx="2447595" cy="183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341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Asamblea Corporativa 2019</a:t>
            </a:r>
            <a:endParaRPr lang="es-CO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236794286"/>
              </p:ext>
            </p:extLst>
          </p:nvPr>
        </p:nvGraphicFramePr>
        <p:xfrm>
          <a:off x="251520" y="105273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upo 7"/>
          <p:cNvGrpSpPr/>
          <p:nvPr/>
        </p:nvGrpSpPr>
        <p:grpSpPr>
          <a:xfrm>
            <a:off x="4572000" y="3356992"/>
            <a:ext cx="1800200" cy="1826460"/>
            <a:chOff x="1514111" y="1577387"/>
            <a:chExt cx="1549144" cy="1826460"/>
          </a:xfrm>
        </p:grpSpPr>
        <p:sp>
          <p:nvSpPr>
            <p:cNvPr id="9" name="Rectángulo 8"/>
            <p:cNvSpPr/>
            <p:nvPr/>
          </p:nvSpPr>
          <p:spPr>
            <a:xfrm>
              <a:off x="1514111" y="1577387"/>
              <a:ext cx="1405128" cy="1610436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ectángulo 9"/>
            <p:cNvSpPr/>
            <p:nvPr/>
          </p:nvSpPr>
          <p:spPr>
            <a:xfrm>
              <a:off x="1658127" y="1793411"/>
              <a:ext cx="1405128" cy="16104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t" anchorCtr="0">
              <a:noAutofit/>
            </a:bodyPr>
            <a:lstStyle/>
            <a:p>
              <a:pPr lvl="0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300" dirty="0"/>
                <a:t>Proyecto No 4.1. Gestión Ambiental Urbana</a:t>
              </a:r>
              <a:endParaRPr lang="es-CO" sz="1300" kern="1200" dirty="0"/>
            </a:p>
          </p:txBody>
        </p:sp>
      </p:grpSp>
      <p:sp>
        <p:nvSpPr>
          <p:cNvPr id="11" name="CuadroTexto 10"/>
          <p:cNvSpPr txBox="1"/>
          <p:nvPr/>
        </p:nvSpPr>
        <p:spPr>
          <a:xfrm>
            <a:off x="6588224" y="2987660"/>
            <a:ext cx="2232248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 smtClean="0">
                <a:solidFill>
                  <a:schemeClr val="bg1"/>
                </a:solidFill>
              </a:rPr>
              <a:t> </a:t>
            </a:r>
            <a:r>
              <a:rPr lang="es-CO" dirty="0">
                <a:solidFill>
                  <a:schemeClr val="bg1"/>
                </a:solidFill>
              </a:rPr>
              <a:t>Gestión Ambiental Sectorial y </a:t>
            </a:r>
            <a:r>
              <a:rPr lang="es-CO" dirty="0" smtClean="0">
                <a:solidFill>
                  <a:schemeClr val="bg1"/>
                </a:solidFill>
              </a:rPr>
              <a:t>Urbana 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619250" y="274638"/>
            <a:ext cx="7067550" cy="1143000"/>
          </a:xfrm>
        </p:spPr>
        <p:txBody>
          <a:bodyPr/>
          <a:lstStyle/>
          <a:p>
            <a:r>
              <a:rPr lang="es-CO" dirty="0" smtClean="0"/>
              <a:t>Aportes del PGAR y PAI al </a:t>
            </a:r>
            <a:r>
              <a:rPr lang="es-CO" dirty="0"/>
              <a:t>-</a:t>
            </a:r>
            <a:r>
              <a:rPr lang="es-CO" dirty="0" smtClean="0"/>
              <a:t>PND-ODS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8740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203848" y="6492875"/>
            <a:ext cx="2895600" cy="365125"/>
          </a:xfrm>
        </p:spPr>
        <p:txBody>
          <a:bodyPr/>
          <a:lstStyle/>
          <a:p>
            <a:r>
              <a:rPr lang="es-CO" smtClean="0">
                <a:solidFill>
                  <a:schemeClr val="bg1"/>
                </a:solidFill>
              </a:rPr>
              <a:t>Asamblea Corporativa 2019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788024" y="1406013"/>
            <a:ext cx="38344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3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Jornadas </a:t>
            </a:r>
            <a:r>
              <a:rPr lang="es-CO" sz="3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es-CO" sz="3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Arborización </a:t>
            </a:r>
            <a:r>
              <a:rPr lang="es-CO" sz="3000" dirty="0">
                <a:latin typeface="Arial" pitchFamily="34" charset="0"/>
                <a:cs typeface="Arial" pitchFamily="34" charset="0"/>
              </a:rPr>
              <a:t>en </a:t>
            </a:r>
            <a:r>
              <a:rPr lang="es-CO" sz="3000" dirty="0" smtClean="0">
                <a:latin typeface="Arial" pitchFamily="34" charset="0"/>
                <a:cs typeface="Arial" pitchFamily="34" charset="0"/>
              </a:rPr>
              <a:t>7 municipios.</a:t>
            </a:r>
            <a:endParaRPr lang="es-CO" sz="3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67544" y="4221088"/>
            <a:ext cx="4572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s-CO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CO" sz="3200" dirty="0">
                <a:latin typeface="Arial" pitchFamily="34" charset="0"/>
                <a:cs typeface="Arial" pitchFamily="34" charset="0"/>
              </a:rPr>
              <a:t>Se sembraron </a:t>
            </a:r>
            <a:r>
              <a:rPr lang="es-CO" sz="3200" dirty="0" smtClean="0">
                <a:latin typeface="Arial" pitchFamily="34" charset="0"/>
                <a:cs typeface="Arial" pitchFamily="34" charset="0"/>
              </a:rPr>
              <a:t>mas de </a:t>
            </a:r>
            <a:r>
              <a:rPr lang="es-CO" sz="3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1.320 </a:t>
            </a:r>
            <a:r>
              <a:rPr lang="es-CO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Arboles</a:t>
            </a:r>
            <a:r>
              <a:rPr lang="es-CO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CO" sz="3200" dirty="0">
                <a:latin typeface="Arial" pitchFamily="34" charset="0"/>
                <a:cs typeface="Arial" pitchFamily="34" charset="0"/>
              </a:rPr>
              <a:t>frutales y maderables.</a:t>
            </a:r>
          </a:p>
        </p:txBody>
      </p:sp>
      <p:pic>
        <p:nvPicPr>
          <p:cNvPr id="9" name="Imagen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93" y="1628800"/>
            <a:ext cx="2880320" cy="2456870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052774"/>
            <a:ext cx="3186694" cy="2336627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0" y="3704"/>
            <a:ext cx="89644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s-CO" b="1" i="1" dirty="0">
                <a:solidFill>
                  <a:srgbClr val="00B050"/>
                </a:solidFill>
              </a:rPr>
              <a:t>PROGRAMA 4. </a:t>
            </a:r>
          </a:p>
          <a:p>
            <a:pPr lvl="0" algn="ctr">
              <a:lnSpc>
                <a:spcPct val="100000"/>
              </a:lnSpc>
            </a:pPr>
            <a:r>
              <a:rPr lang="es-CO" b="1" i="1" dirty="0">
                <a:solidFill>
                  <a:srgbClr val="00B050"/>
                </a:solidFill>
              </a:rPr>
              <a:t>Gestión Ambiental Sectorial Y Urbana </a:t>
            </a:r>
          </a:p>
          <a:p>
            <a:pPr lvl="0" algn="ctr">
              <a:lnSpc>
                <a:spcPct val="100000"/>
              </a:lnSpc>
            </a:pPr>
            <a:r>
              <a:rPr lang="es-CO" b="1" i="1" dirty="0">
                <a:solidFill>
                  <a:srgbClr val="00B050"/>
                </a:solidFill>
              </a:rPr>
              <a:t>Gestión Ambiental Urbana</a:t>
            </a:r>
            <a:endParaRPr lang="es-CO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41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03848" y="6495642"/>
            <a:ext cx="2895600" cy="365125"/>
          </a:xfrm>
        </p:spPr>
        <p:txBody>
          <a:bodyPr/>
          <a:lstStyle/>
          <a:p>
            <a:r>
              <a:rPr lang="es-CO" smtClean="0">
                <a:solidFill>
                  <a:schemeClr val="bg1"/>
                </a:solidFill>
              </a:rPr>
              <a:t>Asamblea Corporativa 2019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006045" y="1548188"/>
            <a:ext cx="4814427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CO" sz="2400" dirty="0">
                <a:latin typeface="Arial" pitchFamily="34" charset="0"/>
                <a:cs typeface="Arial" pitchFamily="34" charset="0"/>
              </a:rPr>
              <a:t>C</a:t>
            </a:r>
            <a:r>
              <a:rPr lang="es-CO" sz="2400" dirty="0" smtClean="0">
                <a:latin typeface="Arial" pitchFamily="34" charset="0"/>
                <a:cs typeface="Arial" pitchFamily="34" charset="0"/>
              </a:rPr>
              <a:t>onservación </a:t>
            </a:r>
            <a:r>
              <a:rPr lang="es-CO" sz="2400" dirty="0">
                <a:latin typeface="Arial" pitchFamily="34" charset="0"/>
                <a:cs typeface="Arial" pitchFamily="34" charset="0"/>
              </a:rPr>
              <a:t>ambiental en zonas de </a:t>
            </a:r>
            <a:r>
              <a:rPr lang="es-CO" sz="2400" dirty="0" smtClean="0">
                <a:latin typeface="Arial" pitchFamily="34" charset="0"/>
                <a:cs typeface="Arial" pitchFamily="34" charset="0"/>
              </a:rPr>
              <a:t>playas</a:t>
            </a:r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CO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6,17</a:t>
            </a:r>
            <a:r>
              <a:rPr lang="es-CO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CO" sz="2400" dirty="0" smtClean="0">
                <a:latin typeface="Arial" pitchFamily="34" charset="0"/>
                <a:cs typeface="Arial" pitchFamily="34" charset="0"/>
              </a:rPr>
              <a:t>Toneladas de Residuos Sólidos</a:t>
            </a:r>
            <a:r>
              <a:rPr lang="es-CO" sz="2400" dirty="0" smtClean="0">
                <a:latin typeface="Arial" pitchFamily="34" charset="0"/>
                <a:cs typeface="Arial" pitchFamily="34" charset="0"/>
              </a:rPr>
              <a:t>). </a:t>
            </a:r>
            <a:endParaRPr lang="es-CO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Imagen 11" descr="IMG_20180619_10511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89" y="3723640"/>
            <a:ext cx="3376731" cy="177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89" y="1122738"/>
            <a:ext cx="3272135" cy="2217429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-86156"/>
            <a:ext cx="89644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s-CO" b="1" i="1" dirty="0">
                <a:solidFill>
                  <a:srgbClr val="00B050"/>
                </a:solidFill>
              </a:rPr>
              <a:t>PROGRAMA 4. </a:t>
            </a:r>
          </a:p>
          <a:p>
            <a:pPr lvl="0" algn="ctr">
              <a:lnSpc>
                <a:spcPct val="100000"/>
              </a:lnSpc>
            </a:pPr>
            <a:r>
              <a:rPr lang="es-CO" b="1" i="1" dirty="0">
                <a:solidFill>
                  <a:srgbClr val="00B050"/>
                </a:solidFill>
              </a:rPr>
              <a:t>Gestión Ambiental Sectorial Y Urbana </a:t>
            </a:r>
          </a:p>
          <a:p>
            <a:pPr lvl="0" algn="ctr">
              <a:lnSpc>
                <a:spcPct val="100000"/>
              </a:lnSpc>
            </a:pPr>
            <a:r>
              <a:rPr lang="es-CO" b="1" i="1" dirty="0">
                <a:solidFill>
                  <a:srgbClr val="00B050"/>
                </a:solidFill>
              </a:rPr>
              <a:t>Gestión Ambiental Urbana</a:t>
            </a:r>
            <a:endParaRPr lang="es-CO" dirty="0">
              <a:solidFill>
                <a:srgbClr val="00B05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191305" y="3931345"/>
            <a:ext cx="4608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9 Toneladas </a:t>
            </a:r>
            <a:r>
              <a:rPr lang="es-CO" sz="2400" dirty="0" smtClean="0">
                <a:latin typeface="Arial" pitchFamily="34" charset="0"/>
                <a:cs typeface="Arial" pitchFamily="34" charset="0"/>
              </a:rPr>
              <a:t>de residuos peligrosos recolectados durante la Campaña Programa </a:t>
            </a:r>
            <a:r>
              <a:rPr lang="es-CO" sz="2400" dirty="0">
                <a:latin typeface="Arial" pitchFamily="34" charset="0"/>
                <a:cs typeface="Arial" pitchFamily="34" charset="0"/>
              </a:rPr>
              <a:t>del Postconsumo </a:t>
            </a:r>
          </a:p>
        </p:txBody>
      </p:sp>
    </p:spTree>
    <p:extLst>
      <p:ext uri="{BB962C8B-B14F-4D97-AF65-F5344CB8AC3E}">
        <p14:creationId xmlns:p14="http://schemas.microsoft.com/office/powerpoint/2010/main" val="220792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03848" y="6495642"/>
            <a:ext cx="2895600" cy="365125"/>
          </a:xfrm>
        </p:spPr>
        <p:txBody>
          <a:bodyPr/>
          <a:lstStyle/>
          <a:p>
            <a:r>
              <a:rPr lang="es-CO" smtClean="0">
                <a:solidFill>
                  <a:schemeClr val="bg1"/>
                </a:solidFill>
              </a:rPr>
              <a:t>Asamblea Corporativa 2019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211960" y="1307031"/>
            <a:ext cx="4583225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CO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Hilos que conecta tu corazón con una Guajira </a:t>
            </a:r>
            <a:r>
              <a:rPr lang="es-CO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Sostenible.</a:t>
            </a:r>
            <a:endParaRPr lang="es-CO" sz="24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15000"/>
              </a:lnSpc>
            </a:pPr>
            <a:endParaRPr lang="es-CO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 el apoyo de 20 organizaciones y más de 2.000 Voluntarios se recolectaron mas de  </a:t>
            </a:r>
            <a:r>
              <a:rPr lang="es-CO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54,39 Toneladas</a:t>
            </a:r>
            <a:r>
              <a:rPr lang="es-CO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CO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de Residuos </a:t>
            </a:r>
            <a:r>
              <a:rPr lang="es-CO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Sólidos</a:t>
            </a:r>
            <a:r>
              <a:rPr lang="es-CO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s-CO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el cabo de la </a:t>
            </a:r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vela.</a:t>
            </a:r>
            <a:endParaRPr lang="es-C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0" y="-86156"/>
            <a:ext cx="89644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s-CO" b="1" i="1" dirty="0">
                <a:solidFill>
                  <a:srgbClr val="00B050"/>
                </a:solidFill>
              </a:rPr>
              <a:t>PROGRAMA 4. </a:t>
            </a:r>
          </a:p>
          <a:p>
            <a:pPr lvl="0" algn="ctr">
              <a:lnSpc>
                <a:spcPct val="100000"/>
              </a:lnSpc>
            </a:pPr>
            <a:r>
              <a:rPr lang="es-CO" b="1" i="1" dirty="0">
                <a:solidFill>
                  <a:srgbClr val="00B050"/>
                </a:solidFill>
              </a:rPr>
              <a:t>Gestión Ambiental Sectorial Y Urbana </a:t>
            </a:r>
          </a:p>
          <a:p>
            <a:pPr lvl="0" algn="ctr">
              <a:lnSpc>
                <a:spcPct val="100000"/>
              </a:lnSpc>
            </a:pPr>
            <a:r>
              <a:rPr lang="es-CO" b="1" i="1" dirty="0">
                <a:solidFill>
                  <a:srgbClr val="00B050"/>
                </a:solidFill>
              </a:rPr>
              <a:t>Gestión Ambiental Urbana</a:t>
            </a:r>
            <a:endParaRPr lang="es-CO" dirty="0">
              <a:solidFill>
                <a:srgbClr val="00B05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3419872" cy="227991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3877675"/>
            <a:ext cx="3536487" cy="186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4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520259"/>
            <a:ext cx="9144000" cy="365125"/>
          </a:xfrm>
        </p:spPr>
        <p:txBody>
          <a:bodyPr/>
          <a:lstStyle/>
          <a:p>
            <a:r>
              <a:rPr lang="es-CO" smtClean="0">
                <a:solidFill>
                  <a:schemeClr val="bg1"/>
                </a:solidFill>
              </a:rPr>
              <a:t>Asamblea Corporativa 2019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604100" y="3738966"/>
            <a:ext cx="416013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800" b="1" dirty="0">
                <a:solidFill>
                  <a:srgbClr val="00B050"/>
                </a:solidFill>
                <a:latin typeface="Arial" panose="020B0604020202020204" pitchFamily="34" charset="0"/>
                <a:cs typeface="Arial" pitchFamily="34" charset="0"/>
              </a:rPr>
              <a:t>511 productores 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sesorados en 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buenas prácticas ambientales para el ejercicio de la 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pequeña, mediana 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y minería de 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subsistencia en todo el 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Departamento.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0" y="105324"/>
            <a:ext cx="89644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s-CO" b="1" i="1" dirty="0">
                <a:solidFill>
                  <a:srgbClr val="00B050"/>
                </a:solidFill>
              </a:rPr>
              <a:t>PROGRAMA 4. </a:t>
            </a:r>
          </a:p>
          <a:p>
            <a:pPr lvl="0" algn="ctr">
              <a:lnSpc>
                <a:spcPct val="100000"/>
              </a:lnSpc>
            </a:pPr>
            <a:r>
              <a:rPr lang="es-CO" b="1" i="1" dirty="0">
                <a:solidFill>
                  <a:srgbClr val="00B050"/>
                </a:solidFill>
              </a:rPr>
              <a:t>Gestión Ambiental Sectorial Y Urbana </a:t>
            </a:r>
          </a:p>
          <a:p>
            <a:pPr lvl="0" algn="ctr">
              <a:lnSpc>
                <a:spcPct val="100000"/>
              </a:lnSpc>
            </a:pPr>
            <a:r>
              <a:rPr lang="es-CO" b="1" i="1" dirty="0">
                <a:solidFill>
                  <a:srgbClr val="00B050"/>
                </a:solidFill>
              </a:rPr>
              <a:t>Gestión Ambiental </a:t>
            </a:r>
            <a:r>
              <a:rPr lang="es-CO" b="1" i="1" dirty="0" smtClean="0">
                <a:solidFill>
                  <a:srgbClr val="00B050"/>
                </a:solidFill>
              </a:rPr>
              <a:t>Sectorial </a:t>
            </a:r>
            <a:endParaRPr lang="es-CO" dirty="0">
              <a:solidFill>
                <a:srgbClr val="00B050"/>
              </a:solidFill>
            </a:endParaRPr>
          </a:p>
        </p:txBody>
      </p:sp>
      <p:sp>
        <p:nvSpPr>
          <p:cNvPr id="12" name="Rectángulo 10"/>
          <p:cNvSpPr/>
          <p:nvPr/>
        </p:nvSpPr>
        <p:spPr>
          <a:xfrm>
            <a:off x="181240" y="3972092"/>
            <a:ext cx="39587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288 </a:t>
            </a:r>
            <a:r>
              <a:rPr lang="es-CO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s-CO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ersonas </a:t>
            </a:r>
            <a:r>
              <a:rPr lang="es-CO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s-CO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apacitadas </a:t>
            </a:r>
            <a:r>
              <a:rPr lang="es-CO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en</a:t>
            </a:r>
            <a:r>
              <a:rPr lang="es-CO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CO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incendios </a:t>
            </a:r>
            <a:r>
              <a:rPr lang="es-CO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forestales.</a:t>
            </a:r>
            <a:endParaRPr lang="es-C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ángulo 1"/>
          <p:cNvSpPr/>
          <p:nvPr/>
        </p:nvSpPr>
        <p:spPr>
          <a:xfrm>
            <a:off x="147411" y="1852707"/>
            <a:ext cx="445668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309 Personas </a:t>
            </a:r>
            <a:r>
              <a:rPr lang="es-CO" sz="2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capacitadas </a:t>
            </a:r>
            <a:r>
              <a:rPr lang="es-CO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en cambio </a:t>
            </a:r>
            <a:r>
              <a:rPr lang="es-CO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climático </a:t>
            </a:r>
            <a:r>
              <a:rPr lang="es-CO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y </a:t>
            </a:r>
            <a:r>
              <a:rPr lang="es-CO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Política </a:t>
            </a:r>
            <a:r>
              <a:rPr lang="es-CO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Nacional para la Gobernanza y la Cultura del Agua PGNCA en los sectores productivos</a:t>
            </a:r>
            <a:endParaRPr lang="es-CO" sz="2000" dirty="0"/>
          </a:p>
        </p:txBody>
      </p:sp>
      <p:pic>
        <p:nvPicPr>
          <p:cNvPr id="15" name="Imagen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24744"/>
            <a:ext cx="3168352" cy="232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6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568952" cy="1143000"/>
          </a:xfrm>
        </p:spPr>
        <p:txBody>
          <a:bodyPr/>
          <a:lstStyle/>
          <a:p>
            <a:pPr lvl="0"/>
            <a:r>
              <a:rPr lang="es-CO" b="1" dirty="0">
                <a:solidFill>
                  <a:srgbClr val="00B050"/>
                </a:solidFill>
              </a:rPr>
              <a:t>Línea 2. Recuperar y mantener los  ecosistemas estratégicos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INFORME DE GESTION 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8D5853CC-1F16-40E7-B793-811B18E98080}"/>
              </a:ext>
            </a:extLst>
          </p:cNvPr>
          <p:cNvSpPr txBox="1">
            <a:spLocks/>
          </p:cNvSpPr>
          <p:nvPr/>
        </p:nvSpPr>
        <p:spPr bwMode="auto">
          <a:xfrm>
            <a:off x="1619672" y="88342"/>
            <a:ext cx="7067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27BF6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9pPr>
          </a:lstStyle>
          <a:p>
            <a:endParaRPr lang="es-CO" sz="2800" dirty="0"/>
          </a:p>
        </p:txBody>
      </p:sp>
    </p:spTree>
    <p:extLst>
      <p:ext uri="{BB962C8B-B14F-4D97-AF65-F5344CB8AC3E}">
        <p14:creationId xmlns:p14="http://schemas.microsoft.com/office/powerpoint/2010/main" val="273024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259632" y="322739"/>
            <a:ext cx="7344816" cy="576064"/>
          </a:xfrm>
        </p:spPr>
        <p:txBody>
          <a:bodyPr/>
          <a:lstStyle/>
          <a:p>
            <a:r>
              <a:rPr lang="es-CO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CONTENIDO</a:t>
            </a:r>
            <a:r>
              <a:rPr lang="es-CO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r>
              <a:rPr lang="es-CO" smtClean="0">
                <a:solidFill>
                  <a:schemeClr val="bg1"/>
                </a:solidFill>
              </a:rPr>
              <a:t>Asamblea Corporativa 2019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07505" y="1268760"/>
            <a:ext cx="878497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sz="1700" b="1" dirty="0">
                <a:solidFill>
                  <a:srgbClr val="00B050"/>
                </a:solidFill>
                <a:latin typeface="Arial" panose="020B0604020202020204" pitchFamily="34" charset="0"/>
                <a:cs typeface="Arial" pitchFamily="34" charset="0"/>
              </a:rPr>
              <a:t>Línea Estratégica 1: </a:t>
            </a:r>
            <a:r>
              <a:rPr lang="es-CO" sz="1700" dirty="0">
                <a:solidFill>
                  <a:srgbClr val="00B050"/>
                </a:solidFill>
                <a:latin typeface="Arial" panose="020B0604020202020204" pitchFamily="34" charset="0"/>
                <a:cs typeface="Arial" pitchFamily="34" charset="0"/>
              </a:rPr>
              <a:t>Gestión integral de los recursos naturales y el ambiente  para el desarrollo sostenible de La Guajira.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CO" sz="1700" dirty="0">
              <a:solidFill>
                <a:srgbClr val="00B050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sz="1700" b="1" dirty="0">
                <a:solidFill>
                  <a:srgbClr val="00B050"/>
                </a:solidFill>
                <a:latin typeface="Arial" panose="020B0604020202020204" pitchFamily="34" charset="0"/>
                <a:cs typeface="Arial" pitchFamily="34" charset="0"/>
              </a:rPr>
              <a:t>Línea  Estratégica 2: </a:t>
            </a:r>
            <a:r>
              <a:rPr lang="es-CO" sz="1700" dirty="0">
                <a:solidFill>
                  <a:srgbClr val="00B050"/>
                </a:solidFill>
                <a:latin typeface="Arial" panose="020B0604020202020204" pitchFamily="34" charset="0"/>
                <a:cs typeface="Arial" pitchFamily="34" charset="0"/>
              </a:rPr>
              <a:t>Recuperar y Mantener los Ecosistemas Estratégicos.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CO" sz="1700" dirty="0">
              <a:solidFill>
                <a:srgbClr val="00B050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sz="1700" b="1" dirty="0">
                <a:solidFill>
                  <a:srgbClr val="00B050"/>
                </a:solidFill>
                <a:latin typeface="Arial" panose="020B0604020202020204" pitchFamily="34" charset="0"/>
                <a:cs typeface="Arial" pitchFamily="34" charset="0"/>
              </a:rPr>
              <a:t>Línea Estratégica 3: </a:t>
            </a:r>
            <a:r>
              <a:rPr lang="es-CO" sz="1700" dirty="0">
                <a:solidFill>
                  <a:srgbClr val="00B050"/>
                </a:solidFill>
                <a:latin typeface="Arial" panose="020B0604020202020204" pitchFamily="34" charset="0"/>
                <a:cs typeface="Arial" pitchFamily="34" charset="0"/>
              </a:rPr>
              <a:t>Planificación Ambiental para la Orientación de la Sociedad hacia la Eficiente Ocupación del Territorio.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CO" sz="1700" dirty="0">
              <a:solidFill>
                <a:srgbClr val="00B050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sz="1700" b="1" dirty="0">
                <a:solidFill>
                  <a:srgbClr val="00B050"/>
                </a:solidFill>
                <a:latin typeface="Arial" panose="020B0604020202020204" pitchFamily="34" charset="0"/>
                <a:cs typeface="Arial" pitchFamily="34" charset="0"/>
              </a:rPr>
              <a:t>Línea Estratégica 4: </a:t>
            </a:r>
            <a:r>
              <a:rPr lang="es-CO" sz="1700" dirty="0">
                <a:solidFill>
                  <a:srgbClr val="00B050"/>
                </a:solidFill>
                <a:latin typeface="Arial" panose="020B0604020202020204" pitchFamily="34" charset="0"/>
                <a:cs typeface="Arial" pitchFamily="34" charset="0"/>
              </a:rPr>
              <a:t>Participación para el Desarrollo y Divulgación de una Cultura Ambiental mas Amigable con Nuestro Entorno.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CO" sz="1700" dirty="0">
              <a:solidFill>
                <a:srgbClr val="00B050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sz="1700" b="1" dirty="0">
                <a:solidFill>
                  <a:srgbClr val="00B050"/>
                </a:solidFill>
                <a:latin typeface="Arial" panose="020B0604020202020204" pitchFamily="34" charset="0"/>
                <a:cs typeface="Arial" pitchFamily="34" charset="0"/>
              </a:rPr>
              <a:t>Línea Estratégica 5: </a:t>
            </a:r>
            <a:r>
              <a:rPr lang="es-CO" sz="1700" dirty="0">
                <a:solidFill>
                  <a:srgbClr val="00B050"/>
                </a:solidFill>
                <a:latin typeface="Arial" panose="020B0604020202020204" pitchFamily="34" charset="0"/>
                <a:cs typeface="Arial" pitchFamily="34" charset="0"/>
              </a:rPr>
              <a:t>Producción y Democratización del Conocimiento como Apoyo a la Gestión Ambiental Territorial.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CO" sz="1700" dirty="0">
              <a:solidFill>
                <a:srgbClr val="00B050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sz="1700" b="1" dirty="0">
                <a:solidFill>
                  <a:srgbClr val="00B050"/>
                </a:solidFill>
                <a:latin typeface="Arial" panose="020B0604020202020204" pitchFamily="34" charset="0"/>
                <a:cs typeface="Arial" pitchFamily="34" charset="0"/>
              </a:rPr>
              <a:t>Línea Estratégica  6: </a:t>
            </a:r>
            <a:r>
              <a:rPr lang="es-CO" sz="1700" dirty="0">
                <a:solidFill>
                  <a:srgbClr val="00B050"/>
                </a:solidFill>
                <a:latin typeface="Arial" panose="020B0604020202020204" pitchFamily="34" charset="0"/>
                <a:cs typeface="Arial" pitchFamily="34" charset="0"/>
              </a:rPr>
              <a:t>CORPOGUAJIRA como Entidad Líder y Articuladora de la Gestión Ambiental en La Guajira.</a:t>
            </a:r>
          </a:p>
        </p:txBody>
      </p:sp>
    </p:spTree>
    <p:extLst>
      <p:ext uri="{BB962C8B-B14F-4D97-AF65-F5344CB8AC3E}">
        <p14:creationId xmlns:p14="http://schemas.microsoft.com/office/powerpoint/2010/main" val="364398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Asamblea Corporativa 2019</a:t>
            </a:r>
            <a:endParaRPr lang="es-CO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031399015"/>
              </p:ext>
            </p:extLst>
          </p:nvPr>
        </p:nvGraphicFramePr>
        <p:xfrm>
          <a:off x="251520" y="1052736"/>
          <a:ext cx="609600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upo 7"/>
          <p:cNvGrpSpPr/>
          <p:nvPr/>
        </p:nvGrpSpPr>
        <p:grpSpPr>
          <a:xfrm>
            <a:off x="4572000" y="3356992"/>
            <a:ext cx="1800200" cy="1826460"/>
            <a:chOff x="1514111" y="1577387"/>
            <a:chExt cx="1549144" cy="1826460"/>
          </a:xfrm>
        </p:grpSpPr>
        <p:sp>
          <p:nvSpPr>
            <p:cNvPr id="9" name="Rectángulo 8"/>
            <p:cNvSpPr/>
            <p:nvPr/>
          </p:nvSpPr>
          <p:spPr>
            <a:xfrm>
              <a:off x="1514111" y="1577387"/>
              <a:ext cx="1405128" cy="1610436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ectángulo 9"/>
            <p:cNvSpPr/>
            <p:nvPr/>
          </p:nvSpPr>
          <p:spPr>
            <a:xfrm>
              <a:off x="1658127" y="1793411"/>
              <a:ext cx="1405128" cy="16104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t" anchorCtr="0">
              <a:noAutofit/>
            </a:bodyPr>
            <a:lstStyle/>
            <a:p>
              <a:pPr lvl="0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300" dirty="0"/>
                <a:t>Programa 3: Bosques, Biodiversidad y Servicios </a:t>
              </a:r>
              <a:r>
                <a:rPr lang="es-CO" sz="1300" dirty="0" smtClean="0"/>
                <a:t>Ecosistémicos </a:t>
              </a:r>
              <a:endParaRPr lang="es-CO" sz="1300" kern="1200" dirty="0"/>
            </a:p>
          </p:txBody>
        </p:sp>
      </p:grpSp>
      <p:sp>
        <p:nvSpPr>
          <p:cNvPr id="11" name="CuadroTexto 10"/>
          <p:cNvSpPr txBox="1"/>
          <p:nvPr/>
        </p:nvSpPr>
        <p:spPr>
          <a:xfrm>
            <a:off x="6404158" y="1787150"/>
            <a:ext cx="2232248" cy="12003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smtClean="0">
                <a:solidFill>
                  <a:schemeClr val="bg1"/>
                </a:solidFill>
              </a:rPr>
              <a:t>Ecosistemas </a:t>
            </a:r>
            <a:r>
              <a:rPr lang="es-CO" dirty="0">
                <a:solidFill>
                  <a:schemeClr val="bg1"/>
                </a:solidFill>
              </a:rPr>
              <a:t>estratégicos continentales y </a:t>
            </a:r>
            <a:r>
              <a:rPr lang="es-CO" dirty="0" smtClean="0">
                <a:solidFill>
                  <a:schemeClr val="bg1"/>
                </a:solidFill>
              </a:rPr>
              <a:t>marinos.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619250" y="274638"/>
            <a:ext cx="7067550" cy="1143000"/>
          </a:xfrm>
        </p:spPr>
        <p:txBody>
          <a:bodyPr/>
          <a:lstStyle/>
          <a:p>
            <a:r>
              <a:rPr lang="es-CO" dirty="0" smtClean="0"/>
              <a:t>Aportes del PGAR y PAI al </a:t>
            </a:r>
            <a:r>
              <a:rPr lang="es-CO" dirty="0"/>
              <a:t>-</a:t>
            </a:r>
            <a:r>
              <a:rPr lang="es-CO" dirty="0" smtClean="0"/>
              <a:t>PND-ODS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6729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Asamblea Corporativa 2019</a:t>
            </a:r>
            <a:endParaRPr lang="es-CO"/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rgbClr val="00B050"/>
                </a:solidFill>
              </a:rPr>
              <a:t>PROGRAMA 3</a:t>
            </a:r>
          </a:p>
          <a:p>
            <a:pPr algn="ctr"/>
            <a:r>
              <a:rPr lang="es-CO" b="1" i="1" dirty="0">
                <a:solidFill>
                  <a:srgbClr val="00B050"/>
                </a:solidFill>
              </a:rPr>
              <a:t>BOSQUES, BIODIVERSIDAD Y SERVICIOS ECOSISTÉMICOS</a:t>
            </a:r>
          </a:p>
          <a:p>
            <a:pPr algn="ctr"/>
            <a:r>
              <a:rPr lang="es-CO" b="1" i="1" dirty="0">
                <a:solidFill>
                  <a:srgbClr val="00B050"/>
                </a:solidFill>
              </a:rPr>
              <a:t>3.1 Ecosistema Estratégico Continentales </a:t>
            </a:r>
            <a:r>
              <a:rPr lang="es-CO" b="1" i="1" dirty="0" smtClean="0">
                <a:solidFill>
                  <a:srgbClr val="00B050"/>
                </a:solidFill>
              </a:rPr>
              <a:t>y </a:t>
            </a:r>
            <a:r>
              <a:rPr lang="es-CO" b="1" i="1" dirty="0">
                <a:solidFill>
                  <a:srgbClr val="00B050"/>
                </a:solidFill>
              </a:rPr>
              <a:t>marino Costero  </a:t>
            </a:r>
            <a:endParaRPr lang="es-CO" dirty="0">
              <a:solidFill>
                <a:srgbClr val="00B05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79512" y="1484784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1.674 </a:t>
            </a:r>
            <a:r>
              <a:rPr lang="es-CO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Hectáreas </a:t>
            </a:r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de Restauración, rehabilitación y reforestación de </a:t>
            </a:r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ecosistemas de </a:t>
            </a:r>
            <a:r>
              <a:rPr lang="es-CO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cuencas.</a:t>
            </a:r>
            <a:endParaRPr lang="es-CO" sz="2400" dirty="0"/>
          </a:p>
        </p:txBody>
      </p:sp>
      <p:pic>
        <p:nvPicPr>
          <p:cNvPr id="10" name="Imagen 6" descr="C:\Users\Manuel Manjarrez.PPED20MANUELMAN\Downloads\IMG_20180413_10135644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4"/>
          <a:stretch/>
        </p:blipFill>
        <p:spPr bwMode="auto">
          <a:xfrm>
            <a:off x="4716016" y="923330"/>
            <a:ext cx="3384376" cy="24427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ángulo 5"/>
          <p:cNvSpPr/>
          <p:nvPr/>
        </p:nvSpPr>
        <p:spPr>
          <a:xfrm>
            <a:off x="179512" y="3205239"/>
            <a:ext cx="41044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Restauración de  </a:t>
            </a:r>
            <a:r>
              <a:rPr lang="es-CO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</a:t>
            </a:r>
            <a:r>
              <a:rPr lang="es-CO" b="1" dirty="0" smtClean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suelos </a:t>
            </a:r>
            <a:r>
              <a:rPr lang="es-CO" b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degradados </a:t>
            </a:r>
            <a:r>
              <a:rPr lang="es-CO" b="1" dirty="0" smtClean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CO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establecimiento 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7.000 metros cuadrados de </a:t>
            </a:r>
            <a:r>
              <a:rPr lang="es-CO" dirty="0" err="1">
                <a:latin typeface="Arial" panose="020B0604020202020204" pitchFamily="34" charset="0"/>
                <a:cs typeface="Arial" panose="020B0604020202020204" pitchFamily="34" charset="0"/>
              </a:rPr>
              <a:t>biomantos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con sistema de riego 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los Ecosistemas de Comunidades </a:t>
            </a:r>
            <a:r>
              <a:rPr lang="es-CO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Afrocolombianas, Devastados por Ola Invernal De 2011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 Municipio de Riohacha.</a:t>
            </a:r>
          </a:p>
        </p:txBody>
      </p:sp>
      <p:pic>
        <p:nvPicPr>
          <p:cNvPr id="12" name="Imagen 7" descr="C:\Users\Manuel Manjarrez.PPED20MANUELMAN\Downloads\IMG_20180505_111303339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89"/>
          <a:stretch/>
        </p:blipFill>
        <p:spPr bwMode="auto">
          <a:xfrm>
            <a:off x="4788024" y="3784154"/>
            <a:ext cx="3312368" cy="25721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4447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INFORME DE GESTION </a:t>
            </a:r>
          </a:p>
        </p:txBody>
      </p:sp>
      <p:sp>
        <p:nvSpPr>
          <p:cNvPr id="9" name="Rectángulo 4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rgbClr val="00B050"/>
                </a:solidFill>
              </a:rPr>
              <a:t>PROGRAMA 3</a:t>
            </a:r>
          </a:p>
          <a:p>
            <a:pPr algn="ctr"/>
            <a:r>
              <a:rPr lang="es-CO" b="1" i="1" dirty="0">
                <a:solidFill>
                  <a:srgbClr val="00B050"/>
                </a:solidFill>
              </a:rPr>
              <a:t>BOSQUES, BIODIVERSIDAD Y SERVICIOS ECOSISTÉMICOS</a:t>
            </a:r>
          </a:p>
          <a:p>
            <a:pPr algn="ctr"/>
            <a:r>
              <a:rPr lang="es-CO" b="1" i="1" dirty="0">
                <a:solidFill>
                  <a:srgbClr val="00B050"/>
                </a:solidFill>
              </a:rPr>
              <a:t>3.1 Ecosistema Estratégico Continentales Y marino Costero  </a:t>
            </a:r>
            <a:endParaRPr lang="es-CO" dirty="0">
              <a:solidFill>
                <a:srgbClr val="00B050"/>
              </a:solidFill>
            </a:endParaRPr>
          </a:p>
        </p:txBody>
      </p:sp>
      <p:sp>
        <p:nvSpPr>
          <p:cNvPr id="10" name="Rectángulo 2"/>
          <p:cNvSpPr/>
          <p:nvPr/>
        </p:nvSpPr>
        <p:spPr>
          <a:xfrm>
            <a:off x="4267906" y="1628800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CO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Familias </a:t>
            </a: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beneficiadas en 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la cuenca baja de Rio Ranchería y del Rio </a:t>
            </a: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Tapias con la 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Instalación de </a:t>
            </a:r>
            <a:r>
              <a:rPr lang="es-CO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 estufas </a:t>
            </a:r>
            <a:r>
              <a:rPr lang="es-CO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ecológicas y 25 </a:t>
            </a:r>
            <a:r>
              <a:rPr lang="es-CO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Biodigestores</a:t>
            </a:r>
            <a:r>
              <a:rPr lang="es-CO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1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077072"/>
            <a:ext cx="2645121" cy="1763414"/>
          </a:xfrm>
          <a:prstGeom prst="rect">
            <a:avLst/>
          </a:prstGeom>
        </p:spPr>
      </p:pic>
      <p:pic>
        <p:nvPicPr>
          <p:cNvPr id="12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50" y="1910338"/>
            <a:ext cx="2944688" cy="196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8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s-CO" smtClean="0"/>
              <a:t>INFORME DE GESTION </a:t>
            </a:r>
            <a:endParaRPr lang="es-CO"/>
          </a:p>
        </p:txBody>
      </p:sp>
      <p:sp>
        <p:nvSpPr>
          <p:cNvPr id="5" name="Rectángulo 4"/>
          <p:cNvSpPr/>
          <p:nvPr/>
        </p:nvSpPr>
        <p:spPr>
          <a:xfrm>
            <a:off x="76200" y="1628800"/>
            <a:ext cx="5040560" cy="1543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CO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DMI </a:t>
            </a:r>
            <a:r>
              <a:rPr lang="es-CO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PERIJA </a:t>
            </a:r>
            <a:r>
              <a:rPr lang="es-CO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BAÑADEROS se </a:t>
            </a:r>
            <a:r>
              <a:rPr lang="es-CO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realizaron procesos de conservación por restauración pasiva en </a:t>
            </a:r>
            <a:r>
              <a:rPr lang="es-CO" sz="2800" b="1" dirty="0" smtClean="0">
                <a:solidFill>
                  <a:srgbClr val="27BF61"/>
                </a:solidFill>
                <a:latin typeface="+mj-lt"/>
                <a:ea typeface="+mj-ea"/>
                <a:cs typeface="+mj-cs"/>
              </a:rPr>
              <a:t>427 Has</a:t>
            </a:r>
            <a:r>
              <a:rPr lang="es-CO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en los municipios de  Fonseca, Barrancas, Riohacha.</a:t>
            </a:r>
            <a:endParaRPr lang="es-CO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rgbClr val="00B050"/>
                </a:solidFill>
              </a:rPr>
              <a:t>PROGRAMA 3</a:t>
            </a:r>
          </a:p>
          <a:p>
            <a:pPr algn="ctr"/>
            <a:r>
              <a:rPr lang="es-CO" b="1" i="1" dirty="0">
                <a:solidFill>
                  <a:srgbClr val="00B050"/>
                </a:solidFill>
              </a:rPr>
              <a:t>BOSQUES, BIODIVERSIDAD Y SERVICIOS ECOSISTÉMICOS</a:t>
            </a:r>
          </a:p>
          <a:p>
            <a:pPr algn="ctr"/>
            <a:r>
              <a:rPr lang="es-CO" b="1" i="1" dirty="0">
                <a:solidFill>
                  <a:srgbClr val="00B050"/>
                </a:solidFill>
              </a:rPr>
              <a:t>3.1 Ecosistema Estratégico Continentales </a:t>
            </a:r>
            <a:r>
              <a:rPr lang="es-CO" b="1" i="1" dirty="0" smtClean="0">
                <a:solidFill>
                  <a:srgbClr val="00B050"/>
                </a:solidFill>
              </a:rPr>
              <a:t>y </a:t>
            </a:r>
            <a:r>
              <a:rPr lang="es-CO" b="1" i="1" dirty="0">
                <a:solidFill>
                  <a:srgbClr val="00B050"/>
                </a:solidFill>
              </a:rPr>
              <a:t>marino Costero  </a:t>
            </a:r>
            <a:endParaRPr lang="es-CO" dirty="0">
              <a:solidFill>
                <a:srgbClr val="00B050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848" y="1451630"/>
            <a:ext cx="3614127" cy="2409418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255621" y="3965515"/>
            <a:ext cx="46757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CO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RFP MONTES DE </a:t>
            </a:r>
            <a:r>
              <a:rPr lang="es-CO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OCA se </a:t>
            </a:r>
            <a:r>
              <a:rPr lang="es-CO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realizó </a:t>
            </a:r>
            <a:r>
              <a:rPr lang="es-CO" sz="2000" b="1" dirty="0">
                <a:solidFill>
                  <a:srgbClr val="27BF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30 </a:t>
            </a:r>
            <a:r>
              <a:rPr lang="es-CO" sz="2000" b="1" dirty="0" smtClean="0">
                <a:solidFill>
                  <a:srgbClr val="27BF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Has </a:t>
            </a:r>
            <a:r>
              <a:rPr lang="es-CO" sz="2000" b="1" dirty="0">
                <a:solidFill>
                  <a:srgbClr val="27BF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 reforestación activa y pasiva</a:t>
            </a:r>
            <a:r>
              <a:rPr lang="es-CO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s-CO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realizó acuerdo de conservación con  </a:t>
            </a:r>
            <a:r>
              <a:rPr lang="es-CO" sz="2000" b="1" dirty="0">
                <a:solidFill>
                  <a:srgbClr val="27BF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37 familias en la cuenca alta del </a:t>
            </a:r>
            <a:r>
              <a:rPr lang="es-CO" sz="2000" b="1" dirty="0" smtClean="0">
                <a:solidFill>
                  <a:srgbClr val="27BF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Arroyo </a:t>
            </a:r>
            <a:r>
              <a:rPr lang="es-CO" sz="2000" b="1" dirty="0">
                <a:solidFill>
                  <a:srgbClr val="27BF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Bruno.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2556913" y="94351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O" b="1" dirty="0">
                <a:latin typeface="Arial" panose="020B0604020202020204" pitchFamily="34" charset="0"/>
                <a:ea typeface="Calibri" panose="020F0502020204030204" pitchFamily="34" charset="0"/>
              </a:rPr>
              <a:t>Ejecución de planes de </a:t>
            </a:r>
            <a:r>
              <a:rPr lang="es-CO" b="1" dirty="0" smtClean="0">
                <a:latin typeface="Arial" panose="020B0604020202020204" pitchFamily="34" charset="0"/>
                <a:ea typeface="Calibri" panose="020F0502020204030204" pitchFamily="34" charset="0"/>
              </a:rPr>
              <a:t>manejo </a:t>
            </a:r>
            <a:endParaRPr lang="es-CO" b="1" dirty="0"/>
          </a:p>
        </p:txBody>
      </p:sp>
      <p:pic>
        <p:nvPicPr>
          <p:cNvPr id="8194" name="Picture 2" descr="Resultado de imagen para montes de oca la guajir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06" y="3587195"/>
            <a:ext cx="3928671" cy="294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11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INFORME DE GESTION </a:t>
            </a:r>
            <a:endParaRPr lang="es-CO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53002"/>
            <a:ext cx="3384376" cy="225625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403648" y="186434"/>
            <a:ext cx="6858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</a:rPr>
              <a:t>PROGRAMA 3</a:t>
            </a:r>
          </a:p>
          <a:p>
            <a:pPr algn="ctr"/>
            <a:r>
              <a:rPr lang="es-CO" sz="2000" b="1" i="1" dirty="0">
                <a:solidFill>
                  <a:srgbClr val="00B050"/>
                </a:solidFill>
              </a:rPr>
              <a:t>BOSQUES, BIODIVERSIDAD Y SERVICIOS ECOSISTÉMICOS</a:t>
            </a:r>
          </a:p>
          <a:p>
            <a:pPr algn="ctr"/>
            <a:r>
              <a:rPr lang="es-CO" sz="2000" b="1" i="1" dirty="0">
                <a:solidFill>
                  <a:srgbClr val="00B050"/>
                </a:solidFill>
              </a:rPr>
              <a:t>3.1 Ecosistema Estratégico Continentales y marino Costero  </a:t>
            </a:r>
            <a:endParaRPr lang="es-CO" sz="2000" dirty="0">
              <a:solidFill>
                <a:srgbClr val="00B050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26148"/>
            <a:ext cx="3764935" cy="2509958"/>
          </a:xfrm>
          <a:prstGeom prst="rect">
            <a:avLst/>
          </a:prstGeom>
        </p:spPr>
      </p:pic>
      <p:sp>
        <p:nvSpPr>
          <p:cNvPr id="10" name="CuadroTexto 7"/>
          <p:cNvSpPr txBox="1"/>
          <p:nvPr/>
        </p:nvSpPr>
        <p:spPr>
          <a:xfrm>
            <a:off x="323528" y="3709253"/>
            <a:ext cx="41584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b="1" dirty="0" smtClean="0">
                <a:solidFill>
                  <a:srgbClr val="00B050"/>
                </a:solidFill>
              </a:rPr>
              <a:t>Restauración  de 45 Hectáreas </a:t>
            </a:r>
            <a:r>
              <a:rPr lang="es-CO" sz="2400" i="1" dirty="0" smtClean="0"/>
              <a:t>y </a:t>
            </a:r>
            <a:r>
              <a:rPr lang="es-CO" sz="2400" b="1" dirty="0" smtClean="0">
                <a:solidFill>
                  <a:srgbClr val="00B050"/>
                </a:solidFill>
              </a:rPr>
              <a:t>15,43 </a:t>
            </a:r>
            <a:r>
              <a:rPr lang="es-CO" sz="2400" b="1" dirty="0">
                <a:solidFill>
                  <a:srgbClr val="00B050"/>
                </a:solidFill>
              </a:rPr>
              <a:t>Km de aislamiento </a:t>
            </a:r>
            <a:r>
              <a:rPr lang="es-CO" sz="2400" i="1" dirty="0" smtClean="0"/>
              <a:t>en las Comunidades </a:t>
            </a:r>
            <a:r>
              <a:rPr lang="es-CO" sz="2400" i="1" dirty="0"/>
              <a:t>Afrocolombianas, devastados por la ola invernal del 2011, Municipio de </a:t>
            </a:r>
            <a:r>
              <a:rPr lang="es-CO" sz="2400" i="1" dirty="0" smtClean="0"/>
              <a:t>Riohacha.</a:t>
            </a:r>
            <a:r>
              <a:rPr lang="es-CO" sz="2400" b="1" i="1" dirty="0" smtClean="0">
                <a:solidFill>
                  <a:srgbClr val="00B050"/>
                </a:solidFill>
              </a:rPr>
              <a:t> </a:t>
            </a:r>
            <a:endParaRPr lang="es-CO" sz="2400" b="1" i="1" dirty="0">
              <a:solidFill>
                <a:srgbClr val="00B050"/>
              </a:solidFill>
            </a:endParaRPr>
          </a:p>
        </p:txBody>
      </p:sp>
      <p:sp>
        <p:nvSpPr>
          <p:cNvPr id="11" name="CuadroTexto 7"/>
          <p:cNvSpPr txBox="1"/>
          <p:nvPr/>
        </p:nvSpPr>
        <p:spPr>
          <a:xfrm>
            <a:off x="4644008" y="3933056"/>
            <a:ext cx="4158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00B050"/>
                </a:solidFill>
              </a:rPr>
              <a:t>9 Unidades </a:t>
            </a:r>
            <a:r>
              <a:rPr lang="es-CO" sz="2800" b="1" dirty="0" smtClean="0">
                <a:solidFill>
                  <a:srgbClr val="00B050"/>
                </a:solidFill>
              </a:rPr>
              <a:t>Productivas</a:t>
            </a:r>
            <a:endParaRPr lang="es-CO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65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3568" y="1628800"/>
            <a:ext cx="3744416" cy="1728192"/>
          </a:xfrm>
        </p:spPr>
        <p:txBody>
          <a:bodyPr/>
          <a:lstStyle/>
          <a:p>
            <a:pPr marL="0" indent="0" algn="just">
              <a:buNone/>
            </a:pPr>
            <a:r>
              <a:rPr lang="es-CO" sz="2800" b="1" dirty="0" smtClean="0">
                <a:solidFill>
                  <a:srgbClr val="27BF61"/>
                </a:solidFill>
                <a:latin typeface="+mj-lt"/>
                <a:ea typeface="+mj-ea"/>
                <a:cs typeface="+mj-cs"/>
              </a:rPr>
              <a:t>67.177 Hectáreas   </a:t>
            </a:r>
            <a:r>
              <a:rPr lang="es-CO" sz="2800" dirty="0" smtClean="0"/>
              <a:t>declaradas. Distrito de Manejo Integrado </a:t>
            </a:r>
            <a:r>
              <a:rPr lang="es-CO" sz="2800" dirty="0" smtClean="0"/>
              <a:t>de </a:t>
            </a:r>
            <a:r>
              <a:rPr lang="es-CO" sz="2800" dirty="0" smtClean="0"/>
              <a:t>SAWAIRU</a:t>
            </a:r>
            <a:r>
              <a:rPr lang="es-CO" sz="2800" dirty="0" smtClean="0"/>
              <a:t>.</a:t>
            </a:r>
          </a:p>
          <a:p>
            <a:pPr marL="0" indent="0" algn="just">
              <a:buNone/>
            </a:pPr>
            <a:endParaRPr lang="es-CO" sz="2800" dirty="0"/>
          </a:p>
          <a:p>
            <a:pPr marL="0" indent="0" algn="just">
              <a:buNone/>
            </a:pPr>
            <a:endParaRPr lang="es-CO" sz="280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Asamblea Corporativa 2019</a:t>
            </a:r>
            <a:endParaRPr lang="es-CO"/>
          </a:p>
        </p:txBody>
      </p:sp>
      <p:pic>
        <p:nvPicPr>
          <p:cNvPr id="7170" name="Picture 2" descr="http://corpoguajira.gov.co/wp/wp-content/uploads/2018/12/NOTA-3-Mapa-de-estudio-en-ecosistemas-marinos-617x3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572" y="1753245"/>
            <a:ext cx="4248472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rgbClr val="00B050"/>
                </a:solidFill>
              </a:rPr>
              <a:t>PROGRAMA 3</a:t>
            </a:r>
          </a:p>
          <a:p>
            <a:pPr algn="ctr"/>
            <a:r>
              <a:rPr lang="es-CO" b="1" i="1" dirty="0">
                <a:solidFill>
                  <a:srgbClr val="00B050"/>
                </a:solidFill>
              </a:rPr>
              <a:t>BOSQUES, BIODIVERSIDAD Y SERVICIOS ECOSISTÉMICOS</a:t>
            </a:r>
          </a:p>
          <a:p>
            <a:pPr algn="ctr"/>
            <a:r>
              <a:rPr lang="es-CO" b="1" i="1" dirty="0">
                <a:solidFill>
                  <a:srgbClr val="00B050"/>
                </a:solidFill>
              </a:rPr>
              <a:t>3.1 Ecosistema Estratégico Continentales </a:t>
            </a:r>
            <a:r>
              <a:rPr lang="es-CO" b="1" i="1" dirty="0" smtClean="0">
                <a:solidFill>
                  <a:srgbClr val="00B050"/>
                </a:solidFill>
              </a:rPr>
              <a:t>y </a:t>
            </a:r>
            <a:r>
              <a:rPr lang="es-CO" b="1" i="1" dirty="0">
                <a:solidFill>
                  <a:srgbClr val="00B050"/>
                </a:solidFill>
              </a:rPr>
              <a:t>marino Costero  </a:t>
            </a:r>
            <a:endParaRPr lang="es-CO" dirty="0">
              <a:solidFill>
                <a:srgbClr val="00B050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827584" y="4293096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800" b="1" dirty="0" smtClean="0">
                <a:solidFill>
                  <a:srgbClr val="00B050"/>
                </a:solidFill>
              </a:rPr>
              <a:t>13.000 Has. </a:t>
            </a:r>
            <a:r>
              <a:rPr lang="es-CO" sz="2800" dirty="0" smtClean="0"/>
              <a:t>Pastos Marinos </a:t>
            </a:r>
            <a:endParaRPr lang="es-CO" sz="2800" dirty="0"/>
          </a:p>
        </p:txBody>
      </p:sp>
    </p:spTree>
    <p:extLst>
      <p:ext uri="{BB962C8B-B14F-4D97-AF65-F5344CB8AC3E}">
        <p14:creationId xmlns:p14="http://schemas.microsoft.com/office/powerpoint/2010/main" val="344231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568952" cy="1143000"/>
          </a:xfrm>
        </p:spPr>
        <p:txBody>
          <a:bodyPr/>
          <a:lstStyle/>
          <a:p>
            <a:pPr lvl="0"/>
            <a:r>
              <a:rPr lang="es-CO" b="1" dirty="0">
                <a:solidFill>
                  <a:srgbClr val="00B050"/>
                </a:solidFill>
              </a:rPr>
              <a:t>Línea 3. Planificación Ambiental para la Orientación de la Sociedad hacia la Eficiente Ocupación del Territorio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INFORME DE GESTION 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8D5853CC-1F16-40E7-B793-811B18E98080}"/>
              </a:ext>
            </a:extLst>
          </p:cNvPr>
          <p:cNvSpPr txBox="1">
            <a:spLocks/>
          </p:cNvSpPr>
          <p:nvPr/>
        </p:nvSpPr>
        <p:spPr bwMode="auto">
          <a:xfrm>
            <a:off x="1619672" y="88342"/>
            <a:ext cx="7067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27BF6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9pPr>
          </a:lstStyle>
          <a:p>
            <a:endParaRPr lang="es-CO" sz="2800" dirty="0"/>
          </a:p>
        </p:txBody>
      </p:sp>
    </p:spTree>
    <p:extLst>
      <p:ext uri="{BB962C8B-B14F-4D97-AF65-F5344CB8AC3E}">
        <p14:creationId xmlns:p14="http://schemas.microsoft.com/office/powerpoint/2010/main" val="112186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Asamblea Corporativa 2019</a:t>
            </a:r>
            <a:endParaRPr lang="es-CO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942466076"/>
              </p:ext>
            </p:extLst>
          </p:nvPr>
        </p:nvGraphicFramePr>
        <p:xfrm>
          <a:off x="251520" y="1052736"/>
          <a:ext cx="6408712" cy="4346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upo 7"/>
          <p:cNvGrpSpPr/>
          <p:nvPr/>
        </p:nvGrpSpPr>
        <p:grpSpPr>
          <a:xfrm>
            <a:off x="4572000" y="3356992"/>
            <a:ext cx="1800200" cy="1826460"/>
            <a:chOff x="1514111" y="1577387"/>
            <a:chExt cx="1549144" cy="1826460"/>
          </a:xfrm>
        </p:grpSpPr>
        <p:sp>
          <p:nvSpPr>
            <p:cNvPr id="9" name="Rectángulo 8"/>
            <p:cNvSpPr/>
            <p:nvPr/>
          </p:nvSpPr>
          <p:spPr>
            <a:xfrm>
              <a:off x="1514111" y="1577387"/>
              <a:ext cx="1405128" cy="1610436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ectángulo 9"/>
            <p:cNvSpPr/>
            <p:nvPr/>
          </p:nvSpPr>
          <p:spPr>
            <a:xfrm>
              <a:off x="1658127" y="1793411"/>
              <a:ext cx="1405128" cy="16104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t" anchorCtr="0">
              <a:noAutofit/>
            </a:bodyPr>
            <a:lstStyle/>
            <a:p>
              <a:pPr lvl="0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300" dirty="0"/>
                <a:t>Ordenamiento Ambiental Territorial</a:t>
              </a:r>
              <a:endParaRPr lang="es-CO" sz="1300" kern="1200" dirty="0"/>
            </a:p>
          </p:txBody>
        </p:sp>
      </p:grpSp>
      <p:sp>
        <p:nvSpPr>
          <p:cNvPr id="11" name="CuadroTexto 10"/>
          <p:cNvSpPr txBox="1"/>
          <p:nvPr/>
        </p:nvSpPr>
        <p:spPr>
          <a:xfrm>
            <a:off x="6660232" y="2086500"/>
            <a:ext cx="2232248" cy="12003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 Planificación, Ordenamiento e Información Ambiental Territorial </a:t>
            </a:r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619250" y="274638"/>
            <a:ext cx="7067550" cy="1143000"/>
          </a:xfrm>
        </p:spPr>
        <p:txBody>
          <a:bodyPr/>
          <a:lstStyle/>
          <a:p>
            <a:r>
              <a:rPr lang="es-CO" dirty="0" smtClean="0"/>
              <a:t>Aportes del PGAR y PAI al </a:t>
            </a:r>
            <a:r>
              <a:rPr lang="es-CO" dirty="0"/>
              <a:t>-</a:t>
            </a:r>
            <a:r>
              <a:rPr lang="es-CO" dirty="0" smtClean="0"/>
              <a:t>PND-ODS</a:t>
            </a:r>
            <a:endParaRPr lang="es-CO" dirty="0"/>
          </a:p>
        </p:txBody>
      </p:sp>
      <p:sp>
        <p:nvSpPr>
          <p:cNvPr id="14" name="CuadroTexto 13"/>
          <p:cNvSpPr txBox="1"/>
          <p:nvPr/>
        </p:nvSpPr>
        <p:spPr>
          <a:xfrm>
            <a:off x="6663620" y="3573016"/>
            <a:ext cx="2232248" cy="92333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 smtClean="0">
                <a:solidFill>
                  <a:schemeClr val="bg1"/>
                </a:solidFill>
              </a:rPr>
              <a:t>Gestión del riesgo y adaptación  al cambio climático  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12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Asamblea Corporativa 2019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35496" y="0"/>
            <a:ext cx="907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</a:rPr>
              <a:t>PROGRAMA 1 </a:t>
            </a:r>
          </a:p>
          <a:p>
            <a:pPr algn="ctr"/>
            <a:r>
              <a:rPr lang="es-CO" sz="2000" b="1" i="1" dirty="0">
                <a:solidFill>
                  <a:srgbClr val="00B050"/>
                </a:solidFill>
              </a:rPr>
              <a:t>Planificación,  Ordenamiento Ambiental Territorial  </a:t>
            </a:r>
          </a:p>
        </p:txBody>
      </p:sp>
      <p:sp>
        <p:nvSpPr>
          <p:cNvPr id="2" name="Rectángulo 1"/>
          <p:cNvSpPr/>
          <p:nvPr/>
        </p:nvSpPr>
        <p:spPr>
          <a:xfrm>
            <a:off x="4547687" y="3864466"/>
            <a:ext cx="42484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Formulación de</a:t>
            </a:r>
            <a:r>
              <a:rPr lang="es-CO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s-CO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Fases del POMCA Ancho y Otros directos al Caribe</a:t>
            </a:r>
          </a:p>
        </p:txBody>
      </p:sp>
      <p:pic>
        <p:nvPicPr>
          <p:cNvPr id="7" name="Imagen 6" descr="DSC_005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83" y="1268760"/>
            <a:ext cx="3312368" cy="26516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179512" y="4005063"/>
            <a:ext cx="39413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Formulación </a:t>
            </a:r>
            <a:r>
              <a:rPr lang="es-CO" sz="2000" b="1" i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 fases de los POMCAS </a:t>
            </a: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Tapias y Tomarrazón </a:t>
            </a: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Camarones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5426860" y="1277763"/>
            <a:ext cx="2952328" cy="2304256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97085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Asamblea Corporativa 2019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35496" y="0"/>
            <a:ext cx="907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</a:rPr>
              <a:t>PROGRAMA 1 </a:t>
            </a:r>
          </a:p>
          <a:p>
            <a:pPr algn="ctr"/>
            <a:r>
              <a:rPr lang="es-CO" sz="2000" b="1" i="1" dirty="0">
                <a:solidFill>
                  <a:srgbClr val="00B050"/>
                </a:solidFill>
              </a:rPr>
              <a:t>Planificación,  Ordenamiento Ambiental Territorial  </a:t>
            </a:r>
          </a:p>
        </p:txBody>
      </p:sp>
      <p:sp>
        <p:nvSpPr>
          <p:cNvPr id="2" name="Rectángulo 1"/>
          <p:cNvSpPr/>
          <p:nvPr/>
        </p:nvSpPr>
        <p:spPr>
          <a:xfrm>
            <a:off x="1547664" y="702723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Seguimiento  a la ejecución de POMCAS, PMA y Planes de Manejo Ambiental áreas Protegidas</a:t>
            </a:r>
            <a:endParaRPr lang="es-CO" sz="2000" dirty="0"/>
          </a:p>
        </p:txBody>
      </p:sp>
      <p:graphicFrame>
        <p:nvGraphicFramePr>
          <p:cNvPr id="9" name="8 Gráfico"/>
          <p:cNvGraphicFramePr/>
          <p:nvPr>
            <p:extLst>
              <p:ext uri="{D42A27DB-BD31-4B8C-83A1-F6EECF244321}">
                <p14:modId xmlns:p14="http://schemas.microsoft.com/office/powerpoint/2010/main" val="1253571364"/>
              </p:ext>
            </p:extLst>
          </p:nvPr>
        </p:nvGraphicFramePr>
        <p:xfrm>
          <a:off x="468052" y="1556792"/>
          <a:ext cx="4499992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9 Gráfico">
            <a:extLst>
              <a:ext uri="{FF2B5EF4-FFF2-40B4-BE49-F238E27FC236}">
                <a16:creationId xmlns:lc="http://schemas.openxmlformats.org/drawingml/2006/lockedCanvas" xmlns="" xmlns:cx="http://schemas.microsoft.com/office/drawing/2014/chartex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se="http://schemas.microsoft.com/office/word/2015/wordml/symex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00000000-0008-0000-00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8467325"/>
              </p:ext>
            </p:extLst>
          </p:nvPr>
        </p:nvGraphicFramePr>
        <p:xfrm>
          <a:off x="899592" y="3789040"/>
          <a:ext cx="6984776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5678628" y="1556792"/>
            <a:ext cx="299782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 smtClean="0"/>
              <a:t>PMA de Maicao Ejecutado en un </a:t>
            </a:r>
            <a:r>
              <a:rPr lang="es-CO" sz="2000" b="1" dirty="0" smtClean="0">
                <a:solidFill>
                  <a:srgbClr val="00B050"/>
                </a:solidFill>
              </a:rPr>
              <a:t>15% ,</a:t>
            </a:r>
            <a:r>
              <a:rPr lang="es-CO" sz="2000" b="1" dirty="0" smtClean="0"/>
              <a:t> </a:t>
            </a:r>
            <a:r>
              <a:rPr lang="es-CO" sz="2000" dirty="0" smtClean="0"/>
              <a:t>desarrollando acciones en el </a:t>
            </a:r>
            <a:r>
              <a:rPr lang="es-CO" sz="2000" b="1" dirty="0" smtClean="0">
                <a:solidFill>
                  <a:srgbClr val="00B050"/>
                </a:solidFill>
              </a:rPr>
              <a:t>42% </a:t>
            </a:r>
            <a:r>
              <a:rPr lang="es-CO" sz="2000" dirty="0" smtClean="0"/>
              <a:t>de los instrumentos.</a:t>
            </a:r>
            <a:endParaRPr lang="es-CO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3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568952" cy="1143000"/>
          </a:xfrm>
        </p:spPr>
        <p:txBody>
          <a:bodyPr/>
          <a:lstStyle/>
          <a:p>
            <a:pPr lvl="0"/>
            <a:r>
              <a:rPr lang="es-CO" b="1" dirty="0">
                <a:solidFill>
                  <a:srgbClr val="00B050"/>
                </a:solidFill>
                <a:latin typeface="Arial" panose="020B0604020202020204" pitchFamily="34" charset="0"/>
                <a:cs typeface="Arial" pitchFamily="34" charset="0"/>
              </a:rPr>
              <a:t>LÍNEA ESTRATÉGICA 1: </a:t>
            </a:r>
            <a:r>
              <a:rPr lang="es-CO" sz="3600" dirty="0">
                <a:solidFill>
                  <a:srgbClr val="00B050"/>
                </a:solidFill>
                <a:latin typeface="Arial" panose="020B0604020202020204" pitchFamily="34" charset="0"/>
                <a:cs typeface="Arial" pitchFamily="34" charset="0"/>
              </a:rPr>
              <a:t>Gestión integral de los recursos naturales y el ambiente  para el desarrollo sostenible de La Guajira.</a:t>
            </a:r>
            <a:br>
              <a:rPr lang="es-CO" sz="3600" dirty="0">
                <a:solidFill>
                  <a:srgbClr val="00B050"/>
                </a:solidFill>
                <a:latin typeface="Arial" panose="020B0604020202020204" pitchFamily="34" charset="0"/>
                <a:cs typeface="Arial" pitchFamily="34" charset="0"/>
              </a:rPr>
            </a:br>
            <a:endParaRPr lang="es-CO" sz="3600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INFORME DE GESTION </a:t>
            </a:r>
          </a:p>
        </p:txBody>
      </p:sp>
    </p:spTree>
    <p:extLst>
      <p:ext uri="{BB962C8B-B14F-4D97-AF65-F5344CB8AC3E}">
        <p14:creationId xmlns:p14="http://schemas.microsoft.com/office/powerpoint/2010/main" val="37105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592267"/>
            <a:ext cx="9144000" cy="365125"/>
          </a:xfrm>
        </p:spPr>
        <p:txBody>
          <a:bodyPr/>
          <a:lstStyle/>
          <a:p>
            <a:r>
              <a:rPr lang="es-CO" smtClean="0">
                <a:solidFill>
                  <a:schemeClr val="bg1"/>
                </a:solidFill>
              </a:rPr>
              <a:t>Asamblea Corporativa 2019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5496" y="0"/>
            <a:ext cx="907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</a:rPr>
              <a:t>PROGRAMA 1 </a:t>
            </a:r>
          </a:p>
          <a:p>
            <a:pPr algn="ctr"/>
            <a:r>
              <a:rPr lang="es-CO" sz="2000" b="1" i="1" dirty="0">
                <a:solidFill>
                  <a:srgbClr val="00B050"/>
                </a:solidFill>
              </a:rPr>
              <a:t>Planificación,  Ordenamiento Ambiental Territorial 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61959" y="1474624"/>
            <a:ext cx="44351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es-CO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Municipios</a:t>
            </a:r>
            <a:r>
              <a:rPr lang="es-CO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2800" dirty="0">
                <a:latin typeface="Arial" panose="020B0604020202020204" pitchFamily="34" charset="0"/>
                <a:cs typeface="Arial" panose="020B0604020202020204" pitchFamily="34" charset="0"/>
              </a:rPr>
              <a:t>asesorados </a:t>
            </a:r>
            <a:r>
              <a:rPr lang="es-CO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Planificación </a:t>
            </a:r>
            <a:r>
              <a:rPr lang="es-CO" sz="2800" dirty="0">
                <a:latin typeface="Arial" panose="020B0604020202020204" pitchFamily="34" charset="0"/>
                <a:cs typeface="Arial" panose="020B0604020202020204" pitchFamily="34" charset="0"/>
              </a:rPr>
              <a:t>del Ordenamiento Ambiental Territorial</a:t>
            </a:r>
          </a:p>
        </p:txBody>
      </p:sp>
      <p:pic>
        <p:nvPicPr>
          <p:cNvPr id="6" name="Imagen 5" descr="C:\Users\Funcionario\Downloads\IMG_20180321_09262699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61920"/>
            <a:ext cx="3168352" cy="219507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4565124" y="3573016"/>
            <a:ext cx="4042792" cy="2116832"/>
          </a:xfrm>
        </p:spPr>
        <p:txBody>
          <a:bodyPr/>
          <a:lstStyle/>
          <a:p>
            <a:pPr marL="0" indent="0" algn="ctr">
              <a:buNone/>
            </a:pPr>
            <a:r>
              <a:rPr lang="es-CO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Actualización de las Determinantes ambientales</a:t>
            </a:r>
            <a:endParaRPr lang="es-CO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03" y="3429000"/>
            <a:ext cx="4317471" cy="2682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Asamblea Corporativa 2019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35496" y="0"/>
            <a:ext cx="9073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</a:rPr>
              <a:t>PROGRAMA 1 </a:t>
            </a:r>
          </a:p>
          <a:p>
            <a:pPr algn="ctr"/>
            <a:r>
              <a:rPr lang="es-CO" sz="2000" dirty="0">
                <a:solidFill>
                  <a:srgbClr val="00B050"/>
                </a:solidFill>
              </a:rPr>
              <a:t>Ordenamiento Ambiental territorial</a:t>
            </a:r>
          </a:p>
          <a:p>
            <a:pPr algn="ctr"/>
            <a:r>
              <a:rPr lang="es-CO" sz="2000" b="1" i="1" dirty="0">
                <a:solidFill>
                  <a:srgbClr val="00B050"/>
                </a:solidFill>
              </a:rPr>
              <a:t>Gestión del Riesgo y Adaptación  al Cambio Climático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3BBB8893-CB4C-423B-8C73-46C6106E10E5}"/>
              </a:ext>
            </a:extLst>
          </p:cNvPr>
          <p:cNvSpPr/>
          <p:nvPr/>
        </p:nvSpPr>
        <p:spPr>
          <a:xfrm>
            <a:off x="3372272" y="1447388"/>
            <a:ext cx="568863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s-CO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Municipios</a:t>
            </a:r>
            <a:r>
              <a:rPr lang="es-CO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compañados en sus comité municipales de Gestión del Riesgo (Riohacha, Dibulla, Maicao, San juan del cesar, Hatonuevo, así como al Consejo Departamental de Gestión del Riesgo)</a:t>
            </a:r>
            <a:endParaRPr lang="es-CO" b="1" cap="all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23528" y="3828130"/>
            <a:ext cx="477950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s-MX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es-MX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Municipios 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</a:rPr>
              <a:t>informados </a:t>
            </a:r>
            <a:r>
              <a:rPr lang="es-MX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sobre  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</a:rPr>
              <a:t>la </a:t>
            </a:r>
            <a:r>
              <a:rPr lang="es-MX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temporada 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</a:rPr>
              <a:t>seca, probabilidad de ocurrencia de incendios forestales y </a:t>
            </a:r>
            <a:r>
              <a:rPr lang="es-MX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temporada 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</a:rPr>
              <a:t>de lluvias en el </a:t>
            </a:r>
            <a:r>
              <a:rPr lang="es-MX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departamento (SAT).</a:t>
            </a:r>
            <a:endParaRPr lang="es-CO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Imagen 12" descr="C:\Users\PC\Downloads\IMG-20180522-WA006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84" y="1304939"/>
            <a:ext cx="3169988" cy="2053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 descr="Descripción: G:\incendios 2018\Visita Sur\IMG_20180228_13292745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215" y="3358808"/>
            <a:ext cx="3774608" cy="24413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761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Asamblea Corporativa 2019</a:t>
            </a:r>
            <a:endParaRPr lang="es-CO"/>
          </a:p>
        </p:txBody>
      </p:sp>
      <p:sp>
        <p:nvSpPr>
          <p:cNvPr id="5" name="Rectángulo 4"/>
          <p:cNvSpPr/>
          <p:nvPr/>
        </p:nvSpPr>
        <p:spPr>
          <a:xfrm>
            <a:off x="539552" y="155679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Encuentros </a:t>
            </a:r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de Cambio Climático Caribe e </a:t>
            </a:r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Insular Presenciales y 1 Virtual </a:t>
            </a:r>
            <a:endParaRPr lang="es-CO" dirty="0">
              <a:effectLst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5496" y="0"/>
            <a:ext cx="9073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</a:rPr>
              <a:t>PROGRAMA 1 </a:t>
            </a:r>
          </a:p>
          <a:p>
            <a:pPr algn="ctr"/>
            <a:r>
              <a:rPr lang="es-CO" sz="2000" dirty="0">
                <a:solidFill>
                  <a:srgbClr val="00B050"/>
                </a:solidFill>
              </a:rPr>
              <a:t>Ordenamiento Ambiental territorial</a:t>
            </a:r>
          </a:p>
          <a:p>
            <a:pPr algn="ctr"/>
            <a:r>
              <a:rPr lang="es-CO" sz="2000" b="1" i="1" dirty="0">
                <a:solidFill>
                  <a:srgbClr val="00B050"/>
                </a:solidFill>
              </a:rPr>
              <a:t>Gestión del Riesgo y Adaptación  al Cambio Climático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555853" y="3969651"/>
            <a:ext cx="5076056" cy="1543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cciones 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de mitigación y adaptación al cambio climático ante sequias en comunidades indígenas de los municipios de Riohacha y </a:t>
            </a: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Maicao</a:t>
            </a:r>
            <a:r>
              <a:rPr lang="es-CO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Imagen 7" descr="C:\Users\Funcionario\Downloads\IMG_20180510_10175221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000" y="985395"/>
            <a:ext cx="3467100" cy="2599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63" y="3585085"/>
            <a:ext cx="2271737" cy="273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4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Asamblea Corporativa 2019</a:t>
            </a:r>
            <a:endParaRPr lang="es-CO"/>
          </a:p>
        </p:txBody>
      </p:sp>
      <p:sp>
        <p:nvSpPr>
          <p:cNvPr id="5" name="Rectángulo 4"/>
          <p:cNvSpPr/>
          <p:nvPr/>
        </p:nvSpPr>
        <p:spPr>
          <a:xfrm>
            <a:off x="323527" y="1575072"/>
            <a:ext cx="481757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O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Formulación del Plan Integral de Cambio Climático del Departamento de La Guajira.</a:t>
            </a:r>
            <a:endParaRPr lang="es-C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139952" y="4099911"/>
            <a:ext cx="4536504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O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Primera </a:t>
            </a:r>
            <a:r>
              <a:rPr lang="es-CO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reunión </a:t>
            </a:r>
            <a:r>
              <a:rPr lang="es-CO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la conformación de la Mesa Departamental de Cambio Climático de La Guajira.</a:t>
            </a:r>
            <a:endParaRPr lang="es-C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72126"/>
            <a:ext cx="3326301" cy="221753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5496" y="0"/>
            <a:ext cx="9073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</a:rPr>
              <a:t>PROGRAMA 1 </a:t>
            </a:r>
          </a:p>
          <a:p>
            <a:pPr algn="ctr"/>
            <a:r>
              <a:rPr lang="es-CO" sz="2000" dirty="0">
                <a:solidFill>
                  <a:srgbClr val="00B050"/>
                </a:solidFill>
              </a:rPr>
              <a:t>Ordenamiento Ambiental territorial</a:t>
            </a:r>
          </a:p>
          <a:p>
            <a:pPr algn="ctr"/>
            <a:r>
              <a:rPr lang="es-CO" sz="2000" b="1" i="1" dirty="0">
                <a:solidFill>
                  <a:srgbClr val="00B050"/>
                </a:solidFill>
              </a:rPr>
              <a:t>Gestión del Riesgo y Adaptación  al Cambio Climático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" t="4402" r="3892" b="1892"/>
          <a:stretch/>
        </p:blipFill>
        <p:spPr>
          <a:xfrm>
            <a:off x="5436096" y="1196752"/>
            <a:ext cx="2016224" cy="271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1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Asamblea Corporativa 2019</a:t>
            </a:r>
            <a:endParaRPr lang="es-CO"/>
          </a:p>
        </p:txBody>
      </p:sp>
      <p:sp>
        <p:nvSpPr>
          <p:cNvPr id="5" name="Rectángulo 4"/>
          <p:cNvSpPr/>
          <p:nvPr/>
        </p:nvSpPr>
        <p:spPr>
          <a:xfrm>
            <a:off x="653070" y="1412776"/>
            <a:ext cx="338437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O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Adecuación </a:t>
            </a:r>
            <a:r>
              <a:rPr lang="es-CO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limpieza del Arroyo </a:t>
            </a:r>
            <a:r>
              <a:rPr lang="es-CO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Majupay</a:t>
            </a:r>
            <a:r>
              <a:rPr lang="es-CO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C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594" y="1314628"/>
            <a:ext cx="3888432" cy="2402404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4724661" y="4115760"/>
            <a:ext cx="41490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19.912 m2 </a:t>
            </a:r>
            <a:r>
              <a:rPr lang="es-CO" sz="2800" dirty="0">
                <a:latin typeface="Arial" panose="020B0604020202020204" pitchFamily="34" charset="0"/>
                <a:ea typeface="Calibri" panose="020F0502020204030204" pitchFamily="34" charset="0"/>
              </a:rPr>
              <a:t>de </a:t>
            </a:r>
            <a:r>
              <a:rPr lang="es-CO" sz="2800" dirty="0" smtClean="0">
                <a:latin typeface="Arial" panose="020B0604020202020204" pitchFamily="34" charset="0"/>
                <a:ea typeface="Calibri" panose="020F0502020204030204" pitchFamily="34" charset="0"/>
              </a:rPr>
              <a:t>Descapote </a:t>
            </a:r>
            <a:r>
              <a:rPr lang="es-CO" sz="2800" dirty="0">
                <a:latin typeface="Arial" panose="020B0604020202020204" pitchFamily="34" charset="0"/>
                <a:ea typeface="Calibri" panose="020F0502020204030204" pitchFamily="34" charset="0"/>
              </a:rPr>
              <a:t>y </a:t>
            </a:r>
            <a:r>
              <a:rPr lang="es-CO" sz="2800" dirty="0" smtClean="0">
                <a:latin typeface="Arial" panose="020B0604020202020204" pitchFamily="34" charset="0"/>
                <a:ea typeface="Calibri" panose="020F0502020204030204" pitchFamily="34" charset="0"/>
              </a:rPr>
              <a:t>limpieza. </a:t>
            </a:r>
            <a:endParaRPr lang="es-CO" sz="2800" dirty="0"/>
          </a:p>
        </p:txBody>
      </p:sp>
      <p:sp>
        <p:nvSpPr>
          <p:cNvPr id="2" name="1 CuadroTexto"/>
          <p:cNvSpPr txBox="1"/>
          <p:nvPr/>
        </p:nvSpPr>
        <p:spPr>
          <a:xfrm>
            <a:off x="668319" y="2420888"/>
            <a:ext cx="3353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000" b="1" dirty="0" smtClean="0">
                <a:solidFill>
                  <a:srgbClr val="00B050"/>
                </a:solidFill>
              </a:rPr>
              <a:t>18 Barrios Beneficiados.</a:t>
            </a:r>
          </a:p>
          <a:p>
            <a:pPr algn="just"/>
            <a:r>
              <a:rPr lang="es-CO" sz="2000" b="1" dirty="0" smtClean="0">
                <a:solidFill>
                  <a:srgbClr val="00B050"/>
                </a:solidFill>
              </a:rPr>
              <a:t>20.499 personas </a:t>
            </a:r>
            <a:r>
              <a:rPr lang="es-CO" sz="2000" b="1" dirty="0">
                <a:solidFill>
                  <a:srgbClr val="00B050"/>
                </a:solidFill>
              </a:rPr>
              <a:t>beneficiadas </a:t>
            </a:r>
            <a:endParaRPr lang="es-CO" sz="2000" b="1" dirty="0">
              <a:solidFill>
                <a:srgbClr val="00B05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5496" y="0"/>
            <a:ext cx="9073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</a:rPr>
              <a:t>PROGRAMA 1 </a:t>
            </a:r>
          </a:p>
          <a:p>
            <a:pPr algn="ctr"/>
            <a:r>
              <a:rPr lang="es-CO" sz="2000" dirty="0">
                <a:solidFill>
                  <a:srgbClr val="00B050"/>
                </a:solidFill>
              </a:rPr>
              <a:t>Ordenamiento Ambiental territorial</a:t>
            </a:r>
          </a:p>
          <a:p>
            <a:pPr algn="ctr"/>
            <a:r>
              <a:rPr lang="es-CO" sz="2000" b="1" i="1" dirty="0">
                <a:solidFill>
                  <a:srgbClr val="00B050"/>
                </a:solidFill>
              </a:rPr>
              <a:t>Gestión del Riesgo y Adaptación  al Cambio Climático</a:t>
            </a:r>
          </a:p>
        </p:txBody>
      </p:sp>
      <p:pic>
        <p:nvPicPr>
          <p:cNvPr id="9" name="8 Imagen"/>
          <p:cNvPicPr/>
          <p:nvPr/>
        </p:nvPicPr>
        <p:blipFill rotWithShape="1">
          <a:blip r:embed="rId3"/>
          <a:srcRect l="28196" t="11782" r="26112" b="20544"/>
          <a:stretch/>
        </p:blipFill>
        <p:spPr bwMode="auto">
          <a:xfrm>
            <a:off x="395536" y="3501008"/>
            <a:ext cx="4195570" cy="21836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2741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568952" cy="1143000"/>
          </a:xfrm>
        </p:spPr>
        <p:txBody>
          <a:bodyPr/>
          <a:lstStyle/>
          <a:p>
            <a:pPr lvl="0"/>
            <a:r>
              <a:rPr lang="es-CO" b="1" dirty="0">
                <a:solidFill>
                  <a:srgbClr val="00B050"/>
                </a:solidFill>
              </a:rPr>
              <a:t>Línea 4. Participación para el Desarrollo y Divulgación de una Cultura Ambiental mas Amigable con Nuestro Entorno 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INFORME DE GESTION </a:t>
            </a:r>
          </a:p>
        </p:txBody>
      </p:sp>
    </p:spTree>
    <p:extLst>
      <p:ext uri="{BB962C8B-B14F-4D97-AF65-F5344CB8AC3E}">
        <p14:creationId xmlns:p14="http://schemas.microsoft.com/office/powerpoint/2010/main" val="244068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Asamblea Corporativa 2019</a:t>
            </a:r>
            <a:endParaRPr lang="es-CO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952273695"/>
              </p:ext>
            </p:extLst>
          </p:nvPr>
        </p:nvGraphicFramePr>
        <p:xfrm>
          <a:off x="251520" y="105273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upo 7"/>
          <p:cNvGrpSpPr/>
          <p:nvPr/>
        </p:nvGrpSpPr>
        <p:grpSpPr>
          <a:xfrm>
            <a:off x="4572000" y="3356992"/>
            <a:ext cx="1800200" cy="1826460"/>
            <a:chOff x="1514111" y="1577387"/>
            <a:chExt cx="1549144" cy="1826460"/>
          </a:xfrm>
        </p:grpSpPr>
        <p:sp>
          <p:nvSpPr>
            <p:cNvPr id="9" name="Rectángulo 8"/>
            <p:cNvSpPr/>
            <p:nvPr/>
          </p:nvSpPr>
          <p:spPr>
            <a:xfrm>
              <a:off x="1514111" y="1577387"/>
              <a:ext cx="1405128" cy="1610436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ectángulo 9"/>
            <p:cNvSpPr/>
            <p:nvPr/>
          </p:nvSpPr>
          <p:spPr>
            <a:xfrm>
              <a:off x="1658127" y="1793411"/>
              <a:ext cx="1405128" cy="16104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t" anchorCtr="0">
              <a:noAutofit/>
            </a:bodyPr>
            <a:lstStyle/>
            <a:p>
              <a:pPr lvl="0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300" dirty="0"/>
                <a:t>Programa No. 5. Educación Ambiental</a:t>
              </a:r>
              <a:endParaRPr lang="es-CO" sz="1300" kern="1200" dirty="0"/>
            </a:p>
          </p:txBody>
        </p:sp>
      </p:grpSp>
      <p:sp>
        <p:nvSpPr>
          <p:cNvPr id="11" name="CuadroTexto 10"/>
          <p:cNvSpPr txBox="1"/>
          <p:nvPr/>
        </p:nvSpPr>
        <p:spPr>
          <a:xfrm>
            <a:off x="6697910" y="1911469"/>
            <a:ext cx="2232248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 smtClean="0">
                <a:solidFill>
                  <a:schemeClr val="bg1"/>
                </a:solidFill>
              </a:rPr>
              <a:t>Cultura ambiental 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619250" y="274638"/>
            <a:ext cx="7067550" cy="1143000"/>
          </a:xfrm>
        </p:spPr>
        <p:txBody>
          <a:bodyPr/>
          <a:lstStyle/>
          <a:p>
            <a:r>
              <a:rPr lang="es-CO" dirty="0" smtClean="0"/>
              <a:t>Aportes del PGAR y PAI al </a:t>
            </a:r>
            <a:r>
              <a:rPr lang="es-CO" dirty="0"/>
              <a:t>-</a:t>
            </a:r>
            <a:r>
              <a:rPr lang="es-CO" dirty="0" smtClean="0"/>
              <a:t>PND-ODS</a:t>
            </a:r>
            <a:endParaRPr lang="es-CO" dirty="0"/>
          </a:p>
        </p:txBody>
      </p:sp>
      <p:sp>
        <p:nvSpPr>
          <p:cNvPr id="13" name="CuadroTexto 12"/>
          <p:cNvSpPr txBox="1"/>
          <p:nvPr/>
        </p:nvSpPr>
        <p:spPr>
          <a:xfrm>
            <a:off x="6697910" y="2774632"/>
            <a:ext cx="2232248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 smtClean="0">
                <a:solidFill>
                  <a:schemeClr val="bg1"/>
                </a:solidFill>
              </a:rPr>
              <a:t>Participación Comunitaria 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59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Asamblea Corporativa 2019</a:t>
            </a:r>
            <a:endParaRPr lang="es-CO"/>
          </a:p>
        </p:txBody>
      </p:sp>
      <p:sp>
        <p:nvSpPr>
          <p:cNvPr id="8" name="Rectángulo 7"/>
          <p:cNvSpPr/>
          <p:nvPr/>
        </p:nvSpPr>
        <p:spPr>
          <a:xfrm>
            <a:off x="4644008" y="1313302"/>
            <a:ext cx="416202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O" sz="25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50 Docentes</a:t>
            </a:r>
            <a:r>
              <a:rPr lang="es-CO" sz="25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CO" sz="2000" dirty="0">
                <a:latin typeface="Arial" pitchFamily="34" charset="0"/>
                <a:cs typeface="Arial" pitchFamily="34" charset="0"/>
              </a:rPr>
              <a:t>capacitados como </a:t>
            </a:r>
            <a:r>
              <a:rPr lang="es-CO" sz="2000" dirty="0" smtClean="0">
                <a:latin typeface="Arial" pitchFamily="34" charset="0"/>
                <a:cs typeface="Arial" pitchFamily="34" charset="0"/>
              </a:rPr>
              <a:t>dinamizadores </a:t>
            </a:r>
            <a:r>
              <a:rPr lang="es-CO" sz="2000" dirty="0">
                <a:latin typeface="Arial" pitchFamily="34" charset="0"/>
                <a:cs typeface="Arial" pitchFamily="34" charset="0"/>
              </a:rPr>
              <a:t>ambientales en los municipios de H</a:t>
            </a:r>
            <a:r>
              <a:rPr lang="es-CO" sz="2000" dirty="0" smtClean="0">
                <a:latin typeface="Arial" pitchFamily="34" charset="0"/>
                <a:cs typeface="Arial" pitchFamily="34" charset="0"/>
              </a:rPr>
              <a:t>atonuevo</a:t>
            </a:r>
            <a:r>
              <a:rPr lang="es-CO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s-CO" sz="2000" dirty="0" smtClean="0">
                <a:latin typeface="Arial" pitchFamily="34" charset="0"/>
                <a:cs typeface="Arial" pitchFamily="34" charset="0"/>
              </a:rPr>
              <a:t>Riohacha.</a:t>
            </a:r>
            <a:endParaRPr lang="es-CO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23528" y="4005064"/>
            <a:ext cx="43204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O" sz="25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31 Instituciones </a:t>
            </a:r>
            <a:r>
              <a:rPr lang="es-CO" sz="25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educativas </a:t>
            </a:r>
            <a:r>
              <a:rPr lang="es-CO" sz="1900" dirty="0">
                <a:latin typeface="Arial" pitchFamily="34" charset="0"/>
                <a:cs typeface="Arial" pitchFamily="34" charset="0"/>
              </a:rPr>
              <a:t> asesoradas en proyectos ambientales escolares </a:t>
            </a:r>
            <a:r>
              <a:rPr lang="es-CO" sz="1900" dirty="0" smtClean="0">
                <a:latin typeface="Arial" pitchFamily="34" charset="0"/>
                <a:cs typeface="Arial" pitchFamily="34" charset="0"/>
              </a:rPr>
              <a:t>PRAES</a:t>
            </a:r>
            <a:r>
              <a:rPr lang="es-CO" sz="1900" dirty="0">
                <a:latin typeface="Arial" pitchFamily="34" charset="0"/>
                <a:cs typeface="Arial" pitchFamily="34" charset="0"/>
              </a:rPr>
              <a:t> </a:t>
            </a:r>
            <a:r>
              <a:rPr lang="es-CO" sz="1900" dirty="0" smtClean="0">
                <a:latin typeface="Arial" pitchFamily="34" charset="0"/>
                <a:cs typeface="Arial" pitchFamily="34" charset="0"/>
              </a:rPr>
              <a:t>en los municipios </a:t>
            </a:r>
            <a:r>
              <a:rPr lang="es-CO" sz="1900" dirty="0">
                <a:latin typeface="Arial" pitchFamily="34" charset="0"/>
                <a:cs typeface="Arial" pitchFamily="34" charset="0"/>
              </a:rPr>
              <a:t>de </a:t>
            </a:r>
            <a:r>
              <a:rPr lang="es-CO" sz="1900" dirty="0" smtClean="0">
                <a:latin typeface="Arial" pitchFamily="34" charset="0"/>
                <a:cs typeface="Arial" pitchFamily="34" charset="0"/>
              </a:rPr>
              <a:t>Maicao, Fonseca</a:t>
            </a:r>
            <a:r>
              <a:rPr lang="es-CO" sz="1900" dirty="0">
                <a:latin typeface="Arial" pitchFamily="34" charset="0"/>
                <a:cs typeface="Arial" pitchFamily="34" charset="0"/>
              </a:rPr>
              <a:t>, Dibulla, Manaure, Riohacha, San Juan del Cesar, La Jagua del Pilar 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7F014582-FBFB-4C8D-B561-E69FDFC6276E}"/>
              </a:ext>
            </a:extLst>
          </p:cNvPr>
          <p:cNvSpPr/>
          <p:nvPr/>
        </p:nvSpPr>
        <p:spPr>
          <a:xfrm>
            <a:off x="0" y="5739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s-CO" b="1" i="1" dirty="0">
                <a:solidFill>
                  <a:srgbClr val="00B050"/>
                </a:solidFill>
              </a:rPr>
              <a:t>PROGRAMA 5.</a:t>
            </a:r>
          </a:p>
          <a:p>
            <a:pPr lvl="0" algn="ctr">
              <a:lnSpc>
                <a:spcPct val="100000"/>
              </a:lnSpc>
            </a:pPr>
            <a:r>
              <a:rPr lang="es-CO" b="1" i="1" dirty="0">
                <a:solidFill>
                  <a:srgbClr val="00B050"/>
                </a:solidFill>
              </a:rPr>
              <a:t> Educación </a:t>
            </a:r>
            <a:r>
              <a:rPr lang="es-CO" b="1" i="1" dirty="0" smtClean="0">
                <a:solidFill>
                  <a:srgbClr val="00B050"/>
                </a:solidFill>
              </a:rPr>
              <a:t>Ambiental</a:t>
            </a:r>
          </a:p>
          <a:p>
            <a:pPr lvl="0" algn="ctr">
              <a:lnSpc>
                <a:spcPct val="100000"/>
              </a:lnSpc>
            </a:pPr>
            <a:r>
              <a:rPr lang="es-CO" b="1" i="1" dirty="0" smtClean="0">
                <a:solidFill>
                  <a:srgbClr val="00B050"/>
                </a:solidFill>
              </a:rPr>
              <a:t>Cultura Ambiental </a:t>
            </a:r>
            <a:endParaRPr lang="es-CO" b="1" i="1" dirty="0">
              <a:solidFill>
                <a:srgbClr val="00B05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13302"/>
            <a:ext cx="3310692" cy="248301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063" y="3511663"/>
            <a:ext cx="3803915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0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es-CO" sz="2800" b="1" i="1" dirty="0">
                <a:solidFill>
                  <a:srgbClr val="00B050"/>
                </a:solidFill>
              </a:rPr>
              <a:t>PROGRAMA 5.</a:t>
            </a:r>
            <a:br>
              <a:rPr lang="es-CO" sz="2800" b="1" i="1" dirty="0">
                <a:solidFill>
                  <a:srgbClr val="00B050"/>
                </a:solidFill>
              </a:rPr>
            </a:br>
            <a:r>
              <a:rPr lang="es-CO" sz="2800" b="1" i="1" dirty="0">
                <a:solidFill>
                  <a:srgbClr val="00B050"/>
                </a:solidFill>
              </a:rPr>
              <a:t> </a:t>
            </a:r>
            <a:r>
              <a:rPr lang="es-CO" sz="2800" b="1" i="1" dirty="0" smtClean="0">
                <a:solidFill>
                  <a:srgbClr val="00B050"/>
                </a:solidFill>
              </a:rPr>
              <a:t>Educación Ambiental </a:t>
            </a:r>
            <a:br>
              <a:rPr lang="es-CO" sz="2800" b="1" i="1" dirty="0" smtClean="0">
                <a:solidFill>
                  <a:srgbClr val="00B050"/>
                </a:solidFill>
              </a:rPr>
            </a:br>
            <a:r>
              <a:rPr lang="es-CO" sz="2500" b="1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Participación </a:t>
            </a:r>
            <a:r>
              <a:rPr lang="es-CO" sz="2500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comunitaria </a:t>
            </a:r>
            <a:br>
              <a:rPr lang="es-CO" sz="2500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O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Asamblea Corporativa 2019</a:t>
            </a:r>
            <a:endParaRPr lang="es-CO"/>
          </a:p>
        </p:txBody>
      </p:sp>
      <p:sp>
        <p:nvSpPr>
          <p:cNvPr id="11" name="Rectángulo 10"/>
          <p:cNvSpPr/>
          <p:nvPr/>
        </p:nvSpPr>
        <p:spPr>
          <a:xfrm>
            <a:off x="179512" y="4970649"/>
            <a:ext cx="398545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O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Personas Asesoradas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dirty="0" smtClean="0">
                <a:latin typeface="Arial" panose="020B0604020202020204" pitchFamily="34" charset="0"/>
              </a:rPr>
              <a:t>en </a:t>
            </a:r>
            <a:r>
              <a:rPr lang="es-E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formulación </a:t>
            </a:r>
            <a:r>
              <a:rPr lang="es-ES" dirty="0">
                <a:latin typeface="Arial" panose="020B0604020202020204" pitchFamily="34" charset="0"/>
                <a:ea typeface="Times New Roman" panose="02020603050405020304" pitchFamily="18" charset="0"/>
              </a:rPr>
              <a:t>de Proyectos Ciudadanos de Educación Ambiental (PROCEDAS).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B33ED386-B567-4A41-8D74-FFD55127E79F}"/>
              </a:ext>
            </a:extLst>
          </p:cNvPr>
          <p:cNvSpPr/>
          <p:nvPr/>
        </p:nvSpPr>
        <p:spPr>
          <a:xfrm>
            <a:off x="4697502" y="4663386"/>
            <a:ext cx="3985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Municipios 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apoyados para la conformación de Red de Jóvenes de Ambiente.</a:t>
            </a:r>
          </a:p>
        </p:txBody>
      </p:sp>
      <p:sp>
        <p:nvSpPr>
          <p:cNvPr id="10" name="Rectángulo 5"/>
          <p:cNvSpPr/>
          <p:nvPr/>
        </p:nvSpPr>
        <p:spPr>
          <a:xfrm>
            <a:off x="4601998" y="3284985"/>
            <a:ext cx="4176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CO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Participación de </a:t>
            </a:r>
            <a:r>
              <a:rPr lang="es-CO" sz="2000" b="1" dirty="0" smtClean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434 personas </a:t>
            </a:r>
            <a:r>
              <a:rPr lang="es-CO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la implementación de las  Estrategias de </a:t>
            </a:r>
            <a:r>
              <a:rPr lang="es-CO" b="1" dirty="0" smtClean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gestión ambiental </a:t>
            </a:r>
            <a:r>
              <a:rPr lang="es-CO" b="1" dirty="0" smtClean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participativa</a:t>
            </a:r>
            <a:endParaRPr lang="es-CO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11"/>
          <p:cNvSpPr/>
          <p:nvPr/>
        </p:nvSpPr>
        <p:spPr>
          <a:xfrm>
            <a:off x="251519" y="3553082"/>
            <a:ext cx="4072749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lvl="2" algn="just">
              <a:lnSpc>
                <a:spcPct val="115000"/>
              </a:lnSpc>
              <a:spcAft>
                <a:spcPts val="0"/>
              </a:spcAft>
              <a:buSzPts val="900"/>
            </a:pPr>
            <a:r>
              <a:rPr lang="es-MX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161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 Miembros 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fuerzas militares y de 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Policía capacitados en </a:t>
            </a:r>
            <a:r>
              <a:rPr lang="es-MX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conservación y preservación ambiental </a:t>
            </a:r>
            <a:endParaRPr lang="es-CO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3" descr="IMG-20180628-WA00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502" y="1283658"/>
            <a:ext cx="3689004" cy="168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82496" y="1340768"/>
            <a:ext cx="3297416" cy="1944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004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568952" cy="1143000"/>
          </a:xfrm>
        </p:spPr>
        <p:txBody>
          <a:bodyPr/>
          <a:lstStyle/>
          <a:p>
            <a:pPr lvl="0"/>
            <a:r>
              <a:rPr lang="es-CO" b="1" dirty="0">
                <a:solidFill>
                  <a:srgbClr val="00B050"/>
                </a:solidFill>
              </a:rPr>
              <a:t>Línea 5. Producción y Democratización del Conocimiento como Apoyo a la Gestión Ambiental Territorial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INFORME DE GESTION 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61627A07-4508-4595-B790-299E7DCDBBF3}"/>
              </a:ext>
            </a:extLst>
          </p:cNvPr>
          <p:cNvSpPr txBox="1">
            <a:spLocks/>
          </p:cNvSpPr>
          <p:nvPr/>
        </p:nvSpPr>
        <p:spPr bwMode="auto">
          <a:xfrm>
            <a:off x="1619672" y="88342"/>
            <a:ext cx="7067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27BF6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9pPr>
          </a:lstStyle>
          <a:p>
            <a:endParaRPr lang="es-CO" sz="2800" dirty="0"/>
          </a:p>
        </p:txBody>
      </p:sp>
    </p:spTree>
    <p:extLst>
      <p:ext uri="{BB962C8B-B14F-4D97-AF65-F5344CB8AC3E}">
        <p14:creationId xmlns:p14="http://schemas.microsoft.com/office/powerpoint/2010/main" val="62597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Asamblea Corporativa 2019</a:t>
            </a:r>
            <a:endParaRPr lang="es-CO"/>
          </a:p>
        </p:txBody>
      </p:sp>
      <p:graphicFrame>
        <p:nvGraphicFramePr>
          <p:cNvPr id="7" name="Diagrama 6"/>
          <p:cNvGraphicFramePr/>
          <p:nvPr>
            <p:extLst/>
          </p:nvPr>
        </p:nvGraphicFramePr>
        <p:xfrm>
          <a:off x="251520" y="105273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upo 7"/>
          <p:cNvGrpSpPr/>
          <p:nvPr/>
        </p:nvGrpSpPr>
        <p:grpSpPr>
          <a:xfrm>
            <a:off x="4572000" y="3356992"/>
            <a:ext cx="1800200" cy="1826460"/>
            <a:chOff x="1514111" y="1577387"/>
            <a:chExt cx="1549144" cy="1826460"/>
          </a:xfrm>
        </p:grpSpPr>
        <p:sp>
          <p:nvSpPr>
            <p:cNvPr id="9" name="Rectángulo 8"/>
            <p:cNvSpPr/>
            <p:nvPr/>
          </p:nvSpPr>
          <p:spPr>
            <a:xfrm>
              <a:off x="1514111" y="1577387"/>
              <a:ext cx="1405128" cy="1610436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ectángulo 9"/>
            <p:cNvSpPr/>
            <p:nvPr/>
          </p:nvSpPr>
          <p:spPr>
            <a:xfrm>
              <a:off x="1658127" y="1793411"/>
              <a:ext cx="1405128" cy="16104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t" anchorCtr="0">
              <a:noAutofit/>
            </a:bodyPr>
            <a:lstStyle/>
            <a:p>
              <a:pPr lvl="0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300" dirty="0" smtClean="0"/>
                <a:t>Gestión </a:t>
              </a:r>
              <a:r>
                <a:rPr lang="es-CO" sz="1300" dirty="0"/>
                <a:t>Integral del Recurso </a:t>
              </a:r>
              <a:r>
                <a:rPr lang="es-CO" sz="1300" dirty="0" smtClean="0"/>
                <a:t>Hídrico </a:t>
              </a:r>
              <a:endParaRPr lang="es-CO" sz="1300" kern="1200" dirty="0"/>
            </a:p>
          </p:txBody>
        </p:sp>
      </p:grpSp>
      <p:sp>
        <p:nvSpPr>
          <p:cNvPr id="11" name="CuadroTexto 10"/>
          <p:cNvSpPr txBox="1"/>
          <p:nvPr/>
        </p:nvSpPr>
        <p:spPr>
          <a:xfrm>
            <a:off x="6547517" y="1541691"/>
            <a:ext cx="2232248" cy="14773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 smtClean="0">
                <a:solidFill>
                  <a:schemeClr val="bg1"/>
                </a:solidFill>
              </a:rPr>
              <a:t>Administración </a:t>
            </a:r>
            <a:r>
              <a:rPr lang="es-CO" dirty="0">
                <a:solidFill>
                  <a:schemeClr val="bg1"/>
                </a:solidFill>
              </a:rPr>
              <a:t>de la oferta y demanda del recurso hídrico. (Superficiales y subterráneas)Hídrico </a:t>
            </a:r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619250" y="274638"/>
            <a:ext cx="7067550" cy="1143000"/>
          </a:xfrm>
        </p:spPr>
        <p:txBody>
          <a:bodyPr/>
          <a:lstStyle/>
          <a:p>
            <a:r>
              <a:rPr lang="es-CO" dirty="0" smtClean="0"/>
              <a:t>Aportes del PGAR y PAI al </a:t>
            </a:r>
            <a:r>
              <a:rPr lang="es-CO" dirty="0"/>
              <a:t>-</a:t>
            </a:r>
            <a:r>
              <a:rPr lang="es-CO" dirty="0" smtClean="0"/>
              <a:t>PND-ODS</a:t>
            </a:r>
            <a:endParaRPr lang="es-CO" dirty="0"/>
          </a:p>
        </p:txBody>
      </p:sp>
      <p:sp>
        <p:nvSpPr>
          <p:cNvPr id="13" name="CuadroTexto 12"/>
          <p:cNvSpPr txBox="1"/>
          <p:nvPr/>
        </p:nvSpPr>
        <p:spPr>
          <a:xfrm>
            <a:off x="6559874" y="4162210"/>
            <a:ext cx="2232248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smtClean="0">
                <a:solidFill>
                  <a:schemeClr val="bg1"/>
                </a:solidFill>
              </a:rPr>
              <a:t>Monitoreo del Recurso Hídrico 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93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Asamblea Corporativa 2019</a:t>
            </a:r>
            <a:endParaRPr lang="es-CO"/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rgbClr val="00B050"/>
                </a:solidFill>
              </a:rPr>
              <a:t>PROGRAMA 1 </a:t>
            </a:r>
          </a:p>
          <a:p>
            <a:pPr algn="ctr"/>
            <a:r>
              <a:rPr lang="es-CO" dirty="0">
                <a:solidFill>
                  <a:srgbClr val="00B050"/>
                </a:solidFill>
              </a:rPr>
              <a:t>Ordenamiento Ambiental territorial</a:t>
            </a:r>
          </a:p>
          <a:p>
            <a:pPr algn="ctr"/>
            <a:r>
              <a:rPr lang="es-CO" b="1" i="1" dirty="0">
                <a:solidFill>
                  <a:srgbClr val="00B050"/>
                </a:solidFill>
              </a:rPr>
              <a:t>Gestión del Conocimiento y cooperación Internación </a:t>
            </a:r>
          </a:p>
        </p:txBody>
      </p:sp>
      <p:pic>
        <p:nvPicPr>
          <p:cNvPr id="6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2" t="10843" r="32675" b="12126"/>
          <a:stretch/>
        </p:blipFill>
        <p:spPr>
          <a:xfrm>
            <a:off x="1331640" y="4363793"/>
            <a:ext cx="1082143" cy="98226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067944" y="1137093"/>
            <a:ext cx="444163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O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s-CO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Proyectos evaluados e inscritos en el Banco de 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Proyectos.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Ministerio de Ambiente y Desarrollo Sostenible de la República de Colomb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76810"/>
            <a:ext cx="3137598" cy="103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2106081" y="2698385"/>
            <a:ext cx="60304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MX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Informes de Seguimiento a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la ejecución de los proyectos .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Sistema General de Regalías SGR"/>
          <p:cNvPicPr>
            <a:picLocks noChangeAspect="1" noChangeArrowheads="1"/>
          </p:cNvPicPr>
          <p:nvPr/>
        </p:nvPicPr>
        <p:blipFill>
          <a:blip r:embed="rId4" cstate="print"/>
          <a:srcRect r="53248"/>
          <a:stretch>
            <a:fillRect/>
          </a:stretch>
        </p:blipFill>
        <p:spPr bwMode="auto">
          <a:xfrm>
            <a:off x="242461" y="2684802"/>
            <a:ext cx="1944216" cy="1054978"/>
          </a:xfrm>
          <a:prstGeom prst="rect">
            <a:avLst/>
          </a:prstGeom>
          <a:noFill/>
        </p:spPr>
      </p:pic>
      <p:sp>
        <p:nvSpPr>
          <p:cNvPr id="18" name="Rectángulo 17"/>
          <p:cNvSpPr/>
          <p:nvPr/>
        </p:nvSpPr>
        <p:spPr>
          <a:xfrm>
            <a:off x="2106081" y="4293096"/>
            <a:ext cx="69304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Proyectos aprobados </a:t>
            </a: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por parte FCA (2) y SGR(2)</a:t>
            </a:r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24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Asamblea Corporativa 2019</a:t>
            </a:r>
            <a:endParaRPr lang="es-CO"/>
          </a:p>
        </p:txBody>
      </p:sp>
      <p:graphicFrame>
        <p:nvGraphicFramePr>
          <p:cNvPr id="7" name="Diagrama 6"/>
          <p:cNvGraphicFramePr/>
          <p:nvPr>
            <p:extLst/>
          </p:nvPr>
        </p:nvGraphicFramePr>
        <p:xfrm>
          <a:off x="251520" y="620688"/>
          <a:ext cx="609600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upo 7"/>
          <p:cNvGrpSpPr/>
          <p:nvPr/>
        </p:nvGrpSpPr>
        <p:grpSpPr>
          <a:xfrm>
            <a:off x="4572000" y="3356992"/>
            <a:ext cx="1549144" cy="1826460"/>
            <a:chOff x="1514111" y="1577387"/>
            <a:chExt cx="1549144" cy="1826460"/>
          </a:xfrm>
        </p:grpSpPr>
        <p:sp>
          <p:nvSpPr>
            <p:cNvPr id="9" name="Rectángulo 8"/>
            <p:cNvSpPr/>
            <p:nvPr/>
          </p:nvSpPr>
          <p:spPr>
            <a:xfrm>
              <a:off x="1514111" y="1577387"/>
              <a:ext cx="1405128" cy="1610436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ectángulo 9"/>
            <p:cNvSpPr/>
            <p:nvPr/>
          </p:nvSpPr>
          <p:spPr>
            <a:xfrm>
              <a:off x="1658127" y="1793411"/>
              <a:ext cx="1405128" cy="16104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t" anchorCtr="0">
              <a:noAutofit/>
            </a:bodyPr>
            <a:lstStyle/>
            <a:p>
              <a:pPr lvl="0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300" dirty="0"/>
                <a:t>Programa 3: Bosques, Biodiversidad y Servicios </a:t>
              </a:r>
              <a:r>
                <a:rPr lang="es-CO" sz="1300" dirty="0" smtClean="0"/>
                <a:t>Ecosistémicos </a:t>
              </a:r>
              <a:endParaRPr lang="es-CO" sz="1300" kern="1200" dirty="0"/>
            </a:p>
          </p:txBody>
        </p:sp>
      </p:grpSp>
      <p:sp>
        <p:nvSpPr>
          <p:cNvPr id="11" name="CuadroTexto 10"/>
          <p:cNvSpPr txBox="1"/>
          <p:nvPr/>
        </p:nvSpPr>
        <p:spPr>
          <a:xfrm>
            <a:off x="6444208" y="2987660"/>
            <a:ext cx="2376264" cy="144655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4400" dirty="0" smtClean="0">
                <a:solidFill>
                  <a:schemeClr val="bg1"/>
                </a:solidFill>
              </a:rPr>
              <a:t>Negocios Verdes </a:t>
            </a:r>
            <a:endParaRPr lang="es-CO" sz="4400" dirty="0">
              <a:solidFill>
                <a:schemeClr val="bg1"/>
              </a:solidFill>
            </a:endParaRPr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619250" y="274638"/>
            <a:ext cx="7067550" cy="1143000"/>
          </a:xfrm>
        </p:spPr>
        <p:txBody>
          <a:bodyPr/>
          <a:lstStyle/>
          <a:p>
            <a:r>
              <a:rPr lang="es-CO" dirty="0" smtClean="0"/>
              <a:t>Aportes del PGAR y PAI al </a:t>
            </a:r>
            <a:r>
              <a:rPr lang="es-CO" dirty="0"/>
              <a:t>-</a:t>
            </a:r>
            <a:r>
              <a:rPr lang="es-CO" dirty="0" smtClean="0"/>
              <a:t>PND-ODS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3075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Asamblea Corporativa 2019</a:t>
            </a:r>
            <a:endParaRPr lang="es-CO"/>
          </a:p>
        </p:txBody>
      </p:sp>
      <p:sp>
        <p:nvSpPr>
          <p:cNvPr id="4" name="Rectángulo 3"/>
          <p:cNvSpPr/>
          <p:nvPr/>
        </p:nvSpPr>
        <p:spPr>
          <a:xfrm>
            <a:off x="395536" y="1270064"/>
            <a:ext cx="4104456" cy="1667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CO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2500" b="1" i="1" dirty="0">
                <a:solidFill>
                  <a:srgbClr val="27BF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 Talleres </a:t>
            </a:r>
            <a:r>
              <a:rPr lang="es-CO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realizados para el fortalecimiento de las capacidades de los  Negocios Verdes </a:t>
            </a: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con el apoyo de </a:t>
            </a:r>
            <a:r>
              <a:rPr lang="es-ES_tradnl" sz="1600" dirty="0">
                <a:latin typeface="Arial" panose="020B0604020202020204" pitchFamily="34" charset="0"/>
                <a:ea typeface="Calibri" panose="020F0502020204030204" pitchFamily="34" charset="0"/>
              </a:rPr>
              <a:t>Unión Europea, Cámara de Comercio, Instituto Gardner, Universidad de La Guajira </a:t>
            </a:r>
            <a:endParaRPr lang="es-CO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115585" y="4149080"/>
            <a:ext cx="4788024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500" b="1" i="1" dirty="0">
                <a:solidFill>
                  <a:srgbClr val="27BF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56 N</a:t>
            </a:r>
            <a:r>
              <a:rPr lang="es-ES_tradnl" sz="2500" b="1" i="1" dirty="0" smtClean="0">
                <a:solidFill>
                  <a:srgbClr val="27BF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egocios </a:t>
            </a:r>
            <a:r>
              <a:rPr lang="es-ES_tradnl" sz="2500" b="1" i="1" dirty="0">
                <a:solidFill>
                  <a:srgbClr val="27BF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</a:t>
            </a:r>
            <a:r>
              <a:rPr lang="es-ES_tradnl" sz="2500" b="1" i="1" dirty="0" smtClean="0">
                <a:solidFill>
                  <a:srgbClr val="27BF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erdes </a:t>
            </a:r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(con calificación superior al 60%) certificados por la Corporación y avalados por el </a:t>
            </a:r>
            <a:r>
              <a:rPr lang="es-ES_tradnl" dirty="0" smtClean="0">
                <a:latin typeface="Arial" panose="020B0604020202020204" pitchFamily="34" charset="0"/>
                <a:cs typeface="Arial" panose="020B0604020202020204" pitchFamily="34" charset="0"/>
              </a:rPr>
              <a:t>MADS.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 descr="C:\Users\Sistemas\Pictures\fotos informes\taller de fortalecimiento empresarial 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536" y="996735"/>
            <a:ext cx="3719686" cy="2630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C:\Users\Sistemas\Pictures\cierre taller fortalecimient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3672408" cy="285534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ángulo 4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rgbClr val="00B050"/>
                </a:solidFill>
              </a:rPr>
              <a:t>PROGRAMA 3</a:t>
            </a:r>
          </a:p>
          <a:p>
            <a:pPr algn="ctr"/>
            <a:r>
              <a:rPr lang="es-CO" b="1" i="1" dirty="0">
                <a:solidFill>
                  <a:srgbClr val="00B050"/>
                </a:solidFill>
              </a:rPr>
              <a:t>BOSQUES, BIODIVERSIDAD Y SERVICIOS ECOSISTÉMICOS</a:t>
            </a:r>
          </a:p>
          <a:p>
            <a:pPr algn="ctr"/>
            <a:r>
              <a:rPr lang="es-CO" b="1" i="1" dirty="0" smtClean="0">
                <a:solidFill>
                  <a:srgbClr val="00B050"/>
                </a:solidFill>
              </a:rPr>
              <a:t>Negocios de verdes </a:t>
            </a:r>
            <a:endParaRPr lang="es-CO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81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Asamblea Corporativa 2019</a:t>
            </a:r>
            <a:endParaRPr lang="es-CO"/>
          </a:p>
        </p:txBody>
      </p:sp>
      <p:sp>
        <p:nvSpPr>
          <p:cNvPr id="2" name="Rectángulo 1"/>
          <p:cNvSpPr/>
          <p:nvPr/>
        </p:nvSpPr>
        <p:spPr>
          <a:xfrm>
            <a:off x="395536" y="1268760"/>
            <a:ext cx="4176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dirty="0">
                <a:latin typeface="Arial" panose="020B0604020202020204" pitchFamily="34" charset="0"/>
                <a:ea typeface="Calibri" panose="020F0502020204030204" pitchFamily="34" charset="0"/>
              </a:rPr>
              <a:t>Participación en el Foro Regional de Negocios Verdes </a:t>
            </a:r>
            <a:r>
              <a:rPr lang="es-ES_tradnl" dirty="0" smtClean="0">
                <a:latin typeface="Arial" panose="020B0604020202020204" pitchFamily="34" charset="0"/>
                <a:ea typeface="Calibri" panose="020F0502020204030204" pitchFamily="34" charset="0"/>
              </a:rPr>
              <a:t>intercambio de experiencias exitosas.</a:t>
            </a:r>
            <a:endParaRPr lang="es-CO" dirty="0"/>
          </a:p>
        </p:txBody>
      </p:sp>
      <p:pic>
        <p:nvPicPr>
          <p:cNvPr id="6" name="Imagen 5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05" t="3874" r="14700" b="6066"/>
          <a:stretch/>
        </p:blipFill>
        <p:spPr bwMode="auto">
          <a:xfrm>
            <a:off x="4788024" y="1111052"/>
            <a:ext cx="3322717" cy="20697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0" y="5484983"/>
            <a:ext cx="4319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Participación en la Feria </a:t>
            </a:r>
            <a:r>
              <a:rPr lang="es-ES_tradn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Expoguajira</a:t>
            </a:r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 descr="C:\Users\FLIA MEZA\Desktop\FOTOS INFORME  2018 GEB\EXPOGUAJIRA 2018\20181115_18271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4"/>
          <a:stretch/>
        </p:blipFill>
        <p:spPr bwMode="auto">
          <a:xfrm>
            <a:off x="521804" y="2315534"/>
            <a:ext cx="3528392" cy="29470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ángulo 4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rgbClr val="00B050"/>
                </a:solidFill>
              </a:rPr>
              <a:t>PROGRAMA 3</a:t>
            </a:r>
          </a:p>
          <a:p>
            <a:pPr algn="ctr"/>
            <a:r>
              <a:rPr lang="es-CO" b="1" i="1" dirty="0">
                <a:solidFill>
                  <a:srgbClr val="00B050"/>
                </a:solidFill>
              </a:rPr>
              <a:t>BOSQUES, BIODIVERSIDAD Y SERVICIOS ECOSISTÉMICOS</a:t>
            </a:r>
          </a:p>
          <a:p>
            <a:pPr algn="ctr"/>
            <a:r>
              <a:rPr lang="es-CO" b="1" i="1" dirty="0" smtClean="0">
                <a:solidFill>
                  <a:srgbClr val="00B050"/>
                </a:solidFill>
              </a:rPr>
              <a:t>Negocios verdes </a:t>
            </a:r>
            <a:endParaRPr lang="es-CO" dirty="0">
              <a:solidFill>
                <a:srgbClr val="00B050"/>
              </a:solidFill>
            </a:endParaRPr>
          </a:p>
        </p:txBody>
      </p:sp>
      <p:sp>
        <p:nvSpPr>
          <p:cNvPr id="8" name="Rectángulo 3"/>
          <p:cNvSpPr/>
          <p:nvPr/>
        </p:nvSpPr>
        <p:spPr>
          <a:xfrm>
            <a:off x="4427984" y="3401705"/>
            <a:ext cx="44822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000" dirty="0" smtClean="0">
                <a:latin typeface="Arial" pitchFamily="34" charset="0"/>
                <a:cs typeface="Arial" pitchFamily="34" charset="0"/>
              </a:rPr>
              <a:t>Fortalecimiento de </a:t>
            </a:r>
            <a:r>
              <a:rPr lang="es-CO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20 UNIDADES</a:t>
            </a:r>
            <a:r>
              <a:rPr lang="es-CO" sz="2000" dirty="0" smtClean="0">
                <a:latin typeface="Arial" pitchFamily="34" charset="0"/>
                <a:cs typeface="Arial" pitchFamily="34" charset="0"/>
              </a:rPr>
              <a:t> Productivas en el Departamento de La Guajira </a:t>
            </a:r>
            <a:endParaRPr lang="es-CO" sz="2000" dirty="0"/>
          </a:p>
          <a:p>
            <a:pPr algn="just"/>
            <a:endParaRPr lang="es-CO" sz="2000" dirty="0"/>
          </a:p>
        </p:txBody>
      </p:sp>
      <p:pic>
        <p:nvPicPr>
          <p:cNvPr id="12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138" y="4509120"/>
            <a:ext cx="3946668" cy="177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0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520259"/>
            <a:ext cx="9144000" cy="365125"/>
          </a:xfrm>
        </p:spPr>
        <p:txBody>
          <a:bodyPr/>
          <a:lstStyle/>
          <a:p>
            <a:r>
              <a:rPr lang="es-CO">
                <a:solidFill>
                  <a:schemeClr val="bg1"/>
                </a:solidFill>
              </a:rPr>
              <a:t>INFORME DE GESTION 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 bwMode="auto">
          <a:xfrm>
            <a:off x="20675" y="1412776"/>
            <a:ext cx="9144000" cy="40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27BF6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CO" altLang="es-CO" sz="3600" b="1" dirty="0"/>
              <a:t>Línea 6. CORPOGUAJIRA como Entidad Líder y Articuladora de la Gestión Ambiental en La Guajira.</a:t>
            </a:r>
            <a:br>
              <a:rPr lang="es-CO" altLang="es-CO" sz="3600" b="1" dirty="0"/>
            </a:br>
            <a:endParaRPr lang="es-CO" altLang="es-CO" sz="3600" b="1" dirty="0"/>
          </a:p>
        </p:txBody>
      </p:sp>
    </p:spTree>
    <p:extLst>
      <p:ext uri="{BB962C8B-B14F-4D97-AF65-F5344CB8AC3E}">
        <p14:creationId xmlns:p14="http://schemas.microsoft.com/office/powerpoint/2010/main" val="38704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Logros y Reconocimientos </a:t>
            </a:r>
            <a:endParaRPr lang="es-CO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Asamblea Corporativa 2019</a:t>
            </a:r>
            <a:endParaRPr lang="es-CO"/>
          </a:p>
        </p:txBody>
      </p:sp>
      <p:sp>
        <p:nvSpPr>
          <p:cNvPr id="5" name="Rectángulo 4"/>
          <p:cNvSpPr/>
          <p:nvPr/>
        </p:nvSpPr>
        <p:spPr>
          <a:xfrm>
            <a:off x="107504" y="2132856"/>
            <a:ext cx="42484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Premio </a:t>
            </a: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Medalla Verde Internacional Misión Ambiental por la Paz, por FUNEMA</a:t>
            </a:r>
            <a:endParaRPr lang="es-CO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988840"/>
            <a:ext cx="4536504" cy="302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9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520259"/>
            <a:ext cx="9144000" cy="365125"/>
          </a:xfrm>
        </p:spPr>
        <p:txBody>
          <a:bodyPr/>
          <a:lstStyle/>
          <a:p>
            <a:r>
              <a:rPr lang="es-CO" smtClean="0">
                <a:solidFill>
                  <a:schemeClr val="bg1"/>
                </a:solidFill>
              </a:rPr>
              <a:t>Asamblea Corporativa 2019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 bwMode="auto">
          <a:xfrm>
            <a:off x="20675" y="1412776"/>
            <a:ext cx="9144000" cy="40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27BF6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CO" altLang="es-CO" sz="5000" b="1" dirty="0"/>
              <a:t>3. FORTALECIMIENTO INSTITUCIONAL GOBERNANZA Y BUEN  GOBIERNO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altLang="es-CO" sz="3600" b="1"/>
              <a:t>SISTEMA DE ATENCIÓN A PQRSD </a:t>
            </a:r>
          </a:p>
        </p:txBody>
      </p:sp>
      <p:graphicFrame>
        <p:nvGraphicFramePr>
          <p:cNvPr id="7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624424"/>
              </p:ext>
            </p:extLst>
          </p:nvPr>
        </p:nvGraphicFramePr>
        <p:xfrm>
          <a:off x="1907704" y="1916832"/>
          <a:ext cx="5886261" cy="871769"/>
        </p:xfrm>
        <a:graphic>
          <a:graphicData uri="http://schemas.openxmlformats.org/drawingml/2006/table">
            <a:tbl>
              <a:tblPr/>
              <a:tblGrid>
                <a:gridCol w="920697">
                  <a:extLst>
                    <a:ext uri="{9D8B030D-6E8A-4147-A177-3AD203B41FA5}"/>
                  </a:extLst>
                </a:gridCol>
                <a:gridCol w="1122740">
                  <a:extLst>
                    <a:ext uri="{9D8B030D-6E8A-4147-A177-3AD203B41FA5}"/>
                  </a:extLst>
                </a:gridCol>
                <a:gridCol w="1081819">
                  <a:extLst>
                    <a:ext uri="{9D8B030D-6E8A-4147-A177-3AD203B41FA5}"/>
                  </a:extLst>
                </a:gridCol>
                <a:gridCol w="1129171">
                  <a:extLst>
                    <a:ext uri="{9D8B030D-6E8A-4147-A177-3AD203B41FA5}"/>
                  </a:extLst>
                </a:gridCol>
                <a:gridCol w="1631834">
                  <a:extLst>
                    <a:ext uri="{9D8B030D-6E8A-4147-A177-3AD203B41FA5}"/>
                  </a:extLst>
                </a:gridCol>
              </a:tblGrid>
              <a:tr h="243795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CO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ATENCIÓN A LAS PQRSD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0457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VIGENCIA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TOTAL PQRSD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RESPONDIDAS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SIN RESPUESTA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NIVEL DE CUMPLIMIENTO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2335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2.018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2.081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1.812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269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87%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1 CuadroTexto"/>
          <p:cNvSpPr txBox="1"/>
          <p:nvPr/>
        </p:nvSpPr>
        <p:spPr>
          <a:xfrm>
            <a:off x="5940152" y="4180608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 smtClean="0">
                <a:solidFill>
                  <a:schemeClr val="bg1"/>
                </a:solidFill>
              </a:rPr>
              <a:t>2016</a:t>
            </a:r>
            <a:endParaRPr lang="es-CO" sz="1600" b="1" dirty="0">
              <a:solidFill>
                <a:schemeClr val="bg1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7380312" y="4204927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 smtClean="0">
                <a:solidFill>
                  <a:schemeClr val="bg1"/>
                </a:solidFill>
              </a:rPr>
              <a:t>2017</a:t>
            </a:r>
            <a:endParaRPr lang="es-CO" sz="1600" b="1" dirty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64F6281A-15FA-43BC-98FF-8F53205CD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593807"/>
            <a:ext cx="3289548" cy="12328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Rectángulo 9"/>
          <p:cNvSpPr/>
          <p:nvPr/>
        </p:nvSpPr>
        <p:spPr>
          <a:xfrm>
            <a:off x="4706988" y="3517742"/>
            <a:ext cx="34198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Recepción </a:t>
            </a:r>
            <a:r>
              <a:rPr lang="es-CO" sz="2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2.081 </a:t>
            </a:r>
            <a:r>
              <a:rPr lang="es-CO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PQRSD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, de las cuales se 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respondieron  </a:t>
            </a:r>
            <a:r>
              <a:rPr lang="es-CO" sz="2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1.812 </a:t>
            </a:r>
            <a:r>
              <a:rPr lang="es-CO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registros 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con un cumplimiento del </a:t>
            </a:r>
            <a:r>
              <a:rPr lang="es-CO" sz="2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87%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Asamblea Corporativa 2019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1321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76450" y="66329"/>
            <a:ext cx="7067550" cy="1143000"/>
          </a:xfrm>
        </p:spPr>
        <p:txBody>
          <a:bodyPr/>
          <a:lstStyle/>
          <a:p>
            <a:r>
              <a:rPr lang="es-CO" sz="2500" b="1" dirty="0">
                <a:latin typeface="Arial" panose="020B0604020202020204" pitchFamily="34" charset="0"/>
                <a:cs typeface="Arial" panose="020B0604020202020204" pitchFamily="34" charset="0"/>
              </a:rPr>
              <a:t>COMUNICACIONES Y ATENCIÓN AL CIUDADANO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Asamblea Corporativa 2019</a:t>
            </a:r>
            <a:endParaRPr lang="es-CO"/>
          </a:p>
        </p:txBody>
      </p:sp>
      <p:sp>
        <p:nvSpPr>
          <p:cNvPr id="10" name="Rectángulo 9"/>
          <p:cNvSpPr/>
          <p:nvPr/>
        </p:nvSpPr>
        <p:spPr>
          <a:xfrm>
            <a:off x="266083" y="1603637"/>
            <a:ext cx="3556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O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 </a:t>
            </a:r>
            <a:r>
              <a:rPr lang="es-CO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publicaciones </a:t>
            </a:r>
            <a:r>
              <a:rPr lang="es-CO" sz="2400" dirty="0"/>
              <a:t>de la página ecológica – </a:t>
            </a:r>
            <a:r>
              <a:rPr lang="es-CO" sz="2400" dirty="0" err="1"/>
              <a:t>Ecoguajira</a:t>
            </a:r>
            <a:r>
              <a:rPr lang="es-CO" sz="2400" dirty="0"/>
              <a:t> </a:t>
            </a:r>
            <a:endParaRPr lang="es-C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66082" y="4391002"/>
            <a:ext cx="35567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O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154 </a:t>
            </a:r>
            <a:r>
              <a:rPr lang="es-CO" sz="2400" dirty="0" smtClean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lvl="0" algn="just"/>
            <a:r>
              <a:rPr lang="es-CO" sz="2400" dirty="0">
                <a:latin typeface="Arial" panose="020B0604020202020204" pitchFamily="34" charset="0"/>
                <a:ea typeface="Calibri" panose="020F0502020204030204" pitchFamily="34" charset="0"/>
              </a:rPr>
              <a:t>B</a:t>
            </a:r>
            <a:r>
              <a:rPr lang="es-CO" sz="2400" dirty="0" smtClean="0">
                <a:latin typeface="Arial" panose="020B0604020202020204" pitchFamily="34" charset="0"/>
                <a:ea typeface="Calibri" panose="020F0502020204030204" pitchFamily="34" charset="0"/>
              </a:rPr>
              <a:t>oletines </a:t>
            </a:r>
            <a:r>
              <a:rPr lang="es-CO" sz="2400" dirty="0">
                <a:latin typeface="Arial" panose="020B0604020202020204" pitchFamily="34" charset="0"/>
                <a:ea typeface="Calibri" panose="020F0502020204030204" pitchFamily="34" charset="0"/>
              </a:rPr>
              <a:t>de </a:t>
            </a:r>
            <a:r>
              <a:rPr lang="es-CO" sz="2400" dirty="0" smtClean="0">
                <a:latin typeface="Arial" panose="020B0604020202020204" pitchFamily="34" charset="0"/>
                <a:ea typeface="Calibri" panose="020F0502020204030204" pitchFamily="34" charset="0"/>
              </a:rPr>
              <a:t>Prensa</a:t>
            </a:r>
            <a:endParaRPr lang="es-C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520182" y="439203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O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232 </a:t>
            </a: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programas radiales</a:t>
            </a:r>
            <a:endParaRPr lang="es-CO" sz="2000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219" y="2140347"/>
            <a:ext cx="1575927" cy="21114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098676"/>
            <a:ext cx="1462665" cy="221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2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7121" y="80440"/>
            <a:ext cx="7571184" cy="1143000"/>
          </a:xfrm>
        </p:spPr>
        <p:txBody>
          <a:bodyPr/>
          <a:lstStyle/>
          <a:p>
            <a:r>
              <a:rPr lang="es-CO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4000" b="1" dirty="0">
                <a:latin typeface="Arial" panose="020B0604020202020204" pitchFamily="34" charset="0"/>
                <a:cs typeface="Arial" panose="020B0604020202020204" pitchFamily="34" charset="0"/>
              </a:rPr>
              <a:t>TALENTO HUMANO 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Asamblea Corporativa 2019</a:t>
            </a:r>
            <a:endParaRPr lang="es-CO"/>
          </a:p>
        </p:txBody>
      </p:sp>
      <p:sp>
        <p:nvSpPr>
          <p:cNvPr id="10" name="Rectángulo 9"/>
          <p:cNvSpPr/>
          <p:nvPr/>
        </p:nvSpPr>
        <p:spPr>
          <a:xfrm>
            <a:off x="5992961" y="1017180"/>
            <a:ext cx="291715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Ejecución 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es-CO" sz="2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84% 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del Plan Anual de 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Capacitaciones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dirty="0"/>
          </a:p>
        </p:txBody>
      </p:sp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35EC7620-28FC-40D4-864C-B7B9EA0B10CE}"/>
              </a:ext>
            </a:extLst>
          </p:cNvPr>
          <p:cNvSpPr/>
          <p:nvPr/>
        </p:nvSpPr>
        <p:spPr>
          <a:xfrm>
            <a:off x="739516" y="1202511"/>
            <a:ext cx="291715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Ejecución 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es-CO" sz="2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Plan de Bienestar Laboral e Incentivos</a:t>
            </a:r>
            <a:endParaRPr lang="es-ES" dirty="0"/>
          </a:p>
        </p:txBody>
      </p:sp>
      <p:pic>
        <p:nvPicPr>
          <p:cNvPr id="18" name="Imagen 17" descr="C:\Users\Funcionario\Downloads\IMG_506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242" y="2564904"/>
            <a:ext cx="3336773" cy="223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n 15" descr="C:\Users\Funcionario\Downloads\IMG_20180821_09164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8756" y="2348880"/>
            <a:ext cx="2734220" cy="2110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3446948" y="2564904"/>
            <a:ext cx="27363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dirty="0">
                <a:latin typeface="Arial" pitchFamily="34" charset="0"/>
                <a:cs typeface="Arial" pitchFamily="34" charset="0"/>
              </a:rPr>
              <a:t>CORPOGUAJIRA destacada como unas de las </a:t>
            </a:r>
            <a:r>
              <a:rPr lang="es-CO" dirty="0" smtClean="0">
                <a:latin typeface="Arial" pitchFamily="34" charset="0"/>
                <a:cs typeface="Arial" pitchFamily="34" charset="0"/>
              </a:rPr>
              <a:t>entidades </a:t>
            </a:r>
            <a:r>
              <a:rPr lang="es-CO" dirty="0">
                <a:latin typeface="Arial" pitchFamily="34" charset="0"/>
                <a:cs typeface="Arial" pitchFamily="34" charset="0"/>
              </a:rPr>
              <a:t>que ofrece </a:t>
            </a:r>
            <a:r>
              <a:rPr lang="es-ES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s-ES" dirty="0">
                <a:latin typeface="Arial Narrow" panose="020B0606020202030204" pitchFamily="34" charset="0"/>
                <a:ea typeface="Times New Roman" panose="02020603050405020304" pitchFamily="18" charset="0"/>
              </a:rPr>
              <a:t>la modalidad de Teletrabajo </a:t>
            </a:r>
            <a:r>
              <a:rPr lang="es-ES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s-E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Funcionarios </a:t>
            </a:r>
            <a:endParaRPr lang="es-CO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7" t="33117" r="37942" b="20738"/>
          <a:stretch/>
        </p:blipFill>
        <p:spPr bwMode="auto">
          <a:xfrm>
            <a:off x="3635896" y="4312372"/>
            <a:ext cx="2217302" cy="18643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242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Asamblea Corporativa 2019</a:t>
            </a:r>
            <a:endParaRPr lang="es-CO"/>
          </a:p>
        </p:txBody>
      </p:sp>
      <p:sp>
        <p:nvSpPr>
          <p:cNvPr id="2" name="Rectángulo 1"/>
          <p:cNvSpPr/>
          <p:nvPr/>
        </p:nvSpPr>
        <p:spPr>
          <a:xfrm>
            <a:off x="323528" y="1844824"/>
            <a:ext cx="45264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1.412m3 </a:t>
            </a:r>
            <a:r>
              <a:rPr lang="es-CO" sz="2000" spc="-10" dirty="0">
                <a:latin typeface="Arial" panose="020B0604020202020204" pitchFamily="34" charset="0"/>
                <a:ea typeface="PMingLiU" panose="02020500000000000000" pitchFamily="18" charset="-120"/>
              </a:rPr>
              <a:t>de agua distribuida en vehículos cisternas, a las comunidades indígenas asentadas en los municipios de Riohacha y </a:t>
            </a:r>
            <a:r>
              <a:rPr lang="es-CO" sz="2000" spc="-10" dirty="0" smtClean="0">
                <a:latin typeface="Arial" panose="020B0604020202020204" pitchFamily="34" charset="0"/>
                <a:ea typeface="PMingLiU" panose="02020500000000000000" pitchFamily="18" charset="-120"/>
              </a:rPr>
              <a:t>Manaure beneficiando a </a:t>
            </a:r>
          </a:p>
          <a:p>
            <a:pPr algn="just"/>
            <a:r>
              <a:rPr lang="es-CO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3.010 </a:t>
            </a:r>
            <a:r>
              <a:rPr lang="es-CO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personas </a:t>
            </a:r>
          </a:p>
        </p:txBody>
      </p:sp>
      <p:pic>
        <p:nvPicPr>
          <p:cNvPr id="11266" name="Picture 2" descr="IMG_20140429_1336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5064"/>
            <a:ext cx="4248472" cy="175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721" y="1970862"/>
            <a:ext cx="3658793" cy="312898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259632" y="-76276"/>
            <a:ext cx="7415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rgbClr val="00B050"/>
                </a:solidFill>
              </a:rPr>
              <a:t>PROGRAMA 2</a:t>
            </a:r>
          </a:p>
          <a:p>
            <a:pPr algn="ctr"/>
            <a:r>
              <a:rPr lang="es-CO" dirty="0" smtClean="0">
                <a:solidFill>
                  <a:srgbClr val="00B050"/>
                </a:solidFill>
              </a:rPr>
              <a:t>GESTION INTEGRAL DEL RECURSO HIDRICO </a:t>
            </a:r>
            <a:endParaRPr lang="es-CO" dirty="0">
              <a:solidFill>
                <a:srgbClr val="00B050"/>
              </a:solidFill>
            </a:endParaRPr>
          </a:p>
          <a:p>
            <a:pPr algn="ctr"/>
            <a:r>
              <a:rPr lang="es-CO" b="1" i="1" dirty="0">
                <a:solidFill>
                  <a:srgbClr val="00B050"/>
                </a:solidFill>
              </a:rPr>
              <a:t>Administración de la Oferta y Demanda del Recurso Hídrico (superficiales y subterráneas)</a:t>
            </a:r>
          </a:p>
        </p:txBody>
      </p:sp>
    </p:spTree>
    <p:extLst>
      <p:ext uri="{BB962C8B-B14F-4D97-AF65-F5344CB8AC3E}">
        <p14:creationId xmlns:p14="http://schemas.microsoft.com/office/powerpoint/2010/main" val="98387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ítulo 1"/>
          <p:cNvSpPr>
            <a:spLocks noGrp="1"/>
          </p:cNvSpPr>
          <p:nvPr>
            <p:ph type="title"/>
          </p:nvPr>
        </p:nvSpPr>
        <p:spPr>
          <a:xfrm>
            <a:off x="827584" y="1561356"/>
            <a:ext cx="4536504" cy="1143000"/>
          </a:xfrm>
        </p:spPr>
        <p:txBody>
          <a:bodyPr/>
          <a:lstStyle/>
          <a:p>
            <a:pPr algn="just"/>
            <a:r>
              <a:rPr lang="es-ES" altLang="es-CO" sz="3200" b="1" dirty="0" smtClean="0"/>
              <a:t>Política de promoción del </a:t>
            </a:r>
            <a:r>
              <a:rPr lang="es-ES" altLang="es-CO" sz="3200" b="1" dirty="0"/>
              <a:t>E</a:t>
            </a:r>
            <a:r>
              <a:rPr lang="es-ES" altLang="es-CO" sz="3200" b="1" dirty="0" smtClean="0"/>
              <a:t>mpleo Juvenil </a:t>
            </a:r>
            <a:endParaRPr lang="es-CO" altLang="es-CO" sz="3200" b="1" dirty="0"/>
          </a:p>
        </p:txBody>
      </p:sp>
      <p:sp>
        <p:nvSpPr>
          <p:cNvPr id="38915" name="Rectángulo 5"/>
          <p:cNvSpPr>
            <a:spLocks noChangeArrowheads="1"/>
          </p:cNvSpPr>
          <p:nvPr/>
        </p:nvSpPr>
        <p:spPr bwMode="auto">
          <a:xfrm>
            <a:off x="899592" y="3075592"/>
            <a:ext cx="4011421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es-CO" altLang="es-CO" sz="2500" dirty="0" smtClean="0">
                <a:solidFill>
                  <a:srgbClr val="000000"/>
                </a:solidFill>
              </a:rPr>
              <a:t>Resolución 949 de 2018  </a:t>
            </a:r>
          </a:p>
          <a:p>
            <a:pPr algn="just"/>
            <a:r>
              <a:rPr lang="es-CO" altLang="es-CO" sz="2500" b="1" dirty="0" smtClean="0">
                <a:solidFill>
                  <a:srgbClr val="00B050"/>
                </a:solidFill>
              </a:rPr>
              <a:t>10 jóvenes </a:t>
            </a:r>
            <a:r>
              <a:rPr lang="es-CO" altLang="es-CO" sz="2500" dirty="0" smtClean="0">
                <a:solidFill>
                  <a:srgbClr val="000000"/>
                </a:solidFill>
              </a:rPr>
              <a:t>incorporados en el último semestre </a:t>
            </a:r>
            <a:endParaRPr lang="es-CO" altLang="es-CO" sz="25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132856"/>
            <a:ext cx="2805303" cy="2189946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 bwMode="auto">
          <a:xfrm>
            <a:off x="1047121" y="80440"/>
            <a:ext cx="757118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27BF6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7BF6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CO" sz="4000" b="1" smtClean="0">
                <a:latin typeface="Arial" panose="020B0604020202020204" pitchFamily="34" charset="0"/>
                <a:cs typeface="Arial" panose="020B0604020202020204" pitchFamily="34" charset="0"/>
              </a:rPr>
              <a:t> TALENTO HUMANO </a:t>
            </a:r>
            <a:endParaRPr lang="es-CO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06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sz="2400" b="1" dirty="0">
                <a:latin typeface="Arial" panose="020B0604020202020204" pitchFamily="34" charset="0"/>
                <a:cs typeface="Arial" panose="020B0604020202020204" pitchFamily="34" charset="0"/>
              </a:rPr>
              <a:t>Implementación  del Sistema de Gestión de Seguridad y Salud en el trabajo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Asamblea Corporativa 2019</a:t>
            </a:r>
            <a:endParaRPr lang="es-CO"/>
          </a:p>
        </p:txBody>
      </p:sp>
      <p:pic>
        <p:nvPicPr>
          <p:cNvPr id="8" name="Imagen 7" descr="C:\Users\Funcionario\Downloads\IMG-20181024-WA007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114" y="1844824"/>
            <a:ext cx="2910086" cy="2519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ángulo 6"/>
          <p:cNvSpPr/>
          <p:nvPr/>
        </p:nvSpPr>
        <p:spPr>
          <a:xfrm>
            <a:off x="0" y="1446565"/>
            <a:ext cx="3177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  <a:tabLst>
                <a:tab pos="3543300" algn="l"/>
              </a:tabLst>
            </a:pPr>
            <a:r>
              <a:rPr lang="es-ES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Simulacro de evacuación por sismo</a:t>
            </a:r>
            <a:endParaRPr lang="es-CO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 descr="C:\Users\Funcionario\Downloads\20180625_1002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8696" y="4070831"/>
            <a:ext cx="2586608" cy="185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ángulo 8"/>
          <p:cNvSpPr/>
          <p:nvPr/>
        </p:nvSpPr>
        <p:spPr>
          <a:xfrm>
            <a:off x="3362374" y="3669308"/>
            <a:ext cx="2419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3543300" algn="l"/>
              </a:tabLst>
            </a:pPr>
            <a:r>
              <a:rPr lang="es-ES" dirty="0">
                <a:latin typeface="Arial Narrow" panose="020B0606020202030204" pitchFamily="34" charset="0"/>
                <a:ea typeface="Times New Roman" panose="02020603050405020304" pitchFamily="18" charset="0"/>
              </a:rPr>
              <a:t>Simulacro Contra Incendio</a:t>
            </a:r>
            <a:endParaRPr lang="es-CO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Imagen 11" descr="C:\Users\Funcionario\Downloads\20180718_10315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710599"/>
            <a:ext cx="3338437" cy="189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ángulo 10"/>
          <p:cNvSpPr/>
          <p:nvPr/>
        </p:nvSpPr>
        <p:spPr>
          <a:xfrm>
            <a:off x="5885882" y="1344269"/>
            <a:ext cx="2345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3543300" algn="l"/>
              </a:tabLst>
            </a:pPr>
            <a:r>
              <a:rPr lang="es-ES" dirty="0">
                <a:latin typeface="Arial Narrow" panose="020B0606020202030204" pitchFamily="34" charset="0"/>
                <a:ea typeface="Times New Roman" panose="02020603050405020304" pitchFamily="18" charset="0"/>
              </a:rPr>
              <a:t>Taller de Higiene Postural</a:t>
            </a:r>
            <a:endParaRPr lang="es-CO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1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dirty="0" smtClean="0"/>
              <a:t>Asamblea Corporativa 2019</a:t>
            </a:r>
            <a:endParaRPr lang="es-CO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="" xmlns:a16="http://schemas.microsoft.com/office/drawing/2014/main" id="{28DD630D-287B-4191-866C-0498E882C9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6936978"/>
              </p:ext>
            </p:extLst>
          </p:nvPr>
        </p:nvGraphicFramePr>
        <p:xfrm>
          <a:off x="251520" y="1446983"/>
          <a:ext cx="4320480" cy="4142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4788E9A-7F6E-4886-AA0A-737AE4721A32}"/>
              </a:ext>
            </a:extLst>
          </p:cNvPr>
          <p:cNvSpPr/>
          <p:nvPr/>
        </p:nvSpPr>
        <p:spPr>
          <a:xfrm>
            <a:off x="2195736" y="1638534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Complimiento del Plan de Mejoramiento 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83% 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CGR con </a:t>
            </a:r>
            <a:r>
              <a:rPr lang="es-CO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 </a:t>
            </a:r>
            <a:r>
              <a:rPr lang="es-CO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77% </a:t>
            </a:r>
            <a:endParaRPr lang="es-CO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1 Título">
            <a:extLst>
              <a:ext uri="{FF2B5EF4-FFF2-40B4-BE49-F238E27FC236}">
                <a16:creationId xmlns="" xmlns:a16="http://schemas.microsoft.com/office/drawing/2014/main" id="{8F12E127-D8B7-4407-88B5-C6B179F06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314" y="332656"/>
            <a:ext cx="6984776" cy="71095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s-CO" dirty="0"/>
              <a:t>CONTROL INTERNO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216D00CA-5715-4F2E-8AB4-EFA7037A2C38}"/>
              </a:ext>
            </a:extLst>
          </p:cNvPr>
          <p:cNvSpPr/>
          <p:nvPr/>
        </p:nvSpPr>
        <p:spPr>
          <a:xfrm>
            <a:off x="2212896" y="2879791"/>
            <a:ext cx="5310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Calificación del Sistema de Control Interno (MECI) por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DAFP. </a:t>
            </a:r>
            <a:r>
              <a:rPr lang="es-E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 SATISFACTORIA </a:t>
            </a:r>
            <a:endParaRPr lang="es-CO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="" xmlns:a16="http://schemas.microsoft.com/office/drawing/2014/main" id="{CA16D5EF-7E24-48B0-AE0A-F4F0FC8E00E2}"/>
              </a:ext>
            </a:extLst>
          </p:cNvPr>
          <p:cNvSpPr/>
          <p:nvPr/>
        </p:nvSpPr>
        <p:spPr>
          <a:xfrm>
            <a:off x="4724566" y="3873836"/>
            <a:ext cx="386165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CO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Auditoria internas Desarrollas </a:t>
            </a:r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PQRDS, SGR, Contratación entre otras </a:t>
            </a:r>
          </a:p>
        </p:txBody>
      </p:sp>
    </p:spTree>
    <p:extLst>
      <p:ext uri="{BB962C8B-B14F-4D97-AF65-F5344CB8AC3E}">
        <p14:creationId xmlns:p14="http://schemas.microsoft.com/office/powerpoint/2010/main" val="284465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Gestión Jurídica </a:t>
            </a:r>
            <a:br>
              <a:rPr lang="es-CO" dirty="0" smtClean="0"/>
            </a:br>
            <a:r>
              <a:rPr lang="es-CO" dirty="0" smtClean="0"/>
              <a:t>Contratación Publica </a:t>
            </a:r>
            <a:endParaRPr lang="es-CO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Asamblea Corporativa 2019</a:t>
            </a:r>
            <a:endParaRPr lang="es-CO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9129668"/>
              </p:ext>
            </p:extLst>
          </p:nvPr>
        </p:nvGraphicFramePr>
        <p:xfrm>
          <a:off x="395536" y="1386064"/>
          <a:ext cx="8568952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1845965" y="3502535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10%</a:t>
            </a:r>
            <a:endParaRPr lang="es-CO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7879557" y="148478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/>
              <a:t>100%</a:t>
            </a:r>
            <a:endParaRPr lang="es-CO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2875781" y="348738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12</a:t>
            </a:r>
            <a:r>
              <a:rPr lang="es-CO" dirty="0" smtClean="0"/>
              <a:t>%</a:t>
            </a:r>
            <a:endParaRPr lang="es-CO" dirty="0"/>
          </a:p>
        </p:txBody>
      </p:sp>
      <p:sp>
        <p:nvSpPr>
          <p:cNvPr id="9" name="CuadroTexto 8"/>
          <p:cNvSpPr txBox="1"/>
          <p:nvPr/>
        </p:nvSpPr>
        <p:spPr>
          <a:xfrm>
            <a:off x="4824247" y="245195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53%</a:t>
            </a:r>
            <a:endParaRPr lang="es-CO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5868144" y="3633639"/>
            <a:ext cx="648072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4</a:t>
            </a:r>
            <a:r>
              <a:rPr lang="es-CO" b="1" dirty="0" smtClean="0"/>
              <a:t>%</a:t>
            </a:r>
            <a:endParaRPr lang="es-CO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6884093" y="341970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/>
              <a:t>20%</a:t>
            </a:r>
            <a:endParaRPr lang="es-CO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3779912" y="3818305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/>
              <a:t>2%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175235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r>
              <a:rPr lang="es-CO" smtClean="0">
                <a:solidFill>
                  <a:schemeClr val="bg1"/>
                </a:solidFill>
              </a:rPr>
              <a:t>Asamblea Corporativa 2019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7325" y="2852936"/>
            <a:ext cx="9116675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CO" sz="6000" b="1" dirty="0">
                <a:ln/>
                <a:solidFill>
                  <a:schemeClr val="accent3"/>
                </a:solidFill>
              </a:rPr>
              <a:t>4. Ejecución Financiera </a:t>
            </a:r>
          </a:p>
        </p:txBody>
      </p:sp>
    </p:spTree>
    <p:extLst>
      <p:ext uri="{BB962C8B-B14F-4D97-AF65-F5344CB8AC3E}">
        <p14:creationId xmlns:p14="http://schemas.microsoft.com/office/powerpoint/2010/main" val="144631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r>
              <a:rPr lang="es-CO" smtClean="0">
                <a:solidFill>
                  <a:schemeClr val="bg1"/>
                </a:solidFill>
              </a:rPr>
              <a:t>Asamblea Corporativa 2019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9" name="1 CuadroTexto"/>
          <p:cNvSpPr txBox="1"/>
          <p:nvPr/>
        </p:nvSpPr>
        <p:spPr>
          <a:xfrm>
            <a:off x="5580112" y="4509120"/>
            <a:ext cx="1008112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2100" dirty="0">
                <a:solidFill>
                  <a:schemeClr val="bg1"/>
                </a:solidFill>
              </a:rPr>
              <a:t>58,78%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2195736" y="360493"/>
            <a:ext cx="5832648" cy="5847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3200" b="1" dirty="0"/>
              <a:t>Ejecución de Ingresos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CCDAA797-7FAE-4904-88DE-3116D290B196}"/>
              </a:ext>
            </a:extLst>
          </p:cNvPr>
          <p:cNvSpPr txBox="1"/>
          <p:nvPr/>
        </p:nvSpPr>
        <p:spPr>
          <a:xfrm>
            <a:off x="3275856" y="338821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100%</a:t>
            </a: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3135363"/>
              </p:ext>
            </p:extLst>
          </p:nvPr>
        </p:nvGraphicFramePr>
        <p:xfrm>
          <a:off x="971600" y="1052736"/>
          <a:ext cx="756084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DE8D2C0D-C21D-4C67-9D23-51066F7D67F1}"/>
              </a:ext>
            </a:extLst>
          </p:cNvPr>
          <p:cNvSpPr txBox="1"/>
          <p:nvPr/>
        </p:nvSpPr>
        <p:spPr>
          <a:xfrm>
            <a:off x="5796136" y="2307373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86%</a:t>
            </a:r>
            <a:endParaRPr lang="es-CO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52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Gráfico 12">
            <a:extLst>
              <a:ext uri="{FF2B5EF4-FFF2-40B4-BE49-F238E27FC236}">
                <a16:creationId xmlns:lc="http://schemas.openxmlformats.org/drawingml/2006/lockedCanvas" xmlns="" xmlns:a16="http://schemas.microsoft.com/office/drawing/2014/main" xmlns:xdr="http://schemas.openxmlformats.org/drawingml/2006/spreadsheetDrawing" id="{00000000-0008-0000-04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0624310"/>
              </p:ext>
            </p:extLst>
          </p:nvPr>
        </p:nvGraphicFramePr>
        <p:xfrm>
          <a:off x="-20935" y="1284263"/>
          <a:ext cx="9201150" cy="3995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r>
              <a:rPr lang="es-CO" smtClean="0">
                <a:solidFill>
                  <a:schemeClr val="bg1"/>
                </a:solidFill>
              </a:rPr>
              <a:t>Asamblea Corporativa 2019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275856" y="116632"/>
            <a:ext cx="3744416" cy="461665"/>
          </a:xfrm>
          <a:prstGeom prst="rect">
            <a:avLst/>
          </a:prstGeom>
          <a:gradFill>
            <a:gsLst>
              <a:gs pos="100000">
                <a:schemeClr val="accent3">
                  <a:lumMod val="75000"/>
                </a:schemeClr>
              </a:gs>
              <a:gs pos="10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400" b="1" dirty="0"/>
              <a:t>Ejecución de Ingresos 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7812360" y="1556792"/>
            <a:ext cx="812812" cy="43204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/>
              <a:t>76%</a:t>
            </a:r>
            <a:endParaRPr lang="es-CO" b="1" dirty="0"/>
          </a:p>
        </p:txBody>
      </p:sp>
      <p:sp>
        <p:nvSpPr>
          <p:cNvPr id="15" name="Rectángulo 14"/>
          <p:cNvSpPr/>
          <p:nvPr/>
        </p:nvSpPr>
        <p:spPr>
          <a:xfrm>
            <a:off x="6036558" y="3391570"/>
            <a:ext cx="555453" cy="28803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 smtClean="0"/>
              <a:t>83%</a:t>
            </a:r>
            <a:endParaRPr lang="es-CO" sz="1400" b="1" dirty="0"/>
          </a:p>
        </p:txBody>
      </p:sp>
      <p:sp>
        <p:nvSpPr>
          <p:cNvPr id="11" name="Rectángulo 10"/>
          <p:cNvSpPr/>
          <p:nvPr/>
        </p:nvSpPr>
        <p:spPr>
          <a:xfrm>
            <a:off x="4255604" y="4194559"/>
            <a:ext cx="648072" cy="302707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 smtClean="0"/>
              <a:t>86%</a:t>
            </a:r>
            <a:endParaRPr lang="es-CO" sz="1400" b="1" dirty="0"/>
          </a:p>
        </p:txBody>
      </p:sp>
      <p:sp>
        <p:nvSpPr>
          <p:cNvPr id="10" name="Rectángulo 9"/>
          <p:cNvSpPr/>
          <p:nvPr/>
        </p:nvSpPr>
        <p:spPr>
          <a:xfrm>
            <a:off x="2585533" y="2564904"/>
            <a:ext cx="565759" cy="28803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 smtClean="0"/>
              <a:t>88%</a:t>
            </a:r>
            <a:endParaRPr lang="es-CO" sz="1400" b="1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480426"/>
              </p:ext>
            </p:extLst>
          </p:nvPr>
        </p:nvGraphicFramePr>
        <p:xfrm>
          <a:off x="1331640" y="5271770"/>
          <a:ext cx="6192687" cy="1221105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2603968"/>
                <a:gridCol w="1219371"/>
                <a:gridCol w="1682666"/>
                <a:gridCol w="686682"/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Apropiación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Recaudo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Ingresos Corrientes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13.071.040.186,00 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11.518.747.128,89 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88%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Recursos de Capital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12.600.000,00 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10.829.972,42 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86%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Aportes de La Nación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6.357.285.651,00 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5.259.309.149,43 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83%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Presupuesto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19.440.925.837,00 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16.788.886.250,74 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76%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418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016BB769-281C-476D-B6C6-266F53D30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Asamblea Corporativa 2019</a:t>
            </a:r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14C836B3-6CDE-48C4-B285-69E15D5443E2}"/>
              </a:ext>
            </a:extLst>
          </p:cNvPr>
          <p:cNvSpPr txBox="1"/>
          <p:nvPr/>
        </p:nvSpPr>
        <p:spPr>
          <a:xfrm>
            <a:off x="2627784" y="116632"/>
            <a:ext cx="4392488" cy="830997"/>
          </a:xfrm>
          <a:prstGeom prst="rect">
            <a:avLst/>
          </a:prstGeom>
          <a:gradFill>
            <a:gsLst>
              <a:gs pos="100000">
                <a:schemeClr val="accent3">
                  <a:lumMod val="75000"/>
                </a:schemeClr>
              </a:gs>
              <a:gs pos="10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400" b="1" dirty="0"/>
              <a:t>Comportamiento del Presupuestado- Comprometido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0721CC24-4316-4D18-A8C4-06AC6B1790DC}"/>
              </a:ext>
            </a:extLst>
          </p:cNvPr>
          <p:cNvSpPr txBox="1"/>
          <p:nvPr/>
        </p:nvSpPr>
        <p:spPr>
          <a:xfrm>
            <a:off x="2436912" y="2924944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 smtClean="0">
                <a:solidFill>
                  <a:schemeClr val="bg1"/>
                </a:solidFill>
              </a:rPr>
              <a:t>79%</a:t>
            </a:r>
            <a:endParaRPr lang="es-CO" sz="1400" b="1" dirty="0">
              <a:solidFill>
                <a:schemeClr val="bg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46C8B8A6-597F-43B6-9BEE-32E7DA674CC1}"/>
              </a:ext>
            </a:extLst>
          </p:cNvPr>
          <p:cNvSpPr txBox="1"/>
          <p:nvPr/>
        </p:nvSpPr>
        <p:spPr>
          <a:xfrm>
            <a:off x="1547664" y="357301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chemeClr val="bg1"/>
                </a:solidFill>
              </a:rPr>
              <a:t>21%</a:t>
            </a:r>
            <a:endParaRPr lang="es-CO" b="1" dirty="0">
              <a:solidFill>
                <a:schemeClr val="bg1"/>
              </a:solidFill>
            </a:endParaRPr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FC0E40F-17FC-4C1E-8C91-89189245A0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2541861"/>
              </p:ext>
            </p:extLst>
          </p:nvPr>
        </p:nvGraphicFramePr>
        <p:xfrm>
          <a:off x="0" y="1548418"/>
          <a:ext cx="4499992" cy="3320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85F8C0F0-8FE1-4EC6-8178-D44049C6972D}"/>
              </a:ext>
            </a:extLst>
          </p:cNvPr>
          <p:cNvSpPr txBox="1"/>
          <p:nvPr/>
        </p:nvSpPr>
        <p:spPr>
          <a:xfrm>
            <a:off x="3419872" y="1904815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100%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85F8C0F0-8FE1-4EC6-8178-D44049C6972D}"/>
              </a:ext>
            </a:extLst>
          </p:cNvPr>
          <p:cNvSpPr txBox="1"/>
          <p:nvPr/>
        </p:nvSpPr>
        <p:spPr>
          <a:xfrm>
            <a:off x="2436912" y="2863389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5</a:t>
            </a:r>
            <a:r>
              <a:rPr lang="es-CO" b="1" dirty="0" smtClean="0"/>
              <a:t>0</a:t>
            </a:r>
            <a:r>
              <a:rPr lang="es-CO" b="1" dirty="0"/>
              <a:t>%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85F8C0F0-8FE1-4EC6-8178-D44049C6972D}"/>
              </a:ext>
            </a:extLst>
          </p:cNvPr>
          <p:cNvSpPr txBox="1"/>
          <p:nvPr/>
        </p:nvSpPr>
        <p:spPr>
          <a:xfrm>
            <a:off x="1547664" y="2863389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5</a:t>
            </a:r>
            <a:r>
              <a:rPr lang="es-CO" b="1" dirty="0" smtClean="0"/>
              <a:t>0</a:t>
            </a:r>
            <a:r>
              <a:rPr lang="es-CO" b="1" dirty="0"/>
              <a:t>%</a:t>
            </a:r>
          </a:p>
        </p:txBody>
      </p:sp>
      <p:graphicFrame>
        <p:nvGraphicFramePr>
          <p:cNvPr id="17" name="Gráfico 16">
            <a:extLst>
              <a:ext uri="{FF2B5EF4-FFF2-40B4-BE49-F238E27FC236}">
                <a16:creationId xmlns:xdr="http://schemas.openxmlformats.org/drawingml/2006/spreadsheetDrawing" xmlns:a16="http://schemas.microsoft.com/office/drawing/2014/main" xmlns="" xmlns:lc="http://schemas.openxmlformats.org/drawingml/2006/lockedCanvas" id="{DC3C2519-4F53-477F-A586-0A4F73979C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9675327"/>
              </p:ext>
            </p:extLst>
          </p:nvPr>
        </p:nvGraphicFramePr>
        <p:xfrm>
          <a:off x="4283968" y="1556792"/>
          <a:ext cx="4968552" cy="3446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BB0094C2-5ECA-45A4-BB76-6F1288DF1B1E}"/>
              </a:ext>
            </a:extLst>
          </p:cNvPr>
          <p:cNvSpPr txBox="1"/>
          <p:nvPr/>
        </p:nvSpPr>
        <p:spPr>
          <a:xfrm>
            <a:off x="6091778" y="2932619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49%</a:t>
            </a:r>
            <a:endParaRPr lang="es-CO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D22D56BB-273B-4CE0-AC97-0A7D83F67C4A}"/>
              </a:ext>
            </a:extLst>
          </p:cNvPr>
          <p:cNvSpPr txBox="1"/>
          <p:nvPr/>
        </p:nvSpPr>
        <p:spPr>
          <a:xfrm>
            <a:off x="7092280" y="292494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51%</a:t>
            </a:r>
            <a:endParaRPr lang="es-CO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896FA55A-5E51-45DD-8E4F-1DC43DDA8659}"/>
              </a:ext>
            </a:extLst>
          </p:cNvPr>
          <p:cNvSpPr txBox="1"/>
          <p:nvPr/>
        </p:nvSpPr>
        <p:spPr>
          <a:xfrm>
            <a:off x="8028384" y="1904815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176754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r>
              <a:rPr lang="es-CO" smtClean="0">
                <a:solidFill>
                  <a:schemeClr val="bg1"/>
                </a:solidFill>
              </a:rPr>
              <a:t>Asamblea Corporativa 2019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18" name="Título 1"/>
          <p:cNvSpPr>
            <a:spLocks noGrp="1"/>
          </p:cNvSpPr>
          <p:nvPr>
            <p:ph type="title"/>
          </p:nvPr>
        </p:nvSpPr>
        <p:spPr>
          <a:xfrm>
            <a:off x="1619672" y="-73859"/>
            <a:ext cx="7067550" cy="1143000"/>
          </a:xfrm>
        </p:spPr>
        <p:txBody>
          <a:bodyPr/>
          <a:lstStyle/>
          <a:p>
            <a:r>
              <a:rPr lang="es-CO" sz="3200" dirty="0"/>
              <a:t>Ejecución de Gastos</a:t>
            </a:r>
            <a:br>
              <a:rPr lang="es-CO" sz="3200" dirty="0"/>
            </a:br>
            <a:r>
              <a:rPr lang="es-CO" sz="3200" dirty="0"/>
              <a:t>Presupuestado Vs Comprometido  </a:t>
            </a: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05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5490715"/>
              </p:ext>
            </p:extLst>
          </p:nvPr>
        </p:nvGraphicFramePr>
        <p:xfrm>
          <a:off x="539552" y="1556792"/>
          <a:ext cx="8352928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ángulo 5"/>
          <p:cNvSpPr/>
          <p:nvPr/>
        </p:nvSpPr>
        <p:spPr>
          <a:xfrm>
            <a:off x="3779912" y="3164229"/>
            <a:ext cx="648072" cy="36004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/>
              <a:t>87%</a:t>
            </a:r>
            <a:endParaRPr lang="es-CO" b="1" dirty="0"/>
          </a:p>
        </p:txBody>
      </p:sp>
      <p:sp>
        <p:nvSpPr>
          <p:cNvPr id="21" name="Rectángulo 20"/>
          <p:cNvSpPr/>
          <p:nvPr/>
        </p:nvSpPr>
        <p:spPr>
          <a:xfrm>
            <a:off x="5652120" y="3068960"/>
            <a:ext cx="648072" cy="36004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/>
              <a:t>91%</a:t>
            </a:r>
            <a:endParaRPr lang="es-CO" b="1" dirty="0"/>
          </a:p>
        </p:txBody>
      </p:sp>
      <p:sp>
        <p:nvSpPr>
          <p:cNvPr id="20" name="Rectángulo 19"/>
          <p:cNvSpPr/>
          <p:nvPr/>
        </p:nvSpPr>
        <p:spPr>
          <a:xfrm>
            <a:off x="7596336" y="1756645"/>
            <a:ext cx="648072" cy="36004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/>
              <a:t>89%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190349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9672" y="0"/>
            <a:ext cx="7067550" cy="1143000"/>
          </a:xfrm>
        </p:spPr>
        <p:txBody>
          <a:bodyPr/>
          <a:lstStyle/>
          <a:p>
            <a:r>
              <a:rPr lang="es-CO" sz="3600" dirty="0"/>
              <a:t>Ejecución de Gastos </a:t>
            </a:r>
            <a:br>
              <a:rPr lang="es-CO" sz="3600" dirty="0"/>
            </a:br>
            <a:r>
              <a:rPr lang="es-CO" sz="3600" dirty="0"/>
              <a:t>Comprometido Vs pagos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Asamblea Corporativa 2019</a:t>
            </a:r>
            <a:endParaRPr lang="es-CO"/>
          </a:p>
        </p:txBody>
      </p:sp>
      <p:graphicFrame>
        <p:nvGraphicFramePr>
          <p:cNvPr id="11" name="3 Gráfico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05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050015"/>
              </p:ext>
            </p:extLst>
          </p:nvPr>
        </p:nvGraphicFramePr>
        <p:xfrm>
          <a:off x="755576" y="1327666"/>
          <a:ext cx="7704856" cy="3973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3462194" y="2780928"/>
            <a:ext cx="648072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b="1" dirty="0" smtClean="0"/>
              <a:t>91%</a:t>
            </a:r>
            <a:endParaRPr lang="es-CO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5371728" y="2780928"/>
            <a:ext cx="648072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b="1" dirty="0" smtClean="0"/>
              <a:t>87%</a:t>
            </a:r>
            <a:endParaRPr lang="es-CO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7164288" y="1592632"/>
            <a:ext cx="648072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b="1" dirty="0" smtClean="0"/>
              <a:t>89%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231930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Asamblea Corporativa 2019</a:t>
            </a:r>
            <a:endParaRPr lang="es-CO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57568" t="25198" r="29125" b="59683"/>
          <a:stretch/>
        </p:blipFill>
        <p:spPr>
          <a:xfrm>
            <a:off x="539552" y="1599997"/>
            <a:ext cx="3312368" cy="2405067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323528" y="4437112"/>
            <a:ext cx="4572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O" sz="2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Formulación técnica de </a:t>
            </a:r>
            <a:r>
              <a:rPr lang="es-CO" sz="2000" dirty="0">
                <a:latin typeface="Arial" panose="020B0604020202020204" pitchFamily="34" charset="0"/>
                <a:ea typeface="Times New Roman" panose="02020603050405020304" pitchFamily="18" charset="0"/>
              </a:rPr>
              <a:t>los PORH en Las cuencas de los </a:t>
            </a:r>
            <a:r>
              <a:rPr lang="es-CO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CO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íos </a:t>
            </a:r>
            <a:r>
              <a:rPr lang="es-CO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Tapias y Cañas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030" y="3818328"/>
            <a:ext cx="2937280" cy="220296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1259632" y="-76276"/>
            <a:ext cx="7415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rgbClr val="00B050"/>
                </a:solidFill>
              </a:rPr>
              <a:t>PROGRAMA 2</a:t>
            </a:r>
          </a:p>
          <a:p>
            <a:pPr algn="ctr"/>
            <a:r>
              <a:rPr lang="es-CO" dirty="0" smtClean="0">
                <a:solidFill>
                  <a:srgbClr val="00B050"/>
                </a:solidFill>
              </a:rPr>
              <a:t>GESTION INTEGRAL DEL RECURSO HIDRICO </a:t>
            </a:r>
            <a:endParaRPr lang="es-CO" dirty="0">
              <a:solidFill>
                <a:srgbClr val="00B050"/>
              </a:solidFill>
            </a:endParaRPr>
          </a:p>
          <a:p>
            <a:pPr algn="ctr"/>
            <a:r>
              <a:rPr lang="es-CO" b="1" i="1" dirty="0">
                <a:solidFill>
                  <a:srgbClr val="00B050"/>
                </a:solidFill>
              </a:rPr>
              <a:t>Administración de la Oferta y Demanda del Recurso Hídrico (superficiales y subterráneas)</a:t>
            </a:r>
          </a:p>
        </p:txBody>
      </p:sp>
      <p:sp>
        <p:nvSpPr>
          <p:cNvPr id="12" name="Rectángulo 6"/>
          <p:cNvSpPr/>
          <p:nvPr/>
        </p:nvSpPr>
        <p:spPr>
          <a:xfrm>
            <a:off x="4082896" y="1585914"/>
            <a:ext cx="4572000" cy="21780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CO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Ejecución </a:t>
            </a:r>
            <a:r>
              <a:rPr lang="es-CO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acciones en el 42%de los instrumentos  </a:t>
            </a:r>
          </a:p>
          <a:p>
            <a:pPr algn="just">
              <a:spcAft>
                <a:spcPts val="1000"/>
              </a:spcAft>
            </a:pPr>
            <a:r>
              <a:rPr lang="es-CO" sz="2400" spc="-10" dirty="0" smtClean="0">
                <a:latin typeface="Arial" panose="020B0604020202020204" pitchFamily="34" charset="0"/>
                <a:ea typeface="PMingLiU" panose="02020500000000000000" pitchFamily="18" charset="-120"/>
              </a:rPr>
              <a:t>Plan </a:t>
            </a:r>
            <a:r>
              <a:rPr lang="es-CO" sz="2400" spc="-10" dirty="0">
                <a:latin typeface="Arial" panose="020B0604020202020204" pitchFamily="34" charset="0"/>
                <a:ea typeface="PMingLiU" panose="02020500000000000000" pitchFamily="18" charset="-120"/>
              </a:rPr>
              <a:t>de Manejo Ambiental de Aguas subterráneas (acuífero) municipio de </a:t>
            </a:r>
            <a:r>
              <a:rPr lang="es-CO" sz="2400" spc="-10" dirty="0" smtClean="0">
                <a:latin typeface="Arial" panose="020B0604020202020204" pitchFamily="34" charset="0"/>
                <a:ea typeface="PMingLiU" panose="02020500000000000000" pitchFamily="18" charset="-120"/>
              </a:rPr>
              <a:t>Maicao</a:t>
            </a:r>
            <a:endParaRPr lang="es-CO" sz="2400" spc="-10" dirty="0">
              <a:latin typeface="Arial" panose="020B0604020202020204" pitchFamily="34" charset="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6875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r>
              <a:rPr lang="es-CO" smtClean="0">
                <a:solidFill>
                  <a:schemeClr val="bg1"/>
                </a:solidFill>
              </a:rPr>
              <a:t>Asamblea Corporativa 2019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270892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4400" b="1" cap="all" dirty="0">
                <a:ln/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10000" stA="55000" endPos="48000" dist="500" dir="5400000" sy="-100000" algn="bl" rotWithShape="0"/>
                </a:effectLst>
              </a:rPr>
              <a:t>5. Seguimiento y evaluación </a:t>
            </a:r>
          </a:p>
        </p:txBody>
      </p:sp>
    </p:spTree>
    <p:extLst>
      <p:ext uri="{BB962C8B-B14F-4D97-AF65-F5344CB8AC3E}">
        <p14:creationId xmlns:p14="http://schemas.microsoft.com/office/powerpoint/2010/main" val="424502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49387A5F-3F04-40E9-A32E-C3A93B6A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Asamblea Corporativa 2019</a:t>
            </a:r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806F3D42-FBBA-44BA-B947-DFBE43217E8A}"/>
              </a:ext>
            </a:extLst>
          </p:cNvPr>
          <p:cNvSpPr txBox="1"/>
          <p:nvPr/>
        </p:nvSpPr>
        <p:spPr>
          <a:xfrm>
            <a:off x="1979712" y="285625"/>
            <a:ext cx="5760640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Relación de los recursos de inversión por programas y proyectos del Plan de Acción vigencia 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2018   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4569916"/>
              </p:ext>
            </p:extLst>
          </p:nvPr>
        </p:nvGraphicFramePr>
        <p:xfrm>
          <a:off x="468313" y="1557338"/>
          <a:ext cx="8064500" cy="3957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0" name="Worksheet" r:id="rId3" imgW="6010340" imgH="5781790" progId="Excel.Sheet.12">
                  <p:embed/>
                </p:oleObj>
              </mc:Choice>
              <mc:Fallback>
                <p:oleObj name="Worksheet" r:id="rId3" imgW="6010340" imgH="578179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8313" y="1557338"/>
                        <a:ext cx="8064500" cy="3957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27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8525" y="6525099"/>
            <a:ext cx="9144000" cy="365125"/>
          </a:xfrm>
        </p:spPr>
        <p:txBody>
          <a:bodyPr/>
          <a:lstStyle/>
          <a:p>
            <a:r>
              <a:rPr lang="es-CO" smtClean="0">
                <a:solidFill>
                  <a:schemeClr val="bg1"/>
                </a:solidFill>
              </a:rPr>
              <a:t>Asamblea Corporativa 2019</a:t>
            </a:r>
            <a:endParaRPr lang="es-CO" dirty="0">
              <a:solidFill>
                <a:schemeClr val="bg1"/>
              </a:solidFill>
            </a:endParaRP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0416227"/>
              </p:ext>
            </p:extLst>
          </p:nvPr>
        </p:nvGraphicFramePr>
        <p:xfrm>
          <a:off x="0" y="1340767"/>
          <a:ext cx="9115475" cy="4032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3 Rectángulo">
            <a:extLst>
              <a:ext uri="{FF2B5EF4-FFF2-40B4-BE49-F238E27FC236}">
                <a16:creationId xmlns="" xmlns:a16="http://schemas.microsoft.com/office/drawing/2014/main" id="{0B8608E1-9C19-4EDC-9902-E011B1718E2D}"/>
              </a:ext>
            </a:extLst>
          </p:cNvPr>
          <p:cNvSpPr/>
          <p:nvPr/>
        </p:nvSpPr>
        <p:spPr>
          <a:xfrm>
            <a:off x="539552" y="332656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4400" b="1" cap="all" dirty="0">
                <a:ln/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10000" stA="55000" endPos="48000" dist="500" dir="5400000" sy="-100000" algn="bl" rotWithShape="0"/>
                </a:effectLst>
              </a:rPr>
              <a:t>Avance físico vs financiero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904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2267744" y="260648"/>
            <a:ext cx="5616624" cy="57606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200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TOTAL META FISICA Y FINANCIERA</a:t>
            </a: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520259"/>
            <a:ext cx="9144000" cy="365125"/>
          </a:xfrm>
        </p:spPr>
        <p:txBody>
          <a:bodyPr/>
          <a:lstStyle/>
          <a:p>
            <a:r>
              <a:rPr lang="es-CO" smtClean="0">
                <a:solidFill>
                  <a:schemeClr val="bg1"/>
                </a:solidFill>
              </a:rPr>
              <a:t>Asamblea Corporativa 2019</a:t>
            </a:r>
            <a:endParaRPr lang="es-CO" dirty="0">
              <a:solidFill>
                <a:schemeClr val="bg1"/>
              </a:solidFill>
            </a:endParaRPr>
          </a:p>
        </p:txBody>
      </p:sp>
      <p:graphicFrame>
        <p:nvGraphicFramePr>
          <p:cNvPr id="4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9599041"/>
              </p:ext>
            </p:extLst>
          </p:nvPr>
        </p:nvGraphicFramePr>
        <p:xfrm>
          <a:off x="251520" y="980728"/>
          <a:ext cx="8640960" cy="4617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00957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259632" y="322739"/>
            <a:ext cx="7344816" cy="576064"/>
          </a:xfrm>
        </p:spPr>
        <p:txBody>
          <a:bodyPr/>
          <a:lstStyle/>
          <a:p>
            <a:r>
              <a:rPr lang="es-CO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APORTES </a:t>
            </a:r>
            <a:endParaRPr lang="es-CO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r>
              <a:rPr lang="es-CO" dirty="0">
                <a:solidFill>
                  <a:schemeClr val="bg1"/>
                </a:solidFill>
              </a:rPr>
              <a:t>INFORME DE GESTION </a:t>
            </a:r>
          </a:p>
        </p:txBody>
      </p:sp>
      <p:sp>
        <p:nvSpPr>
          <p:cNvPr id="2" name="Rectángulo 1"/>
          <p:cNvSpPr/>
          <p:nvPr/>
        </p:nvSpPr>
        <p:spPr>
          <a:xfrm>
            <a:off x="107505" y="1268760"/>
            <a:ext cx="878497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sz="1700" b="1" dirty="0">
                <a:solidFill>
                  <a:srgbClr val="00B050"/>
                </a:solidFill>
                <a:latin typeface="Arial" panose="020B0604020202020204" pitchFamily="34" charset="0"/>
                <a:cs typeface="Arial" pitchFamily="34" charset="0"/>
                <a:hlinkClick r:id="rId2" action="ppaction://hlinkfile"/>
              </a:rPr>
              <a:t>Línea Estratégica 1: </a:t>
            </a:r>
            <a:r>
              <a:rPr lang="es-CO" sz="1700" dirty="0">
                <a:solidFill>
                  <a:srgbClr val="00B050"/>
                </a:solidFill>
                <a:latin typeface="Arial" panose="020B0604020202020204" pitchFamily="34" charset="0"/>
                <a:cs typeface="Arial" pitchFamily="34" charset="0"/>
                <a:hlinkClick r:id="rId2" action="ppaction://hlinkfile"/>
              </a:rPr>
              <a:t>Gestión integral de los recursos naturales y el ambiente  para el desarrollo sostenible de La Guajira.</a:t>
            </a:r>
            <a:endParaRPr lang="es-CO" sz="1700" dirty="0">
              <a:solidFill>
                <a:srgbClr val="00B050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CO" sz="1700" dirty="0">
              <a:solidFill>
                <a:srgbClr val="00B050"/>
              </a:solidFill>
              <a:latin typeface="Arial" panose="020B0604020202020204" pitchFamily="34" charset="0"/>
              <a:cs typeface="Arial" pitchFamily="34" charset="0"/>
              <a:hlinkClick r:id="rId2" action="ppaction://hlinkfile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sz="1700" b="1" dirty="0">
                <a:solidFill>
                  <a:srgbClr val="00B050"/>
                </a:solidFill>
                <a:latin typeface="Arial" panose="020B0604020202020204" pitchFamily="34" charset="0"/>
                <a:cs typeface="Arial" pitchFamily="34" charset="0"/>
                <a:hlinkClick r:id="rId2" action="ppaction://hlinkfile"/>
              </a:rPr>
              <a:t>Línea  Estratégica 2: </a:t>
            </a:r>
            <a:r>
              <a:rPr lang="es-CO" sz="1700" dirty="0">
                <a:solidFill>
                  <a:srgbClr val="00B050"/>
                </a:solidFill>
                <a:latin typeface="Arial" panose="020B0604020202020204" pitchFamily="34" charset="0"/>
                <a:cs typeface="Arial" pitchFamily="34" charset="0"/>
                <a:hlinkClick r:id="rId2" action="ppaction://hlinkfile"/>
              </a:rPr>
              <a:t>Recuperar y Mantener los Ecosistemas Estratégicos.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CO" sz="1700" dirty="0">
              <a:solidFill>
                <a:srgbClr val="00B050"/>
              </a:solidFill>
              <a:latin typeface="Arial" panose="020B0604020202020204" pitchFamily="34" charset="0"/>
              <a:cs typeface="Arial" pitchFamily="34" charset="0"/>
              <a:hlinkClick r:id="rId2" action="ppaction://hlinkfile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sz="1700" b="1" dirty="0">
                <a:solidFill>
                  <a:srgbClr val="00B050"/>
                </a:solidFill>
                <a:latin typeface="Arial" panose="020B0604020202020204" pitchFamily="34" charset="0"/>
                <a:cs typeface="Arial" pitchFamily="34" charset="0"/>
                <a:hlinkClick r:id="rId2" action="ppaction://hlinkfile"/>
              </a:rPr>
              <a:t>Línea Estratégica 3: </a:t>
            </a:r>
            <a:r>
              <a:rPr lang="es-CO" sz="1700" dirty="0">
                <a:solidFill>
                  <a:srgbClr val="00B050"/>
                </a:solidFill>
                <a:latin typeface="Arial" panose="020B0604020202020204" pitchFamily="34" charset="0"/>
                <a:cs typeface="Arial" pitchFamily="34" charset="0"/>
                <a:hlinkClick r:id="rId2" action="ppaction://hlinkfile"/>
              </a:rPr>
              <a:t>Planificación Ambiental para la Orientación de la Sociedad hacia la Eficiente Ocupación del Territorio.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CO" sz="1700" dirty="0">
              <a:solidFill>
                <a:srgbClr val="00B050"/>
              </a:solidFill>
              <a:latin typeface="Arial" panose="020B0604020202020204" pitchFamily="34" charset="0"/>
              <a:cs typeface="Arial" pitchFamily="34" charset="0"/>
              <a:hlinkClick r:id="rId2" action="ppaction://hlinkfile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sz="1700" b="1" dirty="0">
                <a:solidFill>
                  <a:srgbClr val="00B050"/>
                </a:solidFill>
                <a:latin typeface="Arial" panose="020B0604020202020204" pitchFamily="34" charset="0"/>
                <a:cs typeface="Arial" pitchFamily="34" charset="0"/>
                <a:hlinkClick r:id="rId2" action="ppaction://hlinkfile"/>
              </a:rPr>
              <a:t>Línea Estratégica 4: </a:t>
            </a:r>
            <a:r>
              <a:rPr lang="es-CO" sz="1700" dirty="0">
                <a:solidFill>
                  <a:srgbClr val="00B050"/>
                </a:solidFill>
                <a:latin typeface="Arial" panose="020B0604020202020204" pitchFamily="34" charset="0"/>
                <a:cs typeface="Arial" pitchFamily="34" charset="0"/>
                <a:hlinkClick r:id="rId2" action="ppaction://hlinkfile"/>
              </a:rPr>
              <a:t>Participación para el Desarrollo y Divulgación de una Cultura Ambiental mas Amigable con Nuestro Entorno.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CO" sz="1700" dirty="0">
              <a:solidFill>
                <a:srgbClr val="00B050"/>
              </a:solidFill>
              <a:latin typeface="Arial" panose="020B0604020202020204" pitchFamily="34" charset="0"/>
              <a:cs typeface="Arial" pitchFamily="34" charset="0"/>
              <a:hlinkClick r:id="rId2" action="ppaction://hlinkfile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sz="1700" b="1" dirty="0">
                <a:solidFill>
                  <a:srgbClr val="00B050"/>
                </a:solidFill>
                <a:latin typeface="Arial" panose="020B0604020202020204" pitchFamily="34" charset="0"/>
                <a:cs typeface="Arial" pitchFamily="34" charset="0"/>
                <a:hlinkClick r:id="rId2" action="ppaction://hlinkfile"/>
              </a:rPr>
              <a:t>Línea Estratégica 5: </a:t>
            </a:r>
            <a:r>
              <a:rPr lang="es-CO" sz="1700" dirty="0">
                <a:solidFill>
                  <a:srgbClr val="00B050"/>
                </a:solidFill>
                <a:latin typeface="Arial" panose="020B0604020202020204" pitchFamily="34" charset="0"/>
                <a:cs typeface="Arial" pitchFamily="34" charset="0"/>
                <a:hlinkClick r:id="rId2" action="ppaction://hlinkfile"/>
              </a:rPr>
              <a:t>Producción y Democratización del Conocimiento como Apoyo a la Gestión Ambiental Territorial.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CO" sz="1700" dirty="0">
              <a:solidFill>
                <a:srgbClr val="00B050"/>
              </a:solidFill>
              <a:latin typeface="Arial" panose="020B0604020202020204" pitchFamily="34" charset="0"/>
              <a:cs typeface="Arial" pitchFamily="34" charset="0"/>
              <a:hlinkClick r:id="rId2" action="ppaction://hlinkfile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sz="1700" b="1" dirty="0">
                <a:solidFill>
                  <a:srgbClr val="00B050"/>
                </a:solidFill>
                <a:latin typeface="Arial" panose="020B0604020202020204" pitchFamily="34" charset="0"/>
                <a:cs typeface="Arial" pitchFamily="34" charset="0"/>
                <a:hlinkClick r:id="rId2" action="ppaction://hlinkfile"/>
              </a:rPr>
              <a:t>Línea Estratégica  6: </a:t>
            </a:r>
            <a:r>
              <a:rPr lang="es-CO" sz="1700" dirty="0">
                <a:solidFill>
                  <a:srgbClr val="00B050"/>
                </a:solidFill>
                <a:latin typeface="Arial" panose="020B0604020202020204" pitchFamily="34" charset="0"/>
                <a:cs typeface="Arial" pitchFamily="34" charset="0"/>
                <a:hlinkClick r:id="rId2" action="ppaction://hlinkfile"/>
              </a:rPr>
              <a:t>CORPOGUAJIRA como Entidad Líder y Articuladora de la Gestión Ambiental en La Guajira.</a:t>
            </a:r>
            <a:endParaRPr lang="es-CO" sz="1700" dirty="0">
              <a:solidFill>
                <a:srgbClr val="00B05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72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520259"/>
            <a:ext cx="9144000" cy="365125"/>
          </a:xfrm>
        </p:spPr>
        <p:txBody>
          <a:bodyPr/>
          <a:lstStyle/>
          <a:p>
            <a:r>
              <a:rPr lang="es-CO" smtClean="0">
                <a:solidFill>
                  <a:schemeClr val="bg1"/>
                </a:solidFill>
              </a:rPr>
              <a:t>Asamblea Corporativa 2019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07504" y="2132856"/>
            <a:ext cx="903649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7200" b="1" dirty="0">
                <a:ln/>
                <a:solidFill>
                  <a:schemeClr val="accent3"/>
                </a:solidFill>
              </a:rPr>
              <a:t>MUCHAS GRACIAS </a:t>
            </a:r>
          </a:p>
        </p:txBody>
      </p:sp>
    </p:spTree>
    <p:extLst>
      <p:ext uri="{BB962C8B-B14F-4D97-AF65-F5344CB8AC3E}">
        <p14:creationId xmlns:p14="http://schemas.microsoft.com/office/powerpoint/2010/main" val="264526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Asamblea Corporativa 2019</a:t>
            </a:r>
            <a:endParaRPr lang="es-CO"/>
          </a:p>
        </p:txBody>
      </p:sp>
      <p:pic>
        <p:nvPicPr>
          <p:cNvPr id="5" name="Imagen 4" descr="C:\Users\WINDOWS 10\Downloads\la foto 4 (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365104"/>
            <a:ext cx="5400599" cy="1862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C:\Users\WINDOWS 10\Downloads\la foto 1 (16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254453"/>
            <a:ext cx="2929508" cy="266429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ángulo 8"/>
          <p:cNvSpPr/>
          <p:nvPr/>
        </p:nvSpPr>
        <p:spPr>
          <a:xfrm>
            <a:off x="395536" y="1518092"/>
            <a:ext cx="40501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Recuperación de cauces y márgenes en </a:t>
            </a:r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el municipio </a:t>
            </a:r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Dibulla de los Ríos: </a:t>
            </a:r>
            <a:r>
              <a:rPr lang="es-CO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Negro, Ancho, Cañas y Jerez.</a:t>
            </a:r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C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91272" y="364502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 Km </a:t>
            </a:r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intervenidos </a:t>
            </a:r>
          </a:p>
          <a:p>
            <a:r>
              <a:rPr lang="es-CO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2049 </a:t>
            </a:r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Beneficiados</a:t>
            </a:r>
            <a:endParaRPr lang="es-C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259632" y="-76276"/>
            <a:ext cx="7415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rgbClr val="00B050"/>
                </a:solidFill>
              </a:rPr>
              <a:t>PROGRAMA 2</a:t>
            </a:r>
          </a:p>
          <a:p>
            <a:pPr algn="ctr"/>
            <a:r>
              <a:rPr lang="es-CO" dirty="0" smtClean="0">
                <a:solidFill>
                  <a:srgbClr val="00B050"/>
                </a:solidFill>
              </a:rPr>
              <a:t>GESTION INTEGRAL DEL RECURSO HIDRICO </a:t>
            </a:r>
            <a:endParaRPr lang="es-CO" dirty="0">
              <a:solidFill>
                <a:srgbClr val="00B050"/>
              </a:solidFill>
            </a:endParaRPr>
          </a:p>
          <a:p>
            <a:pPr algn="ctr"/>
            <a:r>
              <a:rPr lang="es-CO" b="1" i="1" dirty="0">
                <a:solidFill>
                  <a:srgbClr val="00B050"/>
                </a:solidFill>
              </a:rPr>
              <a:t>Administración de la Oferta y Demanda del Recurso Hídrico (superficiales y subterráneas)</a:t>
            </a:r>
          </a:p>
        </p:txBody>
      </p:sp>
    </p:spTree>
    <p:extLst>
      <p:ext uri="{BB962C8B-B14F-4D97-AF65-F5344CB8AC3E}">
        <p14:creationId xmlns:p14="http://schemas.microsoft.com/office/powerpoint/2010/main" val="361436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Asamblea Corporativa 2019</a:t>
            </a:r>
            <a:endParaRPr lang="es-CO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585998498"/>
              </p:ext>
            </p:extLst>
          </p:nvPr>
        </p:nvGraphicFramePr>
        <p:xfrm>
          <a:off x="-324544" y="1340768"/>
          <a:ext cx="1015312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ángulo 6"/>
          <p:cNvSpPr/>
          <p:nvPr/>
        </p:nvSpPr>
        <p:spPr>
          <a:xfrm>
            <a:off x="1259632" y="-76276"/>
            <a:ext cx="7415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rgbClr val="00B050"/>
                </a:solidFill>
              </a:rPr>
              <a:t>PROGRAMA 2</a:t>
            </a:r>
          </a:p>
          <a:p>
            <a:pPr algn="ctr"/>
            <a:r>
              <a:rPr lang="es-CO" dirty="0" smtClean="0">
                <a:solidFill>
                  <a:srgbClr val="00B050"/>
                </a:solidFill>
              </a:rPr>
              <a:t>GESTION INTEGRAL DEL RECURSO HIDRICO </a:t>
            </a:r>
            <a:endParaRPr lang="es-CO" dirty="0">
              <a:solidFill>
                <a:srgbClr val="00B050"/>
              </a:solidFill>
            </a:endParaRPr>
          </a:p>
          <a:p>
            <a:pPr algn="ctr"/>
            <a:r>
              <a:rPr lang="es-CO" b="1" i="1" dirty="0" smtClean="0">
                <a:solidFill>
                  <a:srgbClr val="00B050"/>
                </a:solidFill>
              </a:rPr>
              <a:t>Monitoreo de la Calidad del recurso Hídrico </a:t>
            </a:r>
            <a:endParaRPr lang="es-CO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51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Asamblea Corporativa 2019</a:t>
            </a:r>
            <a:endParaRPr lang="es-CO"/>
          </a:p>
        </p:txBody>
      </p:sp>
      <p:sp>
        <p:nvSpPr>
          <p:cNvPr id="3" name="Rectángulo 2"/>
          <p:cNvSpPr/>
          <p:nvPr/>
        </p:nvSpPr>
        <p:spPr>
          <a:xfrm>
            <a:off x="251520" y="1417638"/>
            <a:ext cx="473577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Liberación y Rehabilitación  de </a:t>
            </a:r>
            <a:r>
              <a:rPr lang="es-CO" sz="2800" b="1" dirty="0" smtClean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466 </a:t>
            </a:r>
            <a:r>
              <a:rPr lang="es-CO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especímenes  a través de los </a:t>
            </a:r>
            <a:r>
              <a:rPr lang="es-CO" sz="2800" b="1" dirty="0" smtClean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11 </a:t>
            </a:r>
            <a:r>
              <a:rPr lang="es-CO" sz="2800" b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programas de Conservación de especies 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4575178" y="4039617"/>
            <a:ext cx="4572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O" sz="2000" dirty="0">
                <a:latin typeface="Arial" panose="020B0604020202020204" pitchFamily="34" charset="0"/>
                <a:ea typeface="Times New Roman" panose="02020603050405020304" pitchFamily="18" charset="0"/>
              </a:rPr>
              <a:t>Ejecución de planes de manejo de especies </a:t>
            </a:r>
            <a:r>
              <a:rPr lang="es-CO" sz="2400" b="1" dirty="0" smtClean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invasoras </a:t>
            </a:r>
            <a:r>
              <a:rPr lang="es-CO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y de especies</a:t>
            </a:r>
            <a:r>
              <a:rPr lang="es-CO" dirty="0" smtClean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CO" sz="2400" b="1" dirty="0" smtClean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Promisorias </a:t>
            </a:r>
            <a:r>
              <a:rPr lang="es-CO" dirty="0" smtClean="0"/>
              <a:t> </a:t>
            </a:r>
            <a:endParaRPr lang="es-CO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385" y="1196752"/>
            <a:ext cx="3623415" cy="2415610"/>
          </a:xfrm>
          <a:prstGeom prst="rect">
            <a:avLst/>
          </a:prstGeom>
        </p:spPr>
      </p:pic>
      <p:pic>
        <p:nvPicPr>
          <p:cNvPr id="9218" name="Picture 2" descr="http://corpoguajira.gov.co/wp/wp-content/uploads/2016/12/IMG_751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" t="38981" r="-701" b="33260"/>
          <a:stretch/>
        </p:blipFill>
        <p:spPr bwMode="auto">
          <a:xfrm>
            <a:off x="539552" y="3612362"/>
            <a:ext cx="3809727" cy="263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4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rgbClr val="00B050"/>
                </a:solidFill>
              </a:rPr>
              <a:t>PROGRAMA 3</a:t>
            </a:r>
          </a:p>
          <a:p>
            <a:pPr algn="ctr"/>
            <a:r>
              <a:rPr lang="es-CO" b="1" i="1" dirty="0">
                <a:solidFill>
                  <a:srgbClr val="00B050"/>
                </a:solidFill>
              </a:rPr>
              <a:t>BOSQUES, BIODIVERSIDAD Y SERVICIOS ECOSISTÉMICOS</a:t>
            </a:r>
          </a:p>
          <a:p>
            <a:pPr algn="ctr"/>
            <a:r>
              <a:rPr lang="es-CO" b="1" i="1" dirty="0" smtClean="0">
                <a:solidFill>
                  <a:srgbClr val="00B050"/>
                </a:solidFill>
              </a:rPr>
              <a:t>Protección y Conservación de la Biodiversidad </a:t>
            </a:r>
            <a:endParaRPr lang="es-CO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79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JOqck3osfuN34xmmG2hXz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UWFceZYNPiSFpeUujCANJ"/>
</p:tagLst>
</file>

<file path=ppt/theme/theme1.xml><?xml version="1.0" encoding="utf-8"?>
<a:theme xmlns:a="http://schemas.openxmlformats.org/drawingml/2006/main" name="CORPOGUAJI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NUEVA Plantilla de Diapositivas CORPOGUAJIRA</Template>
  <TotalTime>31369</TotalTime>
  <Words>2781</Words>
  <Application>Microsoft Office PowerPoint</Application>
  <PresentationFormat>Presentación en pantalla (4:3)</PresentationFormat>
  <Paragraphs>468</Paragraphs>
  <Slides>65</Slides>
  <Notes>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65</vt:i4>
      </vt:variant>
    </vt:vector>
  </HeadingPairs>
  <TitlesOfParts>
    <vt:vector size="67" baseType="lpstr">
      <vt:lpstr>CORPOGUAJIRA</vt:lpstr>
      <vt:lpstr>Worksheet</vt:lpstr>
      <vt:lpstr>Presentación de PowerPoint</vt:lpstr>
      <vt:lpstr>CONTENIDO </vt:lpstr>
      <vt:lpstr>LÍNEA ESTRATÉGICA 1: Gestión integral de los recursos naturales y el ambiente  para el desarrollo sostenible de La Guajira. </vt:lpstr>
      <vt:lpstr>Aportes del PGAR y PAI al -PND-ODS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Aportes del PGAR y PAI al -PND-ODS</vt:lpstr>
      <vt:lpstr>Presentación de PowerPoint</vt:lpstr>
      <vt:lpstr>Presentación de PowerPoint</vt:lpstr>
      <vt:lpstr>Presentación de PowerPoint</vt:lpstr>
      <vt:lpstr>Presentación de PowerPoint</vt:lpstr>
      <vt:lpstr>Línea 2. Recuperar y mantener los  ecosistemas estratégicos</vt:lpstr>
      <vt:lpstr>Aportes del PGAR y PAI al -PND-ODS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Línea 3. Planificación Ambiental para la Orientación de la Sociedad hacia la Eficiente Ocupación del Territorio</vt:lpstr>
      <vt:lpstr>Aportes del PGAR y PAI al -PND-ODS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Línea 4. Participación para el Desarrollo y Divulgación de una Cultura Ambiental mas Amigable con Nuestro Entorno </vt:lpstr>
      <vt:lpstr>Aportes del PGAR y PAI al -PND-ODS</vt:lpstr>
      <vt:lpstr>Presentación de PowerPoint</vt:lpstr>
      <vt:lpstr>PROGRAMA 5.  Educación Ambiental  Participación comunitaria  </vt:lpstr>
      <vt:lpstr>Línea 5. Producción y Democratización del Conocimiento como Apoyo a la Gestión Ambiental Territorial</vt:lpstr>
      <vt:lpstr>Presentación de PowerPoint</vt:lpstr>
      <vt:lpstr>Aportes del PGAR y PAI al -PND-ODS</vt:lpstr>
      <vt:lpstr>Presentación de PowerPoint</vt:lpstr>
      <vt:lpstr>Presentación de PowerPoint</vt:lpstr>
      <vt:lpstr>Presentación de PowerPoint</vt:lpstr>
      <vt:lpstr>Logros y Reconocimientos </vt:lpstr>
      <vt:lpstr>Presentación de PowerPoint</vt:lpstr>
      <vt:lpstr>SISTEMA DE ATENCIÓN A PQRSD </vt:lpstr>
      <vt:lpstr>COMUNICACIONES Y ATENCIÓN AL CIUDADANO</vt:lpstr>
      <vt:lpstr> TALENTO HUMANO </vt:lpstr>
      <vt:lpstr>Política de promoción del Empleo Juvenil </vt:lpstr>
      <vt:lpstr>Implementación  del Sistema de Gestión de Seguridad y Salud en el trabajo</vt:lpstr>
      <vt:lpstr>CONTROL INTERNO </vt:lpstr>
      <vt:lpstr>Gestión Jurídica  Contratación Publica </vt:lpstr>
      <vt:lpstr>Presentación de PowerPoint</vt:lpstr>
      <vt:lpstr>Presentación de PowerPoint</vt:lpstr>
      <vt:lpstr>Presentación de PowerPoint</vt:lpstr>
      <vt:lpstr>Presentación de PowerPoint</vt:lpstr>
      <vt:lpstr>Ejecución de Gastos Presupuestado Vs Comprometido  </vt:lpstr>
      <vt:lpstr>Ejecución de Gastos  Comprometido Vs pagos</vt:lpstr>
      <vt:lpstr>Presentación de PowerPoint</vt:lpstr>
      <vt:lpstr>Presentación de PowerPoint</vt:lpstr>
      <vt:lpstr>Presentación de PowerPoint</vt:lpstr>
      <vt:lpstr>Presentación de PowerPoint</vt:lpstr>
      <vt:lpstr>APORTES 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de Gestión  Segundo Semestre del 2013</dc:title>
  <dc:creator>yeison cotes</dc:creator>
  <cp:lastModifiedBy>PC1</cp:lastModifiedBy>
  <cp:revision>1791</cp:revision>
  <cp:lastPrinted>2015-06-02T22:23:52Z</cp:lastPrinted>
  <dcterms:created xsi:type="dcterms:W3CDTF">2013-07-23T19:09:50Z</dcterms:created>
  <dcterms:modified xsi:type="dcterms:W3CDTF">2019-04-05T18:06:08Z</dcterms:modified>
</cp:coreProperties>
</file>