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6" r:id="rId1"/>
  </p:sldMasterIdLst>
  <p:notesMasterIdLst>
    <p:notesMasterId r:id="rId16"/>
  </p:notesMasterIdLst>
  <p:sldIdLst>
    <p:sldId id="256" r:id="rId2"/>
    <p:sldId id="259" r:id="rId3"/>
    <p:sldId id="284" r:id="rId4"/>
    <p:sldId id="290" r:id="rId5"/>
    <p:sldId id="292" r:id="rId6"/>
    <p:sldId id="291" r:id="rId7"/>
    <p:sldId id="293" r:id="rId8"/>
    <p:sldId id="283" r:id="rId9"/>
    <p:sldId id="285" r:id="rId10"/>
    <p:sldId id="282" r:id="rId11"/>
    <p:sldId id="296" r:id="rId12"/>
    <p:sldId id="288" r:id="rId13"/>
    <p:sldId id="289" r:id="rId14"/>
    <p:sldId id="261" r:id="rId15"/>
  </p:sldIdLst>
  <p:sldSz cx="9144000" cy="6858000" type="screen4x3"/>
  <p:notesSz cx="6858000" cy="9144000"/>
  <p:embeddedFontLst>
    <p:embeddedFont>
      <p:font typeface="Calibri Light" panose="020F0302020204030204" pitchFamily="34" charset="0"/>
      <p:regular r:id="rId17"/>
      <p:italic r:id="rId18"/>
    </p:embeddedFont>
    <p:embeddedFont>
      <p:font typeface="Open Sans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 Light" panose="020B0604020202020204" charset="0"/>
      <p:regular r:id="rId24"/>
      <p:italic r:id="rId25"/>
    </p:embeddedFont>
  </p:embeddedFontLst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652924F-4AED-794F-8DCD-4B15FF604DEA}">
          <p14:sldIdLst>
            <p14:sldId id="256"/>
            <p14:sldId id="259"/>
            <p14:sldId id="284"/>
            <p14:sldId id="290"/>
            <p14:sldId id="292"/>
            <p14:sldId id="291"/>
            <p14:sldId id="293"/>
            <p14:sldId id="283"/>
            <p14:sldId id="285"/>
            <p14:sldId id="282"/>
            <p14:sldId id="296"/>
            <p14:sldId id="288"/>
            <p14:sldId id="289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rjefeodi" initials="u" lastIdx="10" clrIdx="0">
    <p:extLst>
      <p:ext uri="{19B8F6BF-5375-455C-9EA6-DF929625EA0E}">
        <p15:presenceInfo xmlns:p15="http://schemas.microsoft.com/office/powerpoint/2012/main" userId="usrjefeod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C4CB"/>
    <a:srgbClr val="009999"/>
    <a:srgbClr val="006600"/>
    <a:srgbClr val="3F3F3F"/>
    <a:srgbClr val="192D45"/>
    <a:srgbClr val="0098BC"/>
    <a:srgbClr val="223D5C"/>
    <a:srgbClr val="143F62"/>
    <a:srgbClr val="FFCC66"/>
    <a:srgbClr val="F3B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87819" autoAdjust="0"/>
  </p:normalViewPr>
  <p:slideViewPr>
    <p:cSldViewPr snapToGrid="0" snapToObjects="1">
      <p:cViewPr varScale="1">
        <p:scale>
          <a:sx n="62" d="100"/>
          <a:sy n="62" d="100"/>
        </p:scale>
        <p:origin x="150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2683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E096C9-6163-4AB5-AC38-7FA81203306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E77EF066-A8B4-463B-AFB0-DB2AA138363A}">
      <dgm:prSet phldrT="[Texto]" custT="1"/>
      <dgm:spPr/>
      <dgm:t>
        <a:bodyPr/>
        <a:lstStyle/>
        <a:p>
          <a:r>
            <a:rPr lang="es-CO" sz="1400" b="1" dirty="0"/>
            <a:t>Se institucionaliza la protección ambiental, como:</a:t>
          </a:r>
        </a:p>
      </dgm:t>
    </dgm:pt>
    <dgm:pt modelId="{897AC0D4-B19C-4C16-8B75-5D6C6A5CB1CB}" type="parTrans" cxnId="{AD06060A-3A16-413E-8E7E-E3BE31625057}">
      <dgm:prSet/>
      <dgm:spPr/>
      <dgm:t>
        <a:bodyPr/>
        <a:lstStyle/>
        <a:p>
          <a:endParaRPr lang="es-CO"/>
        </a:p>
      </dgm:t>
    </dgm:pt>
    <dgm:pt modelId="{A4A08395-AC6C-4E40-AE48-94C79F3F5716}" type="sibTrans" cxnId="{AD06060A-3A16-413E-8E7E-E3BE31625057}">
      <dgm:prSet/>
      <dgm:spPr/>
      <dgm:t>
        <a:bodyPr/>
        <a:lstStyle/>
        <a:p>
          <a:endParaRPr lang="es-CO"/>
        </a:p>
      </dgm:t>
    </dgm:pt>
    <dgm:pt modelId="{F4E68A22-96DD-4FF8-9797-A47212DB2CE9}">
      <dgm:prSet phldrT="[Texto]"/>
      <dgm:spPr/>
      <dgm:t>
        <a:bodyPr/>
        <a:lstStyle/>
        <a:p>
          <a:endParaRPr lang="es-CO" sz="1200" dirty="0"/>
        </a:p>
      </dgm:t>
    </dgm:pt>
    <dgm:pt modelId="{3938FE7E-C475-460B-A41C-1B5CBD3E1A41}" type="parTrans" cxnId="{AB50C295-89DB-4E3F-A411-920645A8C5B5}">
      <dgm:prSet/>
      <dgm:spPr/>
      <dgm:t>
        <a:bodyPr/>
        <a:lstStyle/>
        <a:p>
          <a:endParaRPr lang="es-CO"/>
        </a:p>
      </dgm:t>
    </dgm:pt>
    <dgm:pt modelId="{3FDA2E0C-1782-4EF2-859E-1DE8B466AA80}" type="sibTrans" cxnId="{AB50C295-89DB-4E3F-A411-920645A8C5B5}">
      <dgm:prSet/>
      <dgm:spPr/>
      <dgm:t>
        <a:bodyPr/>
        <a:lstStyle/>
        <a:p>
          <a:endParaRPr lang="es-CO"/>
        </a:p>
      </dgm:t>
    </dgm:pt>
    <dgm:pt modelId="{D7CB2DB4-A7AC-450E-8427-0647C6945BA7}">
      <dgm:prSet phldrT="[Texto]" custT="1"/>
      <dgm:spPr/>
      <dgm:t>
        <a:bodyPr/>
        <a:lstStyle/>
        <a:p>
          <a:r>
            <a:rPr lang="es-CO" sz="1400" b="1" dirty="0"/>
            <a:t>La protección como derecho</a:t>
          </a:r>
          <a:r>
            <a:rPr lang="es-CO" sz="1200" dirty="0"/>
            <a:t>:</a:t>
          </a:r>
        </a:p>
      </dgm:t>
    </dgm:pt>
    <dgm:pt modelId="{DC9E0075-396B-4539-93C5-596B72215943}" type="parTrans" cxnId="{480A6E25-44FF-4BB2-8DCD-DED0612E74FC}">
      <dgm:prSet/>
      <dgm:spPr/>
      <dgm:t>
        <a:bodyPr/>
        <a:lstStyle/>
        <a:p>
          <a:endParaRPr lang="es-CO"/>
        </a:p>
      </dgm:t>
    </dgm:pt>
    <dgm:pt modelId="{C5D7530E-80C5-4631-9552-A1E6DEA6639E}" type="sibTrans" cxnId="{480A6E25-44FF-4BB2-8DCD-DED0612E74FC}">
      <dgm:prSet/>
      <dgm:spPr/>
      <dgm:t>
        <a:bodyPr/>
        <a:lstStyle/>
        <a:p>
          <a:endParaRPr lang="es-CO"/>
        </a:p>
      </dgm:t>
    </dgm:pt>
    <dgm:pt modelId="{8E2C64A7-C7AF-49E9-95EB-319BD69FA279}">
      <dgm:prSet phldrT="[Texto]"/>
      <dgm:spPr/>
      <dgm:t>
        <a:bodyPr/>
        <a:lstStyle/>
        <a:p>
          <a:endParaRPr lang="es-CO" sz="1200" dirty="0"/>
        </a:p>
      </dgm:t>
    </dgm:pt>
    <dgm:pt modelId="{D72D4D3C-61FA-4393-85CD-A3F20A915FD2}" type="parTrans" cxnId="{E2A2F6F2-D0C5-47E0-94B4-81E7A82F9363}">
      <dgm:prSet/>
      <dgm:spPr/>
      <dgm:t>
        <a:bodyPr/>
        <a:lstStyle/>
        <a:p>
          <a:endParaRPr lang="es-CO"/>
        </a:p>
      </dgm:t>
    </dgm:pt>
    <dgm:pt modelId="{B95672DB-4E6C-4D0E-A489-B0C965E9700D}" type="sibTrans" cxnId="{E2A2F6F2-D0C5-47E0-94B4-81E7A82F9363}">
      <dgm:prSet/>
      <dgm:spPr/>
      <dgm:t>
        <a:bodyPr/>
        <a:lstStyle/>
        <a:p>
          <a:endParaRPr lang="es-CO"/>
        </a:p>
      </dgm:t>
    </dgm:pt>
    <dgm:pt modelId="{CF85142F-AE06-4F4F-A6A1-F9215EE45761}">
      <dgm:prSet custT="1"/>
      <dgm:spPr/>
      <dgm:t>
        <a:bodyPr/>
        <a:lstStyle/>
        <a:p>
          <a:r>
            <a:rPr lang="es-CO" sz="1400" b="1" dirty="0"/>
            <a:t>La protección como obligación del Estado, le implica</a:t>
          </a:r>
          <a:r>
            <a:rPr lang="es-CO" sz="1200" b="1" dirty="0"/>
            <a:t>:</a:t>
          </a:r>
        </a:p>
      </dgm:t>
    </dgm:pt>
    <dgm:pt modelId="{41C89A4D-0E14-40F9-9E88-D0B5FEC3C0B0}" type="parTrans" cxnId="{5CBEF144-5D00-4D7F-BB72-CD67A0FC2B2D}">
      <dgm:prSet/>
      <dgm:spPr/>
      <dgm:t>
        <a:bodyPr/>
        <a:lstStyle/>
        <a:p>
          <a:endParaRPr lang="es-CO"/>
        </a:p>
      </dgm:t>
    </dgm:pt>
    <dgm:pt modelId="{79963FDA-CC7C-431D-AEDE-B199CB07A77D}" type="sibTrans" cxnId="{5CBEF144-5D00-4D7F-BB72-CD67A0FC2B2D}">
      <dgm:prSet/>
      <dgm:spPr/>
      <dgm:t>
        <a:bodyPr/>
        <a:lstStyle/>
        <a:p>
          <a:endParaRPr lang="es-CO"/>
        </a:p>
      </dgm:t>
    </dgm:pt>
    <dgm:pt modelId="{B712EA0C-1CA7-464F-B77F-6A414DCCE94D}">
      <dgm:prSet/>
      <dgm:spPr/>
      <dgm:t>
        <a:bodyPr/>
        <a:lstStyle/>
        <a:p>
          <a:r>
            <a:rPr lang="es-CO" dirty="0"/>
            <a:t>Proteger la diversidad e integridad del ambiente.</a:t>
          </a:r>
        </a:p>
      </dgm:t>
    </dgm:pt>
    <dgm:pt modelId="{26E8C95B-E922-455D-9EFB-D9DBD46D9385}" type="parTrans" cxnId="{FC4362A9-F57E-498A-8218-13B7A4C0AEB5}">
      <dgm:prSet/>
      <dgm:spPr/>
      <dgm:t>
        <a:bodyPr/>
        <a:lstStyle/>
        <a:p>
          <a:endParaRPr lang="es-CO"/>
        </a:p>
      </dgm:t>
    </dgm:pt>
    <dgm:pt modelId="{642D9564-7D56-4657-9FEE-61DAA1CACB40}" type="sibTrans" cxnId="{FC4362A9-F57E-498A-8218-13B7A4C0AEB5}">
      <dgm:prSet/>
      <dgm:spPr/>
      <dgm:t>
        <a:bodyPr/>
        <a:lstStyle/>
        <a:p>
          <a:endParaRPr lang="es-CO"/>
        </a:p>
      </dgm:t>
    </dgm:pt>
    <dgm:pt modelId="{BCF30341-A554-480D-B2C4-1D9FDF11DB76}">
      <dgm:prSet/>
      <dgm:spPr/>
      <dgm:t>
        <a:bodyPr/>
        <a:lstStyle/>
        <a:p>
          <a:r>
            <a:rPr lang="es-CO" dirty="0"/>
            <a:t>Conservar las áreas de especial importancia ecológica.</a:t>
          </a:r>
        </a:p>
      </dgm:t>
    </dgm:pt>
    <dgm:pt modelId="{5723297F-B85B-4BB6-A016-F52F5FA20D0A}" type="parTrans" cxnId="{731D5788-6B7F-4381-966F-12F6FD676F2D}">
      <dgm:prSet/>
      <dgm:spPr/>
      <dgm:t>
        <a:bodyPr/>
        <a:lstStyle/>
        <a:p>
          <a:endParaRPr lang="es-CO"/>
        </a:p>
      </dgm:t>
    </dgm:pt>
    <dgm:pt modelId="{5FCBFB20-1BC8-44C2-AF96-195D27D004AA}" type="sibTrans" cxnId="{731D5788-6B7F-4381-966F-12F6FD676F2D}">
      <dgm:prSet/>
      <dgm:spPr/>
      <dgm:t>
        <a:bodyPr/>
        <a:lstStyle/>
        <a:p>
          <a:endParaRPr lang="es-CO"/>
        </a:p>
      </dgm:t>
    </dgm:pt>
    <dgm:pt modelId="{F0F98928-FCBA-440A-8FFB-323D63974652}">
      <dgm:prSet/>
      <dgm:spPr/>
      <dgm:t>
        <a:bodyPr/>
        <a:lstStyle/>
        <a:p>
          <a:r>
            <a:rPr lang="es-CO" dirty="0"/>
            <a:t> Fomentar la educación para el logro de estos fines de protección y conservación.</a:t>
          </a:r>
        </a:p>
      </dgm:t>
    </dgm:pt>
    <dgm:pt modelId="{881A8960-1EED-4915-AB52-FFAEF42335F0}" type="parTrans" cxnId="{49B6B101-8938-4264-B30A-57077D8F13A8}">
      <dgm:prSet/>
      <dgm:spPr/>
      <dgm:t>
        <a:bodyPr/>
        <a:lstStyle/>
        <a:p>
          <a:endParaRPr lang="es-CO"/>
        </a:p>
      </dgm:t>
    </dgm:pt>
    <dgm:pt modelId="{C436F340-D329-4C98-BA23-474624C7759E}" type="sibTrans" cxnId="{49B6B101-8938-4264-B30A-57077D8F13A8}">
      <dgm:prSet/>
      <dgm:spPr/>
      <dgm:t>
        <a:bodyPr/>
        <a:lstStyle/>
        <a:p>
          <a:endParaRPr lang="es-CO"/>
        </a:p>
      </dgm:t>
    </dgm:pt>
    <dgm:pt modelId="{651109E0-F337-4C4E-BCE6-55A8BCC8FFF0}">
      <dgm:prSet/>
      <dgm:spPr/>
      <dgm:t>
        <a:bodyPr/>
        <a:lstStyle/>
        <a:p>
          <a:r>
            <a:rPr lang="es-CO" dirty="0"/>
            <a:t> Planificar el manejo y aprovechamiento </a:t>
          </a:r>
          <a:r>
            <a:rPr lang="es-CO"/>
            <a:t>de los</a:t>
          </a:r>
          <a:endParaRPr lang="es-CO" dirty="0"/>
        </a:p>
      </dgm:t>
    </dgm:pt>
    <dgm:pt modelId="{095C5E9E-D0D5-4802-A0E3-E2063F95C7EA}" type="parTrans" cxnId="{E6CAC08D-5416-4655-A584-0B2D4B2B5C6A}">
      <dgm:prSet/>
      <dgm:spPr/>
      <dgm:t>
        <a:bodyPr/>
        <a:lstStyle/>
        <a:p>
          <a:endParaRPr lang="es-CO"/>
        </a:p>
      </dgm:t>
    </dgm:pt>
    <dgm:pt modelId="{D1C9EA88-546D-4159-800D-AED805E71F6B}" type="sibTrans" cxnId="{E6CAC08D-5416-4655-A584-0B2D4B2B5C6A}">
      <dgm:prSet/>
      <dgm:spPr/>
      <dgm:t>
        <a:bodyPr/>
        <a:lstStyle/>
        <a:p>
          <a:endParaRPr lang="es-CO"/>
        </a:p>
      </dgm:t>
    </dgm:pt>
    <dgm:pt modelId="{038924EE-41E2-424A-AD37-5F02FFBF7064}">
      <dgm:prSet/>
      <dgm:spPr/>
      <dgm:t>
        <a:bodyPr/>
        <a:lstStyle/>
        <a:p>
          <a:r>
            <a:rPr lang="es-CO" dirty="0"/>
            <a:t> Prevenir y controlar los factores de deterioro ambiental.</a:t>
          </a:r>
        </a:p>
      </dgm:t>
    </dgm:pt>
    <dgm:pt modelId="{9183E3A4-080C-4DE8-8651-E59848D5DA87}" type="parTrans" cxnId="{5BE20CCD-2121-491D-AEE4-2EBA2992A736}">
      <dgm:prSet/>
      <dgm:spPr/>
      <dgm:t>
        <a:bodyPr/>
        <a:lstStyle/>
        <a:p>
          <a:endParaRPr lang="es-CO"/>
        </a:p>
      </dgm:t>
    </dgm:pt>
    <dgm:pt modelId="{36B87D00-0B66-4A24-9F29-902C7AEB7905}" type="sibTrans" cxnId="{5BE20CCD-2121-491D-AEE4-2EBA2992A736}">
      <dgm:prSet/>
      <dgm:spPr/>
      <dgm:t>
        <a:bodyPr/>
        <a:lstStyle/>
        <a:p>
          <a:endParaRPr lang="es-CO"/>
        </a:p>
      </dgm:t>
    </dgm:pt>
    <dgm:pt modelId="{D2707B8B-D395-4B12-8892-250D06131DA3}">
      <dgm:prSet custT="1"/>
      <dgm:spPr/>
      <dgm:t>
        <a:bodyPr/>
        <a:lstStyle/>
        <a:p>
          <a:r>
            <a:rPr lang="es-CO" sz="1400" dirty="0"/>
            <a:t>El derecho de todas las personas a gozar de un ambiente sano.</a:t>
          </a:r>
        </a:p>
      </dgm:t>
    </dgm:pt>
    <dgm:pt modelId="{192E680A-29DE-4A62-8FCD-04197235FB62}" type="parTrans" cxnId="{029EA618-E8EC-42F2-8838-3274271BE2F5}">
      <dgm:prSet/>
      <dgm:spPr/>
      <dgm:t>
        <a:bodyPr/>
        <a:lstStyle/>
        <a:p>
          <a:endParaRPr lang="es-CO"/>
        </a:p>
      </dgm:t>
    </dgm:pt>
    <dgm:pt modelId="{D39D4762-E773-4A1B-A8B9-2B1A5785939A}" type="sibTrans" cxnId="{029EA618-E8EC-42F2-8838-3274271BE2F5}">
      <dgm:prSet/>
      <dgm:spPr/>
      <dgm:t>
        <a:bodyPr/>
        <a:lstStyle/>
        <a:p>
          <a:endParaRPr lang="es-CO"/>
        </a:p>
      </dgm:t>
    </dgm:pt>
    <dgm:pt modelId="{B2A6522B-E709-4023-82A6-3897D52C846A}">
      <dgm:prSet custT="1"/>
      <dgm:spPr/>
      <dgm:t>
        <a:bodyPr/>
        <a:lstStyle/>
        <a:p>
          <a:endParaRPr lang="es-CO" sz="1400" dirty="0"/>
        </a:p>
      </dgm:t>
    </dgm:pt>
    <dgm:pt modelId="{F6D462A5-AAFF-4B62-A25C-81B9A1C47D1B}" type="parTrans" cxnId="{E7572943-B310-43B0-93B9-E7E550A735FE}">
      <dgm:prSet/>
      <dgm:spPr/>
      <dgm:t>
        <a:bodyPr/>
        <a:lstStyle/>
        <a:p>
          <a:endParaRPr lang="es-CO"/>
        </a:p>
      </dgm:t>
    </dgm:pt>
    <dgm:pt modelId="{1B3837CD-FA13-411F-881F-FF242003A13C}" type="sibTrans" cxnId="{E7572943-B310-43B0-93B9-E7E550A735FE}">
      <dgm:prSet/>
      <dgm:spPr/>
      <dgm:t>
        <a:bodyPr/>
        <a:lstStyle/>
        <a:p>
          <a:endParaRPr lang="es-CO"/>
        </a:p>
      </dgm:t>
    </dgm:pt>
    <dgm:pt modelId="{78CCAF6F-095D-47E3-BD72-72132F4A4ABE}">
      <dgm:prSet custT="1"/>
      <dgm:spPr/>
      <dgm:t>
        <a:bodyPr/>
        <a:lstStyle/>
        <a:p>
          <a:r>
            <a:rPr lang="es-CO" sz="1400" dirty="0"/>
            <a:t> El derecho de la comunidad a participar en las decisiones que puedan afectar el ambiente</a:t>
          </a:r>
          <a:r>
            <a:rPr lang="es-CO" sz="1200" dirty="0"/>
            <a:t>.</a:t>
          </a:r>
        </a:p>
      </dgm:t>
    </dgm:pt>
    <dgm:pt modelId="{131F5A4B-CA0D-4DD4-8361-195011C89F80}" type="parTrans" cxnId="{2732454E-A850-4695-BCA5-593D4A18011D}">
      <dgm:prSet/>
      <dgm:spPr/>
      <dgm:t>
        <a:bodyPr/>
        <a:lstStyle/>
        <a:p>
          <a:endParaRPr lang="es-CO"/>
        </a:p>
      </dgm:t>
    </dgm:pt>
    <dgm:pt modelId="{8F485FD1-199D-4AC5-B5CA-60EC071EF544}" type="sibTrans" cxnId="{2732454E-A850-4695-BCA5-593D4A18011D}">
      <dgm:prSet/>
      <dgm:spPr/>
      <dgm:t>
        <a:bodyPr/>
        <a:lstStyle/>
        <a:p>
          <a:endParaRPr lang="es-CO"/>
        </a:p>
      </dgm:t>
    </dgm:pt>
    <dgm:pt modelId="{ACCCAD57-D388-4C89-B8AD-77A4F02781A2}">
      <dgm:prSet custT="1"/>
      <dgm:spPr/>
      <dgm:t>
        <a:bodyPr/>
        <a:lstStyle/>
        <a:p>
          <a:r>
            <a:rPr lang="es-CO" sz="1400" dirty="0"/>
            <a:t>Un derecho de todas las personas</a:t>
          </a:r>
        </a:p>
      </dgm:t>
    </dgm:pt>
    <dgm:pt modelId="{DB402642-27D3-4798-BC95-3E472A35E59D}" type="parTrans" cxnId="{98F65B13-EA26-446C-A59B-615D4C5036A5}">
      <dgm:prSet/>
      <dgm:spPr/>
      <dgm:t>
        <a:bodyPr/>
        <a:lstStyle/>
        <a:p>
          <a:endParaRPr lang="es-CO"/>
        </a:p>
      </dgm:t>
    </dgm:pt>
    <dgm:pt modelId="{44657756-845C-42E6-9F4C-6811DD83F5FE}" type="sibTrans" cxnId="{98F65B13-EA26-446C-A59B-615D4C5036A5}">
      <dgm:prSet/>
      <dgm:spPr/>
      <dgm:t>
        <a:bodyPr/>
        <a:lstStyle/>
        <a:p>
          <a:endParaRPr lang="es-CO"/>
        </a:p>
      </dgm:t>
    </dgm:pt>
    <dgm:pt modelId="{F78F8DD1-01F3-48BB-973F-29AF1045E9F9}">
      <dgm:prSet/>
      <dgm:spPr/>
      <dgm:t>
        <a:bodyPr/>
        <a:lstStyle/>
        <a:p>
          <a:r>
            <a:rPr lang="es-CO" dirty="0"/>
            <a:t> Cooperar con otras naciones en la protección de los ecosistemas situados en las zonas fronterizas</a:t>
          </a:r>
        </a:p>
      </dgm:t>
    </dgm:pt>
    <dgm:pt modelId="{D5D9CFD4-ED3B-4F54-8810-A1DF80599E2D}" type="parTrans" cxnId="{08A3AD31-5CBE-4797-B41B-D214273C9DF6}">
      <dgm:prSet/>
      <dgm:spPr/>
      <dgm:t>
        <a:bodyPr/>
        <a:lstStyle/>
        <a:p>
          <a:endParaRPr lang="es-CO"/>
        </a:p>
      </dgm:t>
    </dgm:pt>
    <dgm:pt modelId="{8E5443F0-4B6E-4A5B-988E-AA10B63280B0}" type="sibTrans" cxnId="{08A3AD31-5CBE-4797-B41B-D214273C9DF6}">
      <dgm:prSet/>
      <dgm:spPr/>
      <dgm:t>
        <a:bodyPr/>
        <a:lstStyle/>
        <a:p>
          <a:endParaRPr lang="es-CO"/>
        </a:p>
      </dgm:t>
    </dgm:pt>
    <dgm:pt modelId="{620DA241-2DD7-4380-88B3-9E0A4D3084CF}">
      <dgm:prSet custT="1"/>
      <dgm:spPr/>
      <dgm:t>
        <a:bodyPr/>
        <a:lstStyle/>
        <a:p>
          <a:r>
            <a:rPr lang="es-CO" sz="1400" dirty="0"/>
            <a:t> Un deber a cargo del Estado, de la persona y el ciudadano.</a:t>
          </a:r>
        </a:p>
      </dgm:t>
    </dgm:pt>
    <dgm:pt modelId="{68CBDE16-3FAE-4D63-93D2-D7DE105FD439}" type="parTrans" cxnId="{7111B2DB-60CE-4399-B245-307E8F11939D}">
      <dgm:prSet/>
      <dgm:spPr/>
      <dgm:t>
        <a:bodyPr/>
        <a:lstStyle/>
        <a:p>
          <a:endParaRPr lang="es-CO"/>
        </a:p>
      </dgm:t>
    </dgm:pt>
    <dgm:pt modelId="{46FE7432-B759-4254-BA37-2B9FAE334E26}" type="sibTrans" cxnId="{7111B2DB-60CE-4399-B245-307E8F11939D}">
      <dgm:prSet/>
      <dgm:spPr/>
      <dgm:t>
        <a:bodyPr/>
        <a:lstStyle/>
        <a:p>
          <a:endParaRPr lang="es-CO"/>
        </a:p>
      </dgm:t>
    </dgm:pt>
    <dgm:pt modelId="{DFB9A520-0448-48E8-8C70-897C8AEB6AC8}">
      <dgm:prSet custT="1"/>
      <dgm:spPr/>
      <dgm:t>
        <a:bodyPr/>
        <a:lstStyle/>
        <a:p>
          <a:r>
            <a:rPr lang="es-CO" sz="1400" dirty="0"/>
            <a:t>Además de ello, se imponen limitantes a ciertos bienes destinados a la conservación.</a:t>
          </a:r>
        </a:p>
      </dgm:t>
    </dgm:pt>
    <dgm:pt modelId="{5029B206-3915-4764-8AAF-0ACCAF74A0F0}" type="parTrans" cxnId="{562D002A-6EE9-46D1-9AC7-FBAB3D561654}">
      <dgm:prSet/>
      <dgm:spPr/>
      <dgm:t>
        <a:bodyPr/>
        <a:lstStyle/>
        <a:p>
          <a:endParaRPr lang="es-CO"/>
        </a:p>
      </dgm:t>
    </dgm:pt>
    <dgm:pt modelId="{BAD2682C-9CCB-4613-8C9F-5C71C539F631}" type="sibTrans" cxnId="{562D002A-6EE9-46D1-9AC7-FBAB3D561654}">
      <dgm:prSet/>
      <dgm:spPr/>
      <dgm:t>
        <a:bodyPr/>
        <a:lstStyle/>
        <a:p>
          <a:endParaRPr lang="es-CO"/>
        </a:p>
      </dgm:t>
    </dgm:pt>
    <dgm:pt modelId="{D4E35727-2F5C-4E61-9289-6498267F9F96}">
      <dgm:prSet/>
      <dgm:spPr/>
      <dgm:t>
        <a:bodyPr/>
        <a:lstStyle/>
        <a:p>
          <a:r>
            <a:rPr lang="es-CO" dirty="0"/>
            <a:t>recursos naturales, para garantizar el desarrollo sostenible, la conservación, restauración o sustitución.</a:t>
          </a:r>
        </a:p>
      </dgm:t>
    </dgm:pt>
    <dgm:pt modelId="{8E2F3242-7EF9-4A47-BE94-70A7C59E9B75}" type="sibTrans" cxnId="{183A1DF5-2313-49D3-A04F-C67188D7DEB1}">
      <dgm:prSet/>
      <dgm:spPr/>
      <dgm:t>
        <a:bodyPr/>
        <a:lstStyle/>
        <a:p>
          <a:endParaRPr lang="es-CO"/>
        </a:p>
      </dgm:t>
    </dgm:pt>
    <dgm:pt modelId="{0B915738-7C38-4A4D-A811-CD33BF254B4E}" type="parTrans" cxnId="{183A1DF5-2313-49D3-A04F-C67188D7DEB1}">
      <dgm:prSet/>
      <dgm:spPr/>
      <dgm:t>
        <a:bodyPr/>
        <a:lstStyle/>
        <a:p>
          <a:endParaRPr lang="es-CO"/>
        </a:p>
      </dgm:t>
    </dgm:pt>
    <dgm:pt modelId="{31C7BB75-ED8B-4EB1-97EB-FBEEBC86A708}" type="pres">
      <dgm:prSet presAssocID="{4EE096C9-6163-4AB5-AC38-7FA81203306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CA12A2A-F85B-4002-B841-67066514351B}" type="pres">
      <dgm:prSet presAssocID="{E77EF066-A8B4-463B-AFB0-DB2AA138363A}" presName="composite" presStyleCnt="0"/>
      <dgm:spPr/>
    </dgm:pt>
    <dgm:pt modelId="{823EB294-3E01-4D8D-A245-F290FE965AE2}" type="pres">
      <dgm:prSet presAssocID="{E77EF066-A8B4-463B-AFB0-DB2AA138363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43723A-80AF-4C62-B091-FFD6746F2DEC}" type="pres">
      <dgm:prSet presAssocID="{E77EF066-A8B4-463B-AFB0-DB2AA138363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2EC815-2CCC-4714-A634-A8F15E9B5F4F}" type="pres">
      <dgm:prSet presAssocID="{A4A08395-AC6C-4E40-AE48-94C79F3F5716}" presName="space" presStyleCnt="0"/>
      <dgm:spPr/>
    </dgm:pt>
    <dgm:pt modelId="{2F25FA78-DEC3-44A6-8CA7-BCA85D060964}" type="pres">
      <dgm:prSet presAssocID="{D7CB2DB4-A7AC-450E-8427-0647C6945BA7}" presName="composite" presStyleCnt="0"/>
      <dgm:spPr/>
    </dgm:pt>
    <dgm:pt modelId="{1A661D3D-CE34-4E7B-834B-7B19965B48C0}" type="pres">
      <dgm:prSet presAssocID="{D7CB2DB4-A7AC-450E-8427-0647C6945BA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347014-3CBF-4E61-869C-BC41C426FF2A}" type="pres">
      <dgm:prSet presAssocID="{D7CB2DB4-A7AC-450E-8427-0647C6945BA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ADED33-B6BD-4066-BB30-BF23D500D80E}" type="pres">
      <dgm:prSet presAssocID="{C5D7530E-80C5-4631-9552-A1E6DEA6639E}" presName="space" presStyleCnt="0"/>
      <dgm:spPr/>
    </dgm:pt>
    <dgm:pt modelId="{A539F7D4-C3B4-43F1-A9BD-80952D502F7A}" type="pres">
      <dgm:prSet presAssocID="{CF85142F-AE06-4F4F-A6A1-F9215EE45761}" presName="composite" presStyleCnt="0"/>
      <dgm:spPr/>
    </dgm:pt>
    <dgm:pt modelId="{3CE458E3-426D-48A1-B764-B132EBF00F5A}" type="pres">
      <dgm:prSet presAssocID="{CF85142F-AE06-4F4F-A6A1-F9215EE4576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CBDE38-7EC6-4764-AF7A-A4DAC154D4C0}" type="pres">
      <dgm:prSet presAssocID="{CF85142F-AE06-4F4F-A6A1-F9215EE4576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BE20CCD-2121-491D-AEE4-2EBA2992A736}" srcId="{CF85142F-AE06-4F4F-A6A1-F9215EE45761}" destId="{038924EE-41E2-424A-AD37-5F02FFBF7064}" srcOrd="5" destOrd="0" parTransId="{9183E3A4-080C-4DE8-8651-E59848D5DA87}" sibTransId="{36B87D00-0B66-4A24-9F29-902C7AEB7905}"/>
    <dgm:cxn modelId="{183A1DF5-2313-49D3-A04F-C67188D7DEB1}" srcId="{CF85142F-AE06-4F4F-A6A1-F9215EE45761}" destId="{D4E35727-2F5C-4E61-9289-6498267F9F96}" srcOrd="4" destOrd="0" parTransId="{0B915738-7C38-4A4D-A811-CD33BF254B4E}" sibTransId="{8E2F3242-7EF9-4A47-BE94-70A7C59E9B75}"/>
    <dgm:cxn modelId="{5CBEF144-5D00-4D7F-BB72-CD67A0FC2B2D}" srcId="{4EE096C9-6163-4AB5-AC38-7FA81203306E}" destId="{CF85142F-AE06-4F4F-A6A1-F9215EE45761}" srcOrd="2" destOrd="0" parTransId="{41C89A4D-0E14-40F9-9E88-D0B5FEC3C0B0}" sibTransId="{79963FDA-CC7C-431D-AEDE-B199CB07A77D}"/>
    <dgm:cxn modelId="{2ACBD5E5-F1F5-4B8F-914B-A6539608281A}" type="presOf" srcId="{620DA241-2DD7-4380-88B3-9E0A4D3084CF}" destId="{AC43723A-80AF-4C62-B091-FFD6746F2DEC}" srcOrd="0" destOrd="2" presId="urn:microsoft.com/office/officeart/2005/8/layout/hList1"/>
    <dgm:cxn modelId="{C9DDB58B-B817-4DF9-AECA-B08D1C57C910}" type="presOf" srcId="{BCF30341-A554-480D-B2C4-1D9FDF11DB76}" destId="{46CBDE38-7EC6-4764-AF7A-A4DAC154D4C0}" srcOrd="0" destOrd="1" presId="urn:microsoft.com/office/officeart/2005/8/layout/hList1"/>
    <dgm:cxn modelId="{9D438C13-5E21-4FB6-BB05-C114864DF04A}" type="presOf" srcId="{D4E35727-2F5C-4E61-9289-6498267F9F96}" destId="{46CBDE38-7EC6-4764-AF7A-A4DAC154D4C0}" srcOrd="0" destOrd="4" presId="urn:microsoft.com/office/officeart/2005/8/layout/hList1"/>
    <dgm:cxn modelId="{E7572943-B310-43B0-93B9-E7E550A735FE}" srcId="{D7CB2DB4-A7AC-450E-8427-0647C6945BA7}" destId="{B2A6522B-E709-4023-82A6-3897D52C846A}" srcOrd="2" destOrd="0" parTransId="{F6D462A5-AAFF-4B62-A25C-81B9A1C47D1B}" sibTransId="{1B3837CD-FA13-411F-881F-FF242003A13C}"/>
    <dgm:cxn modelId="{029EA618-E8EC-42F2-8838-3274271BE2F5}" srcId="{D7CB2DB4-A7AC-450E-8427-0647C6945BA7}" destId="{D2707B8B-D395-4B12-8892-250D06131DA3}" srcOrd="1" destOrd="0" parTransId="{192E680A-29DE-4A62-8FCD-04197235FB62}" sibTransId="{D39D4762-E773-4A1B-A8B9-2B1A5785939A}"/>
    <dgm:cxn modelId="{FA16EF19-B4B1-420E-A03B-3993D667F5C1}" type="presOf" srcId="{CF85142F-AE06-4F4F-A6A1-F9215EE45761}" destId="{3CE458E3-426D-48A1-B764-B132EBF00F5A}" srcOrd="0" destOrd="0" presId="urn:microsoft.com/office/officeart/2005/8/layout/hList1"/>
    <dgm:cxn modelId="{4C018B43-099E-4782-A7D5-DBF98335B3DA}" type="presOf" srcId="{8E2C64A7-C7AF-49E9-95EB-319BD69FA279}" destId="{99347014-3CBF-4E61-869C-BC41C426FF2A}" srcOrd="0" destOrd="0" presId="urn:microsoft.com/office/officeart/2005/8/layout/hList1"/>
    <dgm:cxn modelId="{B6EB4614-9032-4CA1-8F57-2AAFBD5967DE}" type="presOf" srcId="{B2A6522B-E709-4023-82A6-3897D52C846A}" destId="{99347014-3CBF-4E61-869C-BC41C426FF2A}" srcOrd="0" destOrd="2" presId="urn:microsoft.com/office/officeart/2005/8/layout/hList1"/>
    <dgm:cxn modelId="{AD06060A-3A16-413E-8E7E-E3BE31625057}" srcId="{4EE096C9-6163-4AB5-AC38-7FA81203306E}" destId="{E77EF066-A8B4-463B-AFB0-DB2AA138363A}" srcOrd="0" destOrd="0" parTransId="{897AC0D4-B19C-4C16-8B75-5D6C6A5CB1CB}" sibTransId="{A4A08395-AC6C-4E40-AE48-94C79F3F5716}"/>
    <dgm:cxn modelId="{8EDAD552-53CA-40E4-B811-03DFE468C157}" type="presOf" srcId="{B712EA0C-1CA7-464F-B77F-6A414DCCE94D}" destId="{46CBDE38-7EC6-4764-AF7A-A4DAC154D4C0}" srcOrd="0" destOrd="0" presId="urn:microsoft.com/office/officeart/2005/8/layout/hList1"/>
    <dgm:cxn modelId="{480A6E25-44FF-4BB2-8DCD-DED0612E74FC}" srcId="{4EE096C9-6163-4AB5-AC38-7FA81203306E}" destId="{D7CB2DB4-A7AC-450E-8427-0647C6945BA7}" srcOrd="1" destOrd="0" parTransId="{DC9E0075-396B-4539-93C5-596B72215943}" sibTransId="{C5D7530E-80C5-4631-9552-A1E6DEA6639E}"/>
    <dgm:cxn modelId="{5E26506F-8C39-4300-AF8F-FB0EDC6462A1}" type="presOf" srcId="{D2707B8B-D395-4B12-8892-250D06131DA3}" destId="{99347014-3CBF-4E61-869C-BC41C426FF2A}" srcOrd="0" destOrd="1" presId="urn:microsoft.com/office/officeart/2005/8/layout/hList1"/>
    <dgm:cxn modelId="{FC4362A9-F57E-498A-8218-13B7A4C0AEB5}" srcId="{CF85142F-AE06-4F4F-A6A1-F9215EE45761}" destId="{B712EA0C-1CA7-464F-B77F-6A414DCCE94D}" srcOrd="0" destOrd="0" parTransId="{26E8C95B-E922-455D-9EFB-D9DBD46D9385}" sibTransId="{642D9564-7D56-4657-9FEE-61DAA1CACB40}"/>
    <dgm:cxn modelId="{B79A8E20-63C4-472F-8A16-6472A4D247CE}" type="presOf" srcId="{F78F8DD1-01F3-48BB-973F-29AF1045E9F9}" destId="{46CBDE38-7EC6-4764-AF7A-A4DAC154D4C0}" srcOrd="0" destOrd="6" presId="urn:microsoft.com/office/officeart/2005/8/layout/hList1"/>
    <dgm:cxn modelId="{194B1A0B-897E-44FC-8D30-382EA8698632}" type="presOf" srcId="{038924EE-41E2-424A-AD37-5F02FFBF7064}" destId="{46CBDE38-7EC6-4764-AF7A-A4DAC154D4C0}" srcOrd="0" destOrd="5" presId="urn:microsoft.com/office/officeart/2005/8/layout/hList1"/>
    <dgm:cxn modelId="{A0156EE9-829E-47E2-9534-7036AAEA246A}" type="presOf" srcId="{78CCAF6F-095D-47E3-BD72-72132F4A4ABE}" destId="{99347014-3CBF-4E61-869C-BC41C426FF2A}" srcOrd="0" destOrd="3" presId="urn:microsoft.com/office/officeart/2005/8/layout/hList1"/>
    <dgm:cxn modelId="{49B6B101-8938-4264-B30A-57077D8F13A8}" srcId="{CF85142F-AE06-4F4F-A6A1-F9215EE45761}" destId="{F0F98928-FCBA-440A-8FFB-323D63974652}" srcOrd="2" destOrd="0" parTransId="{881A8960-1EED-4915-AB52-FFAEF42335F0}" sibTransId="{C436F340-D329-4C98-BA23-474624C7759E}"/>
    <dgm:cxn modelId="{CC845F7E-B3EB-45D4-BA00-4E2C6BF3695E}" type="presOf" srcId="{D7CB2DB4-A7AC-450E-8427-0647C6945BA7}" destId="{1A661D3D-CE34-4E7B-834B-7B19965B48C0}" srcOrd="0" destOrd="0" presId="urn:microsoft.com/office/officeart/2005/8/layout/hList1"/>
    <dgm:cxn modelId="{935BCF59-94D6-45CA-AE9E-8B7D81162E90}" type="presOf" srcId="{DFB9A520-0448-48E8-8C70-897C8AEB6AC8}" destId="{AC43723A-80AF-4C62-B091-FFD6746F2DEC}" srcOrd="0" destOrd="3" presId="urn:microsoft.com/office/officeart/2005/8/layout/hList1"/>
    <dgm:cxn modelId="{A29EC865-F37B-4EA8-919F-9DAEA9CD1CB6}" type="presOf" srcId="{ACCCAD57-D388-4C89-B8AD-77A4F02781A2}" destId="{AC43723A-80AF-4C62-B091-FFD6746F2DEC}" srcOrd="0" destOrd="1" presId="urn:microsoft.com/office/officeart/2005/8/layout/hList1"/>
    <dgm:cxn modelId="{5AF3E241-7108-4EFC-98DD-E76F37CE3DEC}" type="presOf" srcId="{F4E68A22-96DD-4FF8-9797-A47212DB2CE9}" destId="{AC43723A-80AF-4C62-B091-FFD6746F2DEC}" srcOrd="0" destOrd="0" presId="urn:microsoft.com/office/officeart/2005/8/layout/hList1"/>
    <dgm:cxn modelId="{AB50C295-89DB-4E3F-A411-920645A8C5B5}" srcId="{E77EF066-A8B4-463B-AFB0-DB2AA138363A}" destId="{F4E68A22-96DD-4FF8-9797-A47212DB2CE9}" srcOrd="0" destOrd="0" parTransId="{3938FE7E-C475-460B-A41C-1B5CBD3E1A41}" sibTransId="{3FDA2E0C-1782-4EF2-859E-1DE8B466AA80}"/>
    <dgm:cxn modelId="{E6CAC08D-5416-4655-A584-0B2D4B2B5C6A}" srcId="{CF85142F-AE06-4F4F-A6A1-F9215EE45761}" destId="{651109E0-F337-4C4E-BCE6-55A8BCC8FFF0}" srcOrd="3" destOrd="0" parTransId="{095C5E9E-D0D5-4802-A0E3-E2063F95C7EA}" sibTransId="{D1C9EA88-546D-4159-800D-AED805E71F6B}"/>
    <dgm:cxn modelId="{D7A1C353-25E5-427B-B764-361137163564}" type="presOf" srcId="{651109E0-F337-4C4E-BCE6-55A8BCC8FFF0}" destId="{46CBDE38-7EC6-4764-AF7A-A4DAC154D4C0}" srcOrd="0" destOrd="3" presId="urn:microsoft.com/office/officeart/2005/8/layout/hList1"/>
    <dgm:cxn modelId="{562D002A-6EE9-46D1-9AC7-FBAB3D561654}" srcId="{E77EF066-A8B4-463B-AFB0-DB2AA138363A}" destId="{DFB9A520-0448-48E8-8C70-897C8AEB6AC8}" srcOrd="3" destOrd="0" parTransId="{5029B206-3915-4764-8AAF-0ACCAF74A0F0}" sibTransId="{BAD2682C-9CCB-4613-8C9F-5C71C539F631}"/>
    <dgm:cxn modelId="{2CF9168B-991B-4E79-91FB-FEDE988FA46E}" type="presOf" srcId="{E77EF066-A8B4-463B-AFB0-DB2AA138363A}" destId="{823EB294-3E01-4D8D-A245-F290FE965AE2}" srcOrd="0" destOrd="0" presId="urn:microsoft.com/office/officeart/2005/8/layout/hList1"/>
    <dgm:cxn modelId="{731D5788-6B7F-4381-966F-12F6FD676F2D}" srcId="{CF85142F-AE06-4F4F-A6A1-F9215EE45761}" destId="{BCF30341-A554-480D-B2C4-1D9FDF11DB76}" srcOrd="1" destOrd="0" parTransId="{5723297F-B85B-4BB6-A016-F52F5FA20D0A}" sibTransId="{5FCBFB20-1BC8-44C2-AF96-195D27D004AA}"/>
    <dgm:cxn modelId="{73FF6F3D-B3B3-4138-8937-17326CBE6953}" type="presOf" srcId="{4EE096C9-6163-4AB5-AC38-7FA81203306E}" destId="{31C7BB75-ED8B-4EB1-97EB-FBEEBC86A708}" srcOrd="0" destOrd="0" presId="urn:microsoft.com/office/officeart/2005/8/layout/hList1"/>
    <dgm:cxn modelId="{1D762CF9-6B24-4443-9177-CCE14DD8CA3B}" type="presOf" srcId="{F0F98928-FCBA-440A-8FFB-323D63974652}" destId="{46CBDE38-7EC6-4764-AF7A-A4DAC154D4C0}" srcOrd="0" destOrd="2" presId="urn:microsoft.com/office/officeart/2005/8/layout/hList1"/>
    <dgm:cxn modelId="{2732454E-A850-4695-BCA5-593D4A18011D}" srcId="{D7CB2DB4-A7AC-450E-8427-0647C6945BA7}" destId="{78CCAF6F-095D-47E3-BD72-72132F4A4ABE}" srcOrd="3" destOrd="0" parTransId="{131F5A4B-CA0D-4DD4-8361-195011C89F80}" sibTransId="{8F485FD1-199D-4AC5-B5CA-60EC071EF544}"/>
    <dgm:cxn modelId="{E2A2F6F2-D0C5-47E0-94B4-81E7A82F9363}" srcId="{D7CB2DB4-A7AC-450E-8427-0647C6945BA7}" destId="{8E2C64A7-C7AF-49E9-95EB-319BD69FA279}" srcOrd="0" destOrd="0" parTransId="{D72D4D3C-61FA-4393-85CD-A3F20A915FD2}" sibTransId="{B95672DB-4E6C-4D0E-A489-B0C965E9700D}"/>
    <dgm:cxn modelId="{08A3AD31-5CBE-4797-B41B-D214273C9DF6}" srcId="{CF85142F-AE06-4F4F-A6A1-F9215EE45761}" destId="{F78F8DD1-01F3-48BB-973F-29AF1045E9F9}" srcOrd="6" destOrd="0" parTransId="{D5D9CFD4-ED3B-4F54-8810-A1DF80599E2D}" sibTransId="{8E5443F0-4B6E-4A5B-988E-AA10B63280B0}"/>
    <dgm:cxn modelId="{7111B2DB-60CE-4399-B245-307E8F11939D}" srcId="{E77EF066-A8B4-463B-AFB0-DB2AA138363A}" destId="{620DA241-2DD7-4380-88B3-9E0A4D3084CF}" srcOrd="2" destOrd="0" parTransId="{68CBDE16-3FAE-4D63-93D2-D7DE105FD439}" sibTransId="{46FE7432-B759-4254-BA37-2B9FAE334E26}"/>
    <dgm:cxn modelId="{98F65B13-EA26-446C-A59B-615D4C5036A5}" srcId="{E77EF066-A8B4-463B-AFB0-DB2AA138363A}" destId="{ACCCAD57-D388-4C89-B8AD-77A4F02781A2}" srcOrd="1" destOrd="0" parTransId="{DB402642-27D3-4798-BC95-3E472A35E59D}" sibTransId="{44657756-845C-42E6-9F4C-6811DD83F5FE}"/>
    <dgm:cxn modelId="{01706EEB-C677-4F4F-96DD-B486BBE7345F}" type="presParOf" srcId="{31C7BB75-ED8B-4EB1-97EB-FBEEBC86A708}" destId="{8CA12A2A-F85B-4002-B841-67066514351B}" srcOrd="0" destOrd="0" presId="urn:microsoft.com/office/officeart/2005/8/layout/hList1"/>
    <dgm:cxn modelId="{6EF94CA9-DA71-49AF-990F-A1C3EE3949E3}" type="presParOf" srcId="{8CA12A2A-F85B-4002-B841-67066514351B}" destId="{823EB294-3E01-4D8D-A245-F290FE965AE2}" srcOrd="0" destOrd="0" presId="urn:microsoft.com/office/officeart/2005/8/layout/hList1"/>
    <dgm:cxn modelId="{1DC35D05-8D18-4F99-BA76-D01420261896}" type="presParOf" srcId="{8CA12A2A-F85B-4002-B841-67066514351B}" destId="{AC43723A-80AF-4C62-B091-FFD6746F2DEC}" srcOrd="1" destOrd="0" presId="urn:microsoft.com/office/officeart/2005/8/layout/hList1"/>
    <dgm:cxn modelId="{91C50B02-A6BC-4219-A94B-8AF4222907CC}" type="presParOf" srcId="{31C7BB75-ED8B-4EB1-97EB-FBEEBC86A708}" destId="{6B2EC815-2CCC-4714-A634-A8F15E9B5F4F}" srcOrd="1" destOrd="0" presId="urn:microsoft.com/office/officeart/2005/8/layout/hList1"/>
    <dgm:cxn modelId="{861DB72F-5616-4FB1-A77D-2FDF8DFA1231}" type="presParOf" srcId="{31C7BB75-ED8B-4EB1-97EB-FBEEBC86A708}" destId="{2F25FA78-DEC3-44A6-8CA7-BCA85D060964}" srcOrd="2" destOrd="0" presId="urn:microsoft.com/office/officeart/2005/8/layout/hList1"/>
    <dgm:cxn modelId="{C4EF13B9-6D3A-4CC4-B9CD-C35962B084FC}" type="presParOf" srcId="{2F25FA78-DEC3-44A6-8CA7-BCA85D060964}" destId="{1A661D3D-CE34-4E7B-834B-7B19965B48C0}" srcOrd="0" destOrd="0" presId="urn:microsoft.com/office/officeart/2005/8/layout/hList1"/>
    <dgm:cxn modelId="{B3308945-0B1E-4A41-9F45-93376AC3C9E8}" type="presParOf" srcId="{2F25FA78-DEC3-44A6-8CA7-BCA85D060964}" destId="{99347014-3CBF-4E61-869C-BC41C426FF2A}" srcOrd="1" destOrd="0" presId="urn:microsoft.com/office/officeart/2005/8/layout/hList1"/>
    <dgm:cxn modelId="{D28D2A48-EE7B-4023-B59E-9F8AF23438E4}" type="presParOf" srcId="{31C7BB75-ED8B-4EB1-97EB-FBEEBC86A708}" destId="{6CADED33-B6BD-4066-BB30-BF23D500D80E}" srcOrd="3" destOrd="0" presId="urn:microsoft.com/office/officeart/2005/8/layout/hList1"/>
    <dgm:cxn modelId="{4D293AA4-6816-4BA1-8F5B-0B042599BC0B}" type="presParOf" srcId="{31C7BB75-ED8B-4EB1-97EB-FBEEBC86A708}" destId="{A539F7D4-C3B4-43F1-A9BD-80952D502F7A}" srcOrd="4" destOrd="0" presId="urn:microsoft.com/office/officeart/2005/8/layout/hList1"/>
    <dgm:cxn modelId="{F977E7EE-9C9D-4B5A-84D5-2DB14D99FF86}" type="presParOf" srcId="{A539F7D4-C3B4-43F1-A9BD-80952D502F7A}" destId="{3CE458E3-426D-48A1-B764-B132EBF00F5A}" srcOrd="0" destOrd="0" presId="urn:microsoft.com/office/officeart/2005/8/layout/hList1"/>
    <dgm:cxn modelId="{5645C065-8DA5-4BF5-A122-57E80614982F}" type="presParOf" srcId="{A539F7D4-C3B4-43F1-A9BD-80952D502F7A}" destId="{46CBDE38-7EC6-4764-AF7A-A4DAC154D4C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CF2AC-AF5B-4F62-88CC-9CE7D47A6E45}" type="datetimeFigureOut">
              <a:rPr lang="es-ES" smtClean="0"/>
              <a:pPr/>
              <a:t>25/08/2020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1DA4E-7392-45CF-B7E4-1EB97793B23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4980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6041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9814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31DA4E-7392-45CF-B7E4-1EB97793B23C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3148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2.png"/><Relationship Id="rId7" Type="http://schemas.openxmlformats.org/officeDocument/2006/relationships/hyperlink" Target="https://www.youtube.com/channel/UCfI4vqyXyqo_IeepJpL0QAw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twitter.com/invemarcolombia" TargetMode="External"/><Relationship Id="rId11" Type="http://schemas.openxmlformats.org/officeDocument/2006/relationships/image" Target="../media/image6.emf"/><Relationship Id="rId5" Type="http://schemas.openxmlformats.org/officeDocument/2006/relationships/hyperlink" Target="https://www.facebook.com/invemar.org.co" TargetMode="External"/><Relationship Id="rId10" Type="http://schemas.openxmlformats.org/officeDocument/2006/relationships/image" Target="../media/image5.emf"/><Relationship Id="rId4" Type="http://schemas.openxmlformats.org/officeDocument/2006/relationships/hyperlink" Target="http://www.invemar.org.co/" TargetMode="External"/><Relationship Id="rId9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hyperlink" Target="http://www.invemar.org.co/" TargetMode="External"/><Relationship Id="rId7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channel/UCfI4vqyXyqo_IeepJpL0QAw" TargetMode="External"/><Relationship Id="rId11" Type="http://schemas.openxmlformats.org/officeDocument/2006/relationships/image" Target="../media/image7.png"/><Relationship Id="rId5" Type="http://schemas.openxmlformats.org/officeDocument/2006/relationships/hyperlink" Target="https://twitter.com/invemarcolombia" TargetMode="External"/><Relationship Id="rId10" Type="http://schemas.openxmlformats.org/officeDocument/2006/relationships/image" Target="../media/image6.emf"/><Relationship Id="rId4" Type="http://schemas.openxmlformats.org/officeDocument/2006/relationships/hyperlink" Target="https://www.facebook.com/invemar.org.co" TargetMode="External"/><Relationship Id="rId9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ICIO PRESENTACION INVEMA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78626"/>
            <a:ext cx="9144000" cy="779374"/>
          </a:xfrm>
          <a:prstGeom prst="rect">
            <a:avLst/>
          </a:prstGeom>
          <a:effectLst>
            <a:outerShdw blurRad="50800" dist="38100" dir="16200000" rotWithShape="0">
              <a:srgbClr val="3F3F3F">
                <a:alpha val="40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8650" y="1228725"/>
            <a:ext cx="7886700" cy="2281238"/>
          </a:xfrm>
        </p:spPr>
        <p:txBody>
          <a:bodyPr anchor="b"/>
          <a:lstStyle>
            <a:lvl1pPr algn="ctr"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8650" y="5229224"/>
            <a:ext cx="5934075" cy="849401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0" y="6349250"/>
            <a:ext cx="782139" cy="238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0C59D76A-9C17-4B12-A759-240A98E47ED6}" type="datetime1">
              <a:rPr lang="es-ES" smtClean="0"/>
              <a:t>25/08/2020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893" y="6622381"/>
            <a:ext cx="2072558" cy="247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349524" y="6603682"/>
            <a:ext cx="433251" cy="2476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fld id="{AFD40E49-1F5A-4E52-B3D2-7E58D3B954A5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4990" y="0"/>
            <a:ext cx="2571160" cy="1064115"/>
          </a:xfrm>
          <a:prstGeom prst="rect">
            <a:avLst/>
          </a:prstGeom>
        </p:spPr>
      </p:pic>
      <p:sp>
        <p:nvSpPr>
          <p:cNvPr id="12" name="CuadroTexto 11"/>
          <p:cNvSpPr txBox="1"/>
          <p:nvPr userDrawn="1"/>
        </p:nvSpPr>
        <p:spPr>
          <a:xfrm>
            <a:off x="2328316" y="6612091"/>
            <a:ext cx="4467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latin typeface="+mj-lt"/>
                <a:hlinkClick r:id="rId4"/>
              </a:rPr>
              <a:t>www.invemar.org.co</a:t>
            </a:r>
            <a:r>
              <a:rPr lang="es-ES" sz="900" dirty="0">
                <a:latin typeface="+mj-lt"/>
              </a:rPr>
              <a:t>       </a:t>
            </a:r>
            <a:r>
              <a:rPr lang="es-ES" sz="900" dirty="0">
                <a:latin typeface="+mj-lt"/>
                <a:hlinkClick r:id="rId5"/>
              </a:rPr>
              <a:t>invemar.org.co</a:t>
            </a:r>
            <a:r>
              <a:rPr lang="es-ES" sz="900" baseline="0" dirty="0">
                <a:latin typeface="+mj-lt"/>
              </a:rPr>
              <a:t>         </a:t>
            </a:r>
            <a:r>
              <a:rPr lang="es-ES" sz="900" baseline="0" dirty="0" err="1">
                <a:latin typeface="+mj-lt"/>
                <a:hlinkClick r:id="rId6"/>
              </a:rPr>
              <a:t>invemarcolombia</a:t>
            </a:r>
            <a:r>
              <a:rPr lang="es-ES" sz="900" baseline="0" dirty="0">
                <a:latin typeface="+mj-lt"/>
              </a:rPr>
              <a:t>           </a:t>
            </a:r>
            <a:r>
              <a:rPr lang="es-ES" sz="900" baseline="0" dirty="0" err="1">
                <a:solidFill>
                  <a:schemeClr val="tx1"/>
                </a:solidFill>
                <a:latin typeface="+mj-lt"/>
                <a:hlinkClick r:id="rId7"/>
              </a:rPr>
              <a:t>invemarcolombia</a:t>
            </a:r>
            <a:endParaRPr lang="es-ES" sz="9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680" y="6663254"/>
            <a:ext cx="69597" cy="13384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912" y="6663253"/>
            <a:ext cx="163839" cy="13384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647" y="6663253"/>
            <a:ext cx="158409" cy="15840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6989" y="6663253"/>
            <a:ext cx="186916" cy="13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79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7522" y="65919"/>
            <a:ext cx="6238419" cy="114300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223D5C"/>
                </a:solidFill>
                <a:effectLst/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0" y="0"/>
            <a:ext cx="1938130" cy="6858000"/>
          </a:xfrm>
        </p:spPr>
        <p:txBody>
          <a:bodyPr>
            <a:noAutofit/>
          </a:bodyPr>
          <a:lstStyle>
            <a:lvl1pPr>
              <a:defRPr sz="18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78843703-6EC7-451E-B82A-7EE3D332D9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102352"/>
            <a:ext cx="9144000" cy="773534"/>
          </a:xfrm>
          <a:prstGeom prst="rect">
            <a:avLst/>
          </a:prstGeom>
        </p:spPr>
      </p:pic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2037522" y="1311965"/>
            <a:ext cx="7106477" cy="5416826"/>
          </a:xfrm>
        </p:spPr>
        <p:txBody>
          <a:bodyPr/>
          <a:lstStyle>
            <a:lvl1pPr>
              <a:defRPr sz="24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20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8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6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6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41" y="145466"/>
            <a:ext cx="677559" cy="77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12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sultado de imagen para logo invemar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6348" y="139841"/>
            <a:ext cx="676544" cy="76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37522" y="139842"/>
            <a:ext cx="6361043" cy="905188"/>
          </a:xfrm>
        </p:spPr>
        <p:txBody>
          <a:bodyPr anchor="t">
            <a:normAutofit/>
          </a:bodyPr>
          <a:lstStyle>
            <a:lvl1pPr algn="l">
              <a:defRPr sz="2800">
                <a:solidFill>
                  <a:srgbClr val="223D5C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0" y="0"/>
            <a:ext cx="1938130" cy="6858000"/>
          </a:xfrm>
        </p:spPr>
        <p:txBody>
          <a:bodyPr>
            <a:noAutofit/>
          </a:bodyPr>
          <a:lstStyle>
            <a:lvl1pPr>
              <a:defRPr sz="18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6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4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20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2037522" y="1158240"/>
            <a:ext cx="7106477" cy="5570551"/>
          </a:xfrm>
        </p:spPr>
        <p:txBody>
          <a:bodyPr/>
          <a:lstStyle>
            <a:lvl1pPr>
              <a:defRPr sz="24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20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8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6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6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DC2D69A-2CCE-4AD4-AEA5-1239617033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84466"/>
            <a:ext cx="9144000" cy="77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16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4DC2D69A-2CCE-4AD4-AEA5-1239617033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84466"/>
            <a:ext cx="9144000" cy="77353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41" y="145466"/>
            <a:ext cx="677559" cy="77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89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 ENTIDAD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78626"/>
            <a:ext cx="9144000" cy="779374"/>
          </a:xfrm>
          <a:prstGeom prst="rect">
            <a:avLst/>
          </a:prstGeom>
          <a:effectLst>
            <a:outerShdw blurRad="50800" dist="38100" dir="16200000" rotWithShape="0">
              <a:srgbClr val="3F3F3F">
                <a:alpha val="40000"/>
              </a:srgbClr>
            </a:outerShdw>
          </a:effectLst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D7DF90-E741-40B4-AE6F-FE1AA7A686D8}" type="datetime1">
              <a:rPr lang="es-ES" smtClean="0"/>
              <a:t>25/08/2020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D40E49-1F5A-4E52-B3D2-7E58D3B954A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Marcador de posición de imagen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3411336" y="415174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10" name="Marcador de posición de imagen 6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2156115" y="415174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11" name="Marcador de posición de imagen 6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00892" y="415174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13" name="Marcador de posición de imagen 6"/>
          <p:cNvSpPr>
            <a:spLocks noGrp="1"/>
          </p:cNvSpPr>
          <p:nvPr>
            <p:ph type="pic" sz="quarter" idx="17" hasCustomPrompt="1"/>
          </p:nvPr>
        </p:nvSpPr>
        <p:spPr>
          <a:xfrm>
            <a:off x="5921780" y="415174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14" name="Marcador de posición de imagen 6"/>
          <p:cNvSpPr>
            <a:spLocks noGrp="1"/>
          </p:cNvSpPr>
          <p:nvPr>
            <p:ph type="pic" sz="quarter" idx="18" hasCustomPrompt="1"/>
          </p:nvPr>
        </p:nvSpPr>
        <p:spPr>
          <a:xfrm>
            <a:off x="4666557" y="415174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15" name="Marcador de posición de imagen 6"/>
          <p:cNvSpPr>
            <a:spLocks noGrp="1"/>
          </p:cNvSpPr>
          <p:nvPr>
            <p:ph type="pic" sz="quarter" idx="19" hasCustomPrompt="1"/>
          </p:nvPr>
        </p:nvSpPr>
        <p:spPr>
          <a:xfrm>
            <a:off x="3411336" y="1457832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16" name="Marcador de posición de imagen 6"/>
          <p:cNvSpPr>
            <a:spLocks noGrp="1"/>
          </p:cNvSpPr>
          <p:nvPr>
            <p:ph type="pic" sz="quarter" idx="20" hasCustomPrompt="1"/>
          </p:nvPr>
        </p:nvSpPr>
        <p:spPr>
          <a:xfrm>
            <a:off x="2156115" y="1457832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17" name="Marcador de posición de imagen 6"/>
          <p:cNvSpPr>
            <a:spLocks noGrp="1"/>
          </p:cNvSpPr>
          <p:nvPr>
            <p:ph type="pic" sz="quarter" idx="21" hasCustomPrompt="1"/>
          </p:nvPr>
        </p:nvSpPr>
        <p:spPr>
          <a:xfrm>
            <a:off x="900892" y="1457832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18" name="Marcador de posición de imagen 6"/>
          <p:cNvSpPr>
            <a:spLocks noGrp="1"/>
          </p:cNvSpPr>
          <p:nvPr>
            <p:ph type="pic" sz="quarter" idx="22" hasCustomPrompt="1"/>
          </p:nvPr>
        </p:nvSpPr>
        <p:spPr>
          <a:xfrm>
            <a:off x="7177001" y="1457832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19" name="Marcador de posición de imagen 6"/>
          <p:cNvSpPr>
            <a:spLocks noGrp="1"/>
          </p:cNvSpPr>
          <p:nvPr>
            <p:ph type="pic" sz="quarter" idx="23" hasCustomPrompt="1"/>
          </p:nvPr>
        </p:nvSpPr>
        <p:spPr>
          <a:xfrm>
            <a:off x="5921780" y="1457832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0" name="Marcador de posición de imagen 6"/>
          <p:cNvSpPr>
            <a:spLocks noGrp="1"/>
          </p:cNvSpPr>
          <p:nvPr>
            <p:ph type="pic" sz="quarter" idx="24" hasCustomPrompt="1"/>
          </p:nvPr>
        </p:nvSpPr>
        <p:spPr>
          <a:xfrm>
            <a:off x="4666557" y="1457832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1" name="Marcador de posición de imagen 6"/>
          <p:cNvSpPr>
            <a:spLocks noGrp="1"/>
          </p:cNvSpPr>
          <p:nvPr>
            <p:ph type="pic" sz="quarter" idx="25" hasCustomPrompt="1"/>
          </p:nvPr>
        </p:nvSpPr>
        <p:spPr>
          <a:xfrm>
            <a:off x="3411336" y="250049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22" name="Marcador de posición de imagen 6"/>
          <p:cNvSpPr>
            <a:spLocks noGrp="1"/>
          </p:cNvSpPr>
          <p:nvPr>
            <p:ph type="pic" sz="quarter" idx="26" hasCustomPrompt="1"/>
          </p:nvPr>
        </p:nvSpPr>
        <p:spPr>
          <a:xfrm>
            <a:off x="2156115" y="250049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23" name="Marcador de posición de imagen 6"/>
          <p:cNvSpPr>
            <a:spLocks noGrp="1"/>
          </p:cNvSpPr>
          <p:nvPr>
            <p:ph type="pic" sz="quarter" idx="27" hasCustomPrompt="1"/>
          </p:nvPr>
        </p:nvSpPr>
        <p:spPr>
          <a:xfrm>
            <a:off x="900892" y="250049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24" name="Marcador de posición de imagen 6"/>
          <p:cNvSpPr>
            <a:spLocks noGrp="1"/>
          </p:cNvSpPr>
          <p:nvPr>
            <p:ph type="pic" sz="quarter" idx="28" hasCustomPrompt="1"/>
          </p:nvPr>
        </p:nvSpPr>
        <p:spPr>
          <a:xfrm>
            <a:off x="7177001" y="2500490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5" name="Marcador de posición de imagen 6"/>
          <p:cNvSpPr>
            <a:spLocks noGrp="1"/>
          </p:cNvSpPr>
          <p:nvPr>
            <p:ph type="pic" sz="quarter" idx="29" hasCustomPrompt="1"/>
          </p:nvPr>
        </p:nvSpPr>
        <p:spPr>
          <a:xfrm>
            <a:off x="5921780" y="2500490"/>
            <a:ext cx="1122218" cy="898236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6" name="Marcador de posición de imagen 6"/>
          <p:cNvSpPr>
            <a:spLocks noGrp="1"/>
          </p:cNvSpPr>
          <p:nvPr>
            <p:ph type="pic" sz="quarter" idx="30" hasCustomPrompt="1"/>
          </p:nvPr>
        </p:nvSpPr>
        <p:spPr>
          <a:xfrm>
            <a:off x="4666557" y="250049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27" name="Marcador de posición de imagen 6"/>
          <p:cNvSpPr>
            <a:spLocks noGrp="1"/>
          </p:cNvSpPr>
          <p:nvPr>
            <p:ph type="pic" sz="quarter" idx="31" hasCustomPrompt="1"/>
          </p:nvPr>
        </p:nvSpPr>
        <p:spPr>
          <a:xfrm>
            <a:off x="3411336" y="3544192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28" name="Marcador de posición de imagen 6"/>
          <p:cNvSpPr>
            <a:spLocks noGrp="1"/>
          </p:cNvSpPr>
          <p:nvPr>
            <p:ph type="pic" sz="quarter" idx="32" hasCustomPrompt="1"/>
          </p:nvPr>
        </p:nvSpPr>
        <p:spPr>
          <a:xfrm>
            <a:off x="2156115" y="3544192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29" name="Marcador de posición de imagen 6"/>
          <p:cNvSpPr>
            <a:spLocks noGrp="1"/>
          </p:cNvSpPr>
          <p:nvPr>
            <p:ph type="pic" sz="quarter" idx="33" hasCustomPrompt="1"/>
          </p:nvPr>
        </p:nvSpPr>
        <p:spPr>
          <a:xfrm>
            <a:off x="900892" y="3544192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30" name="Marcador de posición de imagen 6"/>
          <p:cNvSpPr>
            <a:spLocks noGrp="1"/>
          </p:cNvSpPr>
          <p:nvPr>
            <p:ph type="pic" sz="quarter" idx="34" hasCustomPrompt="1"/>
          </p:nvPr>
        </p:nvSpPr>
        <p:spPr>
          <a:xfrm>
            <a:off x="7177001" y="3544192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31" name="Marcador de posición de imagen 6"/>
          <p:cNvSpPr>
            <a:spLocks noGrp="1"/>
          </p:cNvSpPr>
          <p:nvPr>
            <p:ph type="pic" sz="quarter" idx="35" hasCustomPrompt="1"/>
          </p:nvPr>
        </p:nvSpPr>
        <p:spPr>
          <a:xfrm>
            <a:off x="5921780" y="3544192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32" name="Marcador de posición de imagen 6"/>
          <p:cNvSpPr>
            <a:spLocks noGrp="1"/>
          </p:cNvSpPr>
          <p:nvPr>
            <p:ph type="pic" sz="quarter" idx="36" hasCustomPrompt="1"/>
          </p:nvPr>
        </p:nvSpPr>
        <p:spPr>
          <a:xfrm>
            <a:off x="4666557" y="3544192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33" name="Marcador de posición de imagen 6"/>
          <p:cNvSpPr>
            <a:spLocks noGrp="1"/>
          </p:cNvSpPr>
          <p:nvPr>
            <p:ph type="pic" sz="quarter" idx="37" hasCustomPrompt="1"/>
          </p:nvPr>
        </p:nvSpPr>
        <p:spPr>
          <a:xfrm>
            <a:off x="3411336" y="457470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34" name="Marcador de posición de imagen 6"/>
          <p:cNvSpPr>
            <a:spLocks noGrp="1"/>
          </p:cNvSpPr>
          <p:nvPr>
            <p:ph type="pic" sz="quarter" idx="38" hasCustomPrompt="1"/>
          </p:nvPr>
        </p:nvSpPr>
        <p:spPr>
          <a:xfrm>
            <a:off x="2156115" y="457470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35" name="Marcador de posición de imagen 6"/>
          <p:cNvSpPr>
            <a:spLocks noGrp="1"/>
          </p:cNvSpPr>
          <p:nvPr>
            <p:ph type="pic" sz="quarter" idx="39" hasCustomPrompt="1"/>
          </p:nvPr>
        </p:nvSpPr>
        <p:spPr>
          <a:xfrm>
            <a:off x="900892" y="457470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36" name="Marcador de posición de imagen 6"/>
          <p:cNvSpPr>
            <a:spLocks noGrp="1"/>
          </p:cNvSpPr>
          <p:nvPr>
            <p:ph type="pic" sz="quarter" idx="40" hasCustomPrompt="1"/>
          </p:nvPr>
        </p:nvSpPr>
        <p:spPr>
          <a:xfrm>
            <a:off x="7177001" y="457470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37" name="Marcador de posición de imagen 6"/>
          <p:cNvSpPr>
            <a:spLocks noGrp="1"/>
          </p:cNvSpPr>
          <p:nvPr>
            <p:ph type="pic" sz="quarter" idx="41" hasCustomPrompt="1"/>
          </p:nvPr>
        </p:nvSpPr>
        <p:spPr>
          <a:xfrm>
            <a:off x="5921780" y="457470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sp>
        <p:nvSpPr>
          <p:cNvPr id="38" name="Marcador de posición de imagen 6"/>
          <p:cNvSpPr>
            <a:spLocks noGrp="1"/>
          </p:cNvSpPr>
          <p:nvPr>
            <p:ph type="pic" sz="quarter" idx="42" hasCustomPrompt="1"/>
          </p:nvPr>
        </p:nvSpPr>
        <p:spPr>
          <a:xfrm>
            <a:off x="4666557" y="4574700"/>
            <a:ext cx="1122218" cy="898236"/>
          </a:xfrm>
        </p:spPr>
        <p:txBody>
          <a:bodyPr/>
          <a:lstStyle/>
          <a:p>
            <a:r>
              <a:rPr lang="es-ES" dirty="0"/>
              <a:t>LOGO</a:t>
            </a:r>
          </a:p>
        </p:txBody>
      </p:sp>
      <p:pic>
        <p:nvPicPr>
          <p:cNvPr id="39" name="Imagen 3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3203" y="415174"/>
            <a:ext cx="799556" cy="91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077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PRESENTAC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313590"/>
            <a:ext cx="2400300" cy="252663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78626"/>
            <a:ext cx="9144000" cy="779374"/>
          </a:xfrm>
          <a:prstGeom prst="rect">
            <a:avLst/>
          </a:prstGeom>
          <a:effectLst>
            <a:outerShdw blurRad="50800" dist="38100" dir="16200000" rotWithShape="0">
              <a:srgbClr val="3F3F3F">
                <a:alpha val="40000"/>
              </a:srgbClr>
            </a:outerShdw>
          </a:effectLst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8E706D-C4DF-4CB1-BA34-2877AF9152AA}" type="datetime1">
              <a:rPr lang="es-ES" smtClean="0"/>
              <a:t>25/08/2020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FD40E49-1F5A-4E52-B3D2-7E58D3B954A5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975" y="2333625"/>
            <a:ext cx="1924050" cy="2190750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FINAL DE PRESENTACIÓN</a:t>
            </a:r>
          </a:p>
        </p:txBody>
      </p:sp>
    </p:spTree>
    <p:extLst>
      <p:ext uri="{BB962C8B-B14F-4D97-AF65-F5344CB8AC3E}">
        <p14:creationId xmlns:p14="http://schemas.microsoft.com/office/powerpoint/2010/main" val="306457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CIO PRESENTACION INVEMAR Y OTRO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78626"/>
            <a:ext cx="9144000" cy="779374"/>
          </a:xfrm>
          <a:prstGeom prst="rect">
            <a:avLst/>
          </a:prstGeom>
          <a:effectLst>
            <a:outerShdw blurRad="50800" dist="38100" dir="16200000" rotWithShape="0">
              <a:srgbClr val="3F3F3F">
                <a:alpha val="40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8650" y="1228725"/>
            <a:ext cx="7886700" cy="2281238"/>
          </a:xfrm>
        </p:spPr>
        <p:txBody>
          <a:bodyPr anchor="b"/>
          <a:lstStyle>
            <a:lvl1pPr algn="ctr"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8650" y="5229224"/>
            <a:ext cx="5934075" cy="849401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0" y="6349250"/>
            <a:ext cx="782139" cy="238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F925DF85-92BD-4EF8-A47D-A1B5A10D437E}" type="datetime1">
              <a:rPr lang="es-ES" smtClean="0"/>
              <a:t>25/08/2020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893" y="6622381"/>
            <a:ext cx="2072558" cy="2476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349524" y="6603682"/>
            <a:ext cx="433251" cy="2476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fld id="{AFD40E49-1F5A-4E52-B3D2-7E58D3B954A5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CuadroTexto 11"/>
          <p:cNvSpPr txBox="1"/>
          <p:nvPr userDrawn="1"/>
        </p:nvSpPr>
        <p:spPr>
          <a:xfrm>
            <a:off x="2328316" y="6612091"/>
            <a:ext cx="44677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>
                <a:latin typeface="+mj-lt"/>
                <a:hlinkClick r:id="rId3"/>
              </a:rPr>
              <a:t>www.invemar.org.co</a:t>
            </a:r>
            <a:r>
              <a:rPr lang="es-ES" sz="900" dirty="0">
                <a:latin typeface="+mj-lt"/>
              </a:rPr>
              <a:t>       </a:t>
            </a:r>
            <a:r>
              <a:rPr lang="es-ES" sz="900" dirty="0">
                <a:latin typeface="+mj-lt"/>
                <a:hlinkClick r:id="rId4"/>
              </a:rPr>
              <a:t>invemar.org.co</a:t>
            </a:r>
            <a:r>
              <a:rPr lang="es-ES" sz="900" baseline="0" dirty="0">
                <a:latin typeface="+mj-lt"/>
              </a:rPr>
              <a:t>         </a:t>
            </a:r>
            <a:r>
              <a:rPr lang="es-ES" sz="900" baseline="0" dirty="0" err="1">
                <a:latin typeface="+mj-lt"/>
                <a:hlinkClick r:id="rId5"/>
              </a:rPr>
              <a:t>invemarcolombia</a:t>
            </a:r>
            <a:r>
              <a:rPr lang="es-ES" sz="900" baseline="0" dirty="0">
                <a:latin typeface="+mj-lt"/>
              </a:rPr>
              <a:t>           </a:t>
            </a:r>
            <a:r>
              <a:rPr lang="es-ES" sz="900" baseline="0" dirty="0" err="1">
                <a:solidFill>
                  <a:schemeClr val="tx1"/>
                </a:solidFill>
                <a:latin typeface="+mj-lt"/>
                <a:hlinkClick r:id="rId6"/>
              </a:rPr>
              <a:t>invemarcolombia</a:t>
            </a:r>
            <a:endParaRPr lang="es-ES" sz="9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6680" y="6663254"/>
            <a:ext cx="69597" cy="133841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912" y="6663253"/>
            <a:ext cx="163839" cy="13384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647" y="6663253"/>
            <a:ext cx="158409" cy="15840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6989" y="6663253"/>
            <a:ext cx="186916" cy="13384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9032" y="174809"/>
            <a:ext cx="1807117" cy="747904"/>
          </a:xfrm>
          <a:prstGeom prst="rect">
            <a:avLst/>
          </a:prstGeom>
        </p:spPr>
      </p:pic>
      <p:sp>
        <p:nvSpPr>
          <p:cNvPr id="11" name="Marcador de posición de imagen 10"/>
          <p:cNvSpPr>
            <a:spLocks noGrp="1"/>
          </p:cNvSpPr>
          <p:nvPr>
            <p:ph type="pic" sz="quarter" idx="13" hasCustomPrompt="1"/>
          </p:nvPr>
        </p:nvSpPr>
        <p:spPr>
          <a:xfrm>
            <a:off x="5776913" y="199621"/>
            <a:ext cx="923925" cy="747713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4" name="Marcador de posición de imagen 10"/>
          <p:cNvSpPr>
            <a:spLocks noGrp="1"/>
          </p:cNvSpPr>
          <p:nvPr>
            <p:ph type="pic" sz="quarter" idx="14" hasCustomPrompt="1"/>
          </p:nvPr>
        </p:nvSpPr>
        <p:spPr>
          <a:xfrm>
            <a:off x="4702953" y="198295"/>
            <a:ext cx="923925" cy="747713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5" name="Marcador de posición de imagen 10"/>
          <p:cNvSpPr>
            <a:spLocks noGrp="1"/>
          </p:cNvSpPr>
          <p:nvPr>
            <p:ph type="pic" sz="quarter" idx="15" hasCustomPrompt="1"/>
          </p:nvPr>
        </p:nvSpPr>
        <p:spPr>
          <a:xfrm>
            <a:off x="3628993" y="198295"/>
            <a:ext cx="923925" cy="747713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6" name="Marcador de posición de imagen 10"/>
          <p:cNvSpPr>
            <a:spLocks noGrp="1"/>
          </p:cNvSpPr>
          <p:nvPr>
            <p:ph type="pic" sz="quarter" idx="16" hasCustomPrompt="1"/>
          </p:nvPr>
        </p:nvSpPr>
        <p:spPr>
          <a:xfrm>
            <a:off x="2555033" y="199621"/>
            <a:ext cx="923925" cy="747713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7" name="Marcador de posición de imagen 10"/>
          <p:cNvSpPr>
            <a:spLocks noGrp="1"/>
          </p:cNvSpPr>
          <p:nvPr>
            <p:ph type="pic" sz="quarter" idx="17" hasCustomPrompt="1"/>
          </p:nvPr>
        </p:nvSpPr>
        <p:spPr>
          <a:xfrm>
            <a:off x="1481073" y="199621"/>
            <a:ext cx="923925" cy="747713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  <p:sp>
        <p:nvSpPr>
          <p:cNvPr id="28" name="Marcador de posición de imagen 10"/>
          <p:cNvSpPr>
            <a:spLocks noGrp="1"/>
          </p:cNvSpPr>
          <p:nvPr>
            <p:ph type="pic" sz="quarter" idx="18" hasCustomPrompt="1"/>
          </p:nvPr>
        </p:nvSpPr>
        <p:spPr>
          <a:xfrm>
            <a:off x="399511" y="199621"/>
            <a:ext cx="923925" cy="747713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094732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4DC2D69A-2CCE-4AD4-AEA5-1239617033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84466"/>
            <a:ext cx="9144000" cy="773534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0" y="347870"/>
            <a:ext cx="8055033" cy="3693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64524" y="864704"/>
            <a:ext cx="7697585" cy="526145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206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2000">
                <a:solidFill>
                  <a:srgbClr val="00206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800">
                <a:solidFill>
                  <a:srgbClr val="00206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600">
                <a:solidFill>
                  <a:srgbClr val="00206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600">
                <a:solidFill>
                  <a:srgbClr val="002060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42116" y="6625244"/>
            <a:ext cx="2133600" cy="2393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77C1BC56-3540-4C1B-B3F4-AD00DFFE43ED}" type="datetime1">
              <a:rPr lang="es-ES" smtClean="0"/>
              <a:t>25/08/2020</a:t>
            </a:fld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085031" y="6494686"/>
            <a:ext cx="477078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FEEBA7F8-5E67-E546-8D44-19494CB9927D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CuadroTexto"/>
          <p:cNvSpPr txBox="1"/>
          <p:nvPr userDrawn="1"/>
        </p:nvSpPr>
        <p:spPr>
          <a:xfrm>
            <a:off x="864525" y="347870"/>
            <a:ext cx="4959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i="0" dirty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CONTENIDO</a:t>
            </a: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41" y="145466"/>
            <a:ext cx="677559" cy="77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601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ICIO DE CAP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A5A037FF-60A7-40D5-ABEB-3466A6FF82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82880"/>
            <a:ext cx="9144000" cy="77353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150" y="1709739"/>
            <a:ext cx="8077200" cy="2852737"/>
          </a:xfrm>
        </p:spPr>
        <p:txBody>
          <a:bodyPr anchor="b">
            <a:normAutofit/>
          </a:bodyPr>
          <a:lstStyle>
            <a:lvl1pPr>
              <a:defRPr sz="36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38150" y="4589464"/>
            <a:ext cx="8072438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81E124-96A2-4EDF-89FD-176E3D88B6E0}" type="datetime1">
              <a:rPr lang="es-ES" smtClean="0"/>
              <a:t>25/08/2020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EBA7F8-5E67-E546-8D44-19494CB9927D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01450" y="66506"/>
            <a:ext cx="2570400" cy="10637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54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SENC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49D59E1-9DFF-400C-B84C-F0E08577A0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87641"/>
            <a:ext cx="9144000" cy="77353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9303" y="145465"/>
            <a:ext cx="7866638" cy="1063453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rgbClr val="223D5C"/>
                </a:solidFill>
                <a:effectLst/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09303" y="1311966"/>
            <a:ext cx="8360228" cy="4904684"/>
          </a:xfrm>
        </p:spPr>
        <p:txBody>
          <a:bodyPr/>
          <a:lstStyle>
            <a:lvl1pPr>
              <a:defRPr sz="24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20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>
              <a:defRPr sz="18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>
              <a:defRPr sz="16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>
              <a:defRPr sz="1600"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09303" y="6592751"/>
            <a:ext cx="2133600" cy="259715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EDB26CFD-B0DB-43D9-8188-C58C566CCFC0}" type="datetime1">
              <a:rPr lang="es-ES" smtClean="0"/>
              <a:t>25/08/2020</a:t>
            </a:fld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31394" y="6496050"/>
            <a:ext cx="467360" cy="365125"/>
          </a:xfrm>
        </p:spPr>
        <p:txBody>
          <a:bodyPr/>
          <a:lstStyle>
            <a:lvl1pPr algn="r">
              <a:defRPr sz="110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FEEBA7F8-5E67-E546-8D44-19494CB9927D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41" y="145466"/>
            <a:ext cx="677559" cy="77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63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5A037FF-60A7-40D5-ABEB-3466A6FF82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82880"/>
            <a:ext cx="9144000" cy="77353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45466"/>
            <a:ext cx="7647291" cy="985065"/>
          </a:xfrm>
        </p:spPr>
        <p:txBody>
          <a:bodyPr/>
          <a:lstStyle>
            <a:lvl1pPr>
              <a:defRPr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238596"/>
            <a:ext cx="3886200" cy="493836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238596"/>
            <a:ext cx="3886200" cy="493836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D60FEF-AA65-40DA-89B3-45CA00C41CEE}" type="datetime1">
              <a:rPr lang="es-ES" smtClean="0"/>
              <a:t>25/08/2020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EBA7F8-5E67-E546-8D44-19494CB9927D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41" y="145466"/>
            <a:ext cx="677559" cy="77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901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A5A037FF-60A7-40D5-ABEB-3466A6FF82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82880"/>
            <a:ext cx="9144000" cy="77353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2" y="145466"/>
            <a:ext cx="7646099" cy="111691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90468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114380"/>
            <a:ext cx="3868340" cy="441942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90468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114380"/>
            <a:ext cx="3887391" cy="441942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EFEB04-4BDB-43D7-A479-2A871DF192EB}" type="datetime1">
              <a:rPr lang="es-ES" smtClean="0"/>
              <a:t>25/08/2020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EBA7F8-5E67-E546-8D44-19494CB9927D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41" y="145466"/>
            <a:ext cx="677559" cy="77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0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A5A037FF-60A7-40D5-ABEB-3466A6FF82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82880"/>
            <a:ext cx="9144000" cy="77353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89BFEF4-AAF7-496E-A851-733AD729906D}" type="datetime1">
              <a:rPr lang="es-ES" smtClean="0"/>
              <a:t>25/08/2020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EBA7F8-5E67-E546-8D44-19494CB9927D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41" y="145466"/>
            <a:ext cx="677559" cy="77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6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2BB8F862-C54C-4763-89BF-6589903C07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085217"/>
            <a:ext cx="9144000" cy="77353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437E74-7515-4B07-9BD8-565536E02041}" type="datetime1">
              <a:rPr lang="es-ES" smtClean="0"/>
              <a:t>25/08/2020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FD40E49-1F5A-4E52-B3D2-7E58D3B954A5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941" y="145466"/>
            <a:ext cx="677559" cy="77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5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608445"/>
            <a:ext cx="2057400" cy="238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CE29FD57-85EB-4906-8748-78DA5BB9A262}" type="datetime1">
              <a:rPr lang="es-ES" smtClean="0"/>
              <a:t>25/08/2020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608445"/>
            <a:ext cx="3086100" cy="23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608445"/>
            <a:ext cx="2057400" cy="2317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FEEBA7F8-5E67-E546-8D44-19494CB9927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02415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83" r:id="rId2"/>
    <p:sldLayoutId id="2147483656" r:id="rId3"/>
    <p:sldLayoutId id="2147483669" r:id="rId4"/>
    <p:sldLayoutId id="2147483678" r:id="rId5"/>
    <p:sldLayoutId id="2147483670" r:id="rId6"/>
    <p:sldLayoutId id="2147483671" r:id="rId7"/>
    <p:sldLayoutId id="2147483674" r:id="rId8"/>
    <p:sldLayoutId id="2147483675" r:id="rId9"/>
    <p:sldLayoutId id="2147483653" r:id="rId10"/>
    <p:sldLayoutId id="2147483662" r:id="rId11"/>
    <p:sldLayoutId id="2147483665" r:id="rId12"/>
    <p:sldLayoutId id="2147483684" r:id="rId13"/>
    <p:sldLayoutId id="2147483673" r:id="rId1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j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j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</a:schemeClr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iana.vivas@invemar.org.c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ítulo 161"/>
          <p:cNvSpPr>
            <a:spLocks noGrp="1"/>
          </p:cNvSpPr>
          <p:nvPr>
            <p:ph type="ctrTitle"/>
          </p:nvPr>
        </p:nvSpPr>
        <p:spPr>
          <a:xfrm>
            <a:off x="352707" y="1073329"/>
            <a:ext cx="8615445" cy="2375160"/>
          </a:xfrm>
        </p:spPr>
        <p:txBody>
          <a:bodyPr>
            <a:noAutofit/>
          </a:bodyPr>
          <a:lstStyle/>
          <a:p>
            <a:r>
              <a:rPr lang="es-CO" sz="4000" dirty="0">
                <a:solidFill>
                  <a:srgbClr val="002060"/>
                </a:solidFill>
                <a:latin typeface="Calibri" panose="020F0502020204030204" pitchFamily="34" charset="0"/>
              </a:rPr>
              <a:t>Módulo 2: Marco legal e institucional</a:t>
            </a:r>
            <a:br>
              <a:rPr lang="es-CO" sz="4000" dirty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es-CO" sz="4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del Manejo Integrado de Zonas Costeras (</a:t>
            </a:r>
            <a:r>
              <a:rPr lang="es-CO" sz="4000" dirty="0">
                <a:solidFill>
                  <a:srgbClr val="002060"/>
                </a:solidFill>
                <a:latin typeface="Calibri" panose="020F0502020204030204" pitchFamily="34" charset="0"/>
              </a:rPr>
              <a:t>MIZC) y Planificación Espacial Marina (PEM) Internacional y Nacional</a:t>
            </a:r>
          </a:p>
        </p:txBody>
      </p:sp>
      <p:sp>
        <p:nvSpPr>
          <p:cNvPr id="163" name="Subtítulo 162"/>
          <p:cNvSpPr>
            <a:spLocks noGrp="1"/>
          </p:cNvSpPr>
          <p:nvPr>
            <p:ph type="subTitle" idx="1"/>
          </p:nvPr>
        </p:nvSpPr>
        <p:spPr>
          <a:xfrm>
            <a:off x="62685" y="6129552"/>
            <a:ext cx="5511259" cy="324756"/>
          </a:xfrm>
        </p:spPr>
        <p:txBody>
          <a:bodyPr>
            <a:normAutofit/>
          </a:bodyPr>
          <a:lstStyle/>
          <a:p>
            <a:r>
              <a:rPr lang="es-CO" sz="1200" i="1" dirty="0"/>
              <a:t>Capacitación para el manejo de zonas marinas y costeras – Agosto 11 – Septiembre 24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0E49-1F5A-4E52-B3D2-7E58D3B954A5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818187" y="3639935"/>
            <a:ext cx="768448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es-CO" sz="32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+mj-cs"/>
              </a:rPr>
              <a:t>TEMA:  </a:t>
            </a:r>
            <a:r>
              <a:rPr lang="es-CO" sz="3200" dirty="0" smtClean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+mj-cs"/>
              </a:rPr>
              <a:t>Propuesta de </a:t>
            </a:r>
            <a:r>
              <a:rPr lang="es-CO" sz="3200" dirty="0" err="1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+mj-cs"/>
              </a:rPr>
              <a:t>Normograma</a:t>
            </a:r>
            <a:r>
              <a:rPr lang="es-CO" sz="32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+mj-cs"/>
              </a:rPr>
              <a:t> </a:t>
            </a:r>
            <a:r>
              <a:rPr lang="es-CO" sz="3200" dirty="0" smtClean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+mj-cs"/>
              </a:rPr>
              <a:t>Marino </a:t>
            </a:r>
            <a:endParaRPr lang="es-CO" sz="3200" dirty="0">
              <a:solidFill>
                <a:srgbClr val="002060"/>
              </a:solidFill>
              <a:latin typeface="Calibri" panose="020F0502020204030204" pitchFamily="34" charset="0"/>
              <a:ea typeface="+mj-ea"/>
              <a:cs typeface="+mj-cs"/>
            </a:endParaRPr>
          </a:p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es-CO" sz="3200" dirty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+mj-cs"/>
              </a:rPr>
              <a:t>Costero </a:t>
            </a:r>
            <a:r>
              <a:rPr lang="es-CO" sz="3200" dirty="0" smtClean="0">
                <a:solidFill>
                  <a:srgbClr val="002060"/>
                </a:solidFill>
                <a:latin typeface="Calibri" panose="020F0502020204030204" pitchFamily="34" charset="0"/>
                <a:ea typeface="+mj-ea"/>
                <a:cs typeface="+mj-cs"/>
              </a:rPr>
              <a:t>como insumo para las determinantes ambientales</a:t>
            </a:r>
            <a:endParaRPr lang="es-CO" sz="3200" dirty="0">
              <a:solidFill>
                <a:srgbClr val="002060"/>
              </a:solidFill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239783" y="5061863"/>
            <a:ext cx="48412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i="1" dirty="0">
                <a:solidFill>
                  <a:srgbClr val="002060"/>
                </a:solidFill>
              </a:rPr>
              <a:t>Profesora:  Diana </a:t>
            </a:r>
            <a:r>
              <a:rPr lang="es-CO" sz="2400" i="1" dirty="0" smtClean="0">
                <a:solidFill>
                  <a:srgbClr val="002060"/>
                </a:solidFill>
              </a:rPr>
              <a:t>Vivas</a:t>
            </a:r>
          </a:p>
          <a:p>
            <a:pPr algn="ctr"/>
            <a:r>
              <a:rPr lang="es-CO" sz="2400" i="1" dirty="0" smtClean="0">
                <a:solidFill>
                  <a:srgbClr val="002060"/>
                </a:solidFill>
                <a:hlinkClick r:id="rId3"/>
              </a:rPr>
              <a:t>diana.vivas@invemar.org.co</a:t>
            </a:r>
            <a:r>
              <a:rPr lang="es-CO" sz="2400" i="1" dirty="0" smtClean="0">
                <a:solidFill>
                  <a:srgbClr val="002060"/>
                </a:solidFill>
              </a:rPr>
              <a:t>  </a:t>
            </a:r>
            <a:endParaRPr lang="es-CO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314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1582D640-F2B8-4407-BE76-D8F7A05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Línea de Tiempo 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10</a:t>
            </a:fld>
            <a:endParaRPr lang="es-ES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9D6A1CFC-E69B-43CD-B577-E37D2148E07B}"/>
              </a:ext>
            </a:extLst>
          </p:cNvPr>
          <p:cNvGrpSpPr/>
          <p:nvPr/>
        </p:nvGrpSpPr>
        <p:grpSpPr>
          <a:xfrm>
            <a:off x="409303" y="856343"/>
            <a:ext cx="8093876" cy="5268686"/>
            <a:chOff x="596033" y="1213811"/>
            <a:chExt cx="10756779" cy="4529892"/>
          </a:xfrm>
        </p:grpSpPr>
        <p:cxnSp>
          <p:nvCxnSpPr>
            <p:cNvPr id="7" name="Straight Connector 43">
              <a:extLst>
                <a:ext uri="{FF2B5EF4-FFF2-40B4-BE49-F238E27FC236}">
                  <a16:creationId xmlns:a16="http://schemas.microsoft.com/office/drawing/2014/main" xmlns="" id="{EBB710FB-7C93-4FA2-BF7A-02FDC9FE2EDB}"/>
                </a:ext>
              </a:extLst>
            </p:cNvPr>
            <p:cNvCxnSpPr>
              <a:cxnSpLocks/>
            </p:cNvCxnSpPr>
            <p:nvPr/>
          </p:nvCxnSpPr>
          <p:spPr>
            <a:xfrm>
              <a:off x="912812" y="5661248"/>
              <a:ext cx="10440000" cy="0"/>
            </a:xfrm>
            <a:prstGeom prst="line">
              <a:avLst/>
            </a:prstGeom>
            <a:ln w="19050">
              <a:headEnd type="oval" w="lg" len="lg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8">
              <a:extLst>
                <a:ext uri="{FF2B5EF4-FFF2-40B4-BE49-F238E27FC236}">
                  <a16:creationId xmlns:a16="http://schemas.microsoft.com/office/drawing/2014/main" xmlns="" id="{347D6E65-B1EA-4702-ABEF-4281B24290C5}"/>
                </a:ext>
              </a:extLst>
            </p:cNvPr>
            <p:cNvSpPr/>
            <p:nvPr/>
          </p:nvSpPr>
          <p:spPr>
            <a:xfrm>
              <a:off x="596033" y="2668578"/>
              <a:ext cx="1605111" cy="850965"/>
            </a:xfrm>
            <a:prstGeom prst="rect">
              <a:avLst/>
            </a:prstGeom>
          </p:spPr>
          <p:txBody>
            <a:bodyPr wrap="none" rIns="0" anchor="ctr">
              <a:spAutoFit/>
            </a:bodyPr>
            <a:lstStyle/>
            <a:p>
              <a:pPr lvl="0" algn="ctr"/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1941</a:t>
              </a:r>
              <a:endParaRPr lang="en-US" sz="3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" name="Rectangle 79">
              <a:extLst>
                <a:ext uri="{FF2B5EF4-FFF2-40B4-BE49-F238E27FC236}">
                  <a16:creationId xmlns:a16="http://schemas.microsoft.com/office/drawing/2014/main" xmlns="" id="{C20B88F2-7DD1-48ED-B31F-E958DBB7F7FF}"/>
                </a:ext>
              </a:extLst>
            </p:cNvPr>
            <p:cNvSpPr/>
            <p:nvPr/>
          </p:nvSpPr>
          <p:spPr>
            <a:xfrm>
              <a:off x="2532786" y="1213811"/>
              <a:ext cx="1150315" cy="646331"/>
            </a:xfrm>
            <a:prstGeom prst="rect">
              <a:avLst/>
            </a:prstGeom>
          </p:spPr>
          <p:txBody>
            <a:bodyPr wrap="none" rIns="0" anchor="ctr">
              <a:spAutoFit/>
            </a:bodyPr>
            <a:lstStyle/>
            <a:p>
              <a:pPr lvl="0" algn="ctr"/>
              <a:r>
                <a:rPr lang="en-US" sz="3600" b="1" dirty="0">
                  <a:solidFill>
                    <a:srgbClr val="8D44A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1953</a:t>
              </a:r>
              <a:endParaRPr lang="en-US" sz="3600" dirty="0">
                <a:solidFill>
                  <a:srgbClr val="8D44AD"/>
                </a:solidFill>
              </a:endParaRPr>
            </a:p>
          </p:txBody>
        </p:sp>
        <p:sp>
          <p:nvSpPr>
            <p:cNvPr id="10" name="Rectangle 80">
              <a:extLst>
                <a:ext uri="{FF2B5EF4-FFF2-40B4-BE49-F238E27FC236}">
                  <a16:creationId xmlns:a16="http://schemas.microsoft.com/office/drawing/2014/main" xmlns="" id="{3682CC24-F864-47E9-9483-612A78CF31FE}"/>
                </a:ext>
              </a:extLst>
            </p:cNvPr>
            <p:cNvSpPr/>
            <p:nvPr/>
          </p:nvSpPr>
          <p:spPr>
            <a:xfrm>
              <a:off x="3901276" y="2156759"/>
              <a:ext cx="1150315" cy="646331"/>
            </a:xfrm>
            <a:prstGeom prst="rect">
              <a:avLst/>
            </a:prstGeom>
          </p:spPr>
          <p:txBody>
            <a:bodyPr wrap="none" rIns="0" anchor="ctr">
              <a:spAutoFit/>
            </a:bodyPr>
            <a:lstStyle/>
            <a:p>
              <a:pPr lvl="0" algn="ctr"/>
              <a:r>
                <a:rPr lang="en-US" sz="3600" b="1" dirty="0">
                  <a:solidFill>
                    <a:srgbClr val="297FB8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1959</a:t>
              </a:r>
              <a:endParaRPr lang="en-US" sz="3600" dirty="0">
                <a:solidFill>
                  <a:srgbClr val="297FB8"/>
                </a:solidFill>
              </a:endParaRPr>
            </a:p>
          </p:txBody>
        </p:sp>
        <p:sp>
          <p:nvSpPr>
            <p:cNvPr id="11" name="Rectangle 81">
              <a:extLst>
                <a:ext uri="{FF2B5EF4-FFF2-40B4-BE49-F238E27FC236}">
                  <a16:creationId xmlns:a16="http://schemas.microsoft.com/office/drawing/2014/main" xmlns="" id="{C9F39BC8-0A7D-4C5D-A549-E3014FEA96E8}"/>
                </a:ext>
              </a:extLst>
            </p:cNvPr>
            <p:cNvSpPr/>
            <p:nvPr/>
          </p:nvSpPr>
          <p:spPr>
            <a:xfrm>
              <a:off x="5439947" y="3178318"/>
              <a:ext cx="1150315" cy="646331"/>
            </a:xfrm>
            <a:prstGeom prst="rect">
              <a:avLst/>
            </a:prstGeom>
          </p:spPr>
          <p:txBody>
            <a:bodyPr wrap="none" rIns="0" anchor="ctr">
              <a:spAutoFit/>
            </a:bodyPr>
            <a:lstStyle/>
            <a:p>
              <a:pPr lvl="0" algn="ctr"/>
              <a:r>
                <a:rPr lang="en-US" sz="3600" b="1" dirty="0">
                  <a:solidFill>
                    <a:srgbClr val="27AE6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1973</a:t>
              </a:r>
              <a:endParaRPr lang="en-US" sz="3600" dirty="0">
                <a:solidFill>
                  <a:srgbClr val="27AE61"/>
                </a:solidFill>
              </a:endParaRPr>
            </a:p>
          </p:txBody>
        </p:sp>
        <p:sp>
          <p:nvSpPr>
            <p:cNvPr id="12" name="Rectangle 82">
              <a:extLst>
                <a:ext uri="{FF2B5EF4-FFF2-40B4-BE49-F238E27FC236}">
                  <a16:creationId xmlns:a16="http://schemas.microsoft.com/office/drawing/2014/main" xmlns="" id="{74FB5271-5ED6-49BB-A2F9-5505BA31AE41}"/>
                </a:ext>
              </a:extLst>
            </p:cNvPr>
            <p:cNvSpPr/>
            <p:nvPr/>
          </p:nvSpPr>
          <p:spPr>
            <a:xfrm>
              <a:off x="7172046" y="1769836"/>
              <a:ext cx="1150315" cy="646331"/>
            </a:xfrm>
            <a:prstGeom prst="rect">
              <a:avLst/>
            </a:prstGeom>
          </p:spPr>
          <p:txBody>
            <a:bodyPr wrap="none" rIns="0" anchor="ctr">
              <a:spAutoFit/>
            </a:bodyPr>
            <a:lstStyle/>
            <a:p>
              <a:pPr lvl="0" algn="ctr"/>
              <a:r>
                <a:rPr lang="en-US" sz="3600" b="1" dirty="0">
                  <a:solidFill>
                    <a:srgbClr val="E84C3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1974</a:t>
              </a:r>
              <a:endParaRPr lang="en-US" sz="3600" dirty="0">
                <a:solidFill>
                  <a:srgbClr val="E84C3D"/>
                </a:solidFill>
              </a:endParaRPr>
            </a:p>
          </p:txBody>
        </p:sp>
        <p:sp>
          <p:nvSpPr>
            <p:cNvPr id="13" name="Rectangle 83">
              <a:extLst>
                <a:ext uri="{FF2B5EF4-FFF2-40B4-BE49-F238E27FC236}">
                  <a16:creationId xmlns:a16="http://schemas.microsoft.com/office/drawing/2014/main" xmlns="" id="{0BAACB60-BD21-4344-A329-B47B0517E30C}"/>
                </a:ext>
              </a:extLst>
            </p:cNvPr>
            <p:cNvSpPr/>
            <p:nvPr/>
          </p:nvSpPr>
          <p:spPr>
            <a:xfrm>
              <a:off x="8623079" y="3132641"/>
              <a:ext cx="1150315" cy="646331"/>
            </a:xfrm>
            <a:prstGeom prst="rect">
              <a:avLst/>
            </a:prstGeom>
          </p:spPr>
          <p:txBody>
            <a:bodyPr wrap="none" rIns="0" anchor="ctr">
              <a:spAutoFit/>
            </a:bodyPr>
            <a:lstStyle/>
            <a:p>
              <a:pPr lvl="0" algn="ctr"/>
              <a:r>
                <a:rPr lang="en-US" sz="3600" b="1" dirty="0">
                  <a:solidFill>
                    <a:srgbClr val="F39C1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1976</a:t>
              </a:r>
              <a:endParaRPr lang="en-US" sz="3600" dirty="0">
                <a:solidFill>
                  <a:srgbClr val="F39C11"/>
                </a:solidFill>
              </a:endParaRPr>
            </a:p>
          </p:txBody>
        </p:sp>
        <p:grpSp>
          <p:nvGrpSpPr>
            <p:cNvPr id="14" name="Group 37">
              <a:extLst>
                <a:ext uri="{FF2B5EF4-FFF2-40B4-BE49-F238E27FC236}">
                  <a16:creationId xmlns:a16="http://schemas.microsoft.com/office/drawing/2014/main" xmlns="" id="{EF54B6EF-EB33-4E58-B572-A87EF92C279A}"/>
                </a:ext>
              </a:extLst>
            </p:cNvPr>
            <p:cNvGrpSpPr/>
            <p:nvPr/>
          </p:nvGrpSpPr>
          <p:grpSpPr>
            <a:xfrm>
              <a:off x="1265102" y="3432465"/>
              <a:ext cx="927364" cy="2291684"/>
              <a:chOff x="1534352" y="3429000"/>
              <a:chExt cx="927364" cy="2291684"/>
            </a:xfrm>
          </p:grpSpPr>
          <p:sp>
            <p:nvSpPr>
              <p:cNvPr id="64" name="Oval 44">
                <a:extLst>
                  <a:ext uri="{FF2B5EF4-FFF2-40B4-BE49-F238E27FC236}">
                    <a16:creationId xmlns:a16="http://schemas.microsoft.com/office/drawing/2014/main" xmlns="" id="{4EF3078A-E3CA-405B-B3A3-828606DA5F45}"/>
                  </a:ext>
                </a:extLst>
              </p:cNvPr>
              <p:cNvSpPr/>
              <p:nvPr/>
            </p:nvSpPr>
            <p:spPr>
              <a:xfrm>
                <a:off x="2342844" y="5601812"/>
                <a:ext cx="118872" cy="118872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Connector 20">
                <a:extLst>
                  <a:ext uri="{FF2B5EF4-FFF2-40B4-BE49-F238E27FC236}">
                    <a16:creationId xmlns:a16="http://schemas.microsoft.com/office/drawing/2014/main" xmlns="" id="{BFF90CAF-A681-464F-9166-6A4B05F84608}"/>
                  </a:ext>
                </a:extLst>
              </p:cNvPr>
              <p:cNvCxnSpPr/>
              <p:nvPr/>
            </p:nvCxnSpPr>
            <p:spPr>
              <a:xfrm>
                <a:off x="2402280" y="3429000"/>
                <a:ext cx="0" cy="217281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23">
                <a:extLst>
                  <a:ext uri="{FF2B5EF4-FFF2-40B4-BE49-F238E27FC236}">
                    <a16:creationId xmlns:a16="http://schemas.microsoft.com/office/drawing/2014/main" xmlns="" id="{D9FF6239-2F66-439F-BB7F-AAD0EC0B921F}"/>
                  </a:ext>
                </a:extLst>
              </p:cNvPr>
              <p:cNvCxnSpPr/>
              <p:nvPr/>
            </p:nvCxnSpPr>
            <p:spPr>
              <a:xfrm>
                <a:off x="1534352" y="3433182"/>
                <a:ext cx="867928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91">
              <a:extLst>
                <a:ext uri="{FF2B5EF4-FFF2-40B4-BE49-F238E27FC236}">
                  <a16:creationId xmlns:a16="http://schemas.microsoft.com/office/drawing/2014/main" xmlns="" id="{70E0268A-8065-40DE-B97B-9D50A6A57034}"/>
                </a:ext>
              </a:extLst>
            </p:cNvPr>
            <p:cNvGrpSpPr/>
            <p:nvPr/>
          </p:nvGrpSpPr>
          <p:grpSpPr>
            <a:xfrm>
              <a:off x="2752529" y="1860142"/>
              <a:ext cx="927364" cy="3860542"/>
              <a:chOff x="1534352" y="1860142"/>
              <a:chExt cx="927364" cy="3860542"/>
            </a:xfrm>
          </p:grpSpPr>
          <p:sp>
            <p:nvSpPr>
              <p:cNvPr id="61" name="Oval 92">
                <a:extLst>
                  <a:ext uri="{FF2B5EF4-FFF2-40B4-BE49-F238E27FC236}">
                    <a16:creationId xmlns:a16="http://schemas.microsoft.com/office/drawing/2014/main" xmlns="" id="{6683A95F-B2E2-47B5-9C6B-18789D89683D}"/>
                  </a:ext>
                </a:extLst>
              </p:cNvPr>
              <p:cNvSpPr/>
              <p:nvPr/>
            </p:nvSpPr>
            <p:spPr>
              <a:xfrm>
                <a:off x="2342844" y="5601812"/>
                <a:ext cx="118872" cy="118872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2" name="Straight Connector 93">
                <a:extLst>
                  <a:ext uri="{FF2B5EF4-FFF2-40B4-BE49-F238E27FC236}">
                    <a16:creationId xmlns:a16="http://schemas.microsoft.com/office/drawing/2014/main" xmlns="" id="{D324BF86-ED21-4710-8FBC-EB0E1FEDCC04}"/>
                  </a:ext>
                </a:extLst>
              </p:cNvPr>
              <p:cNvCxnSpPr/>
              <p:nvPr/>
            </p:nvCxnSpPr>
            <p:spPr>
              <a:xfrm>
                <a:off x="2402280" y="1860142"/>
                <a:ext cx="0" cy="3741670"/>
              </a:xfrm>
              <a:prstGeom prst="line">
                <a:avLst/>
              </a:prstGeom>
              <a:ln>
                <a:solidFill>
                  <a:srgbClr val="8D44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94">
                <a:extLst>
                  <a:ext uri="{FF2B5EF4-FFF2-40B4-BE49-F238E27FC236}">
                    <a16:creationId xmlns:a16="http://schemas.microsoft.com/office/drawing/2014/main" xmlns="" id="{2F6B691F-A3A9-4D1A-8D0A-EC4D3D87F6E1}"/>
                  </a:ext>
                </a:extLst>
              </p:cNvPr>
              <p:cNvCxnSpPr/>
              <p:nvPr/>
            </p:nvCxnSpPr>
            <p:spPr>
              <a:xfrm>
                <a:off x="1534352" y="1860142"/>
                <a:ext cx="867928" cy="0"/>
              </a:xfrm>
              <a:prstGeom prst="line">
                <a:avLst/>
              </a:prstGeom>
              <a:ln w="57150">
                <a:solidFill>
                  <a:srgbClr val="8D44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95">
              <a:extLst>
                <a:ext uri="{FF2B5EF4-FFF2-40B4-BE49-F238E27FC236}">
                  <a16:creationId xmlns:a16="http://schemas.microsoft.com/office/drawing/2014/main" xmlns="" id="{C16041AF-1767-4E85-A64A-B701643A162C}"/>
                </a:ext>
              </a:extLst>
            </p:cNvPr>
            <p:cNvGrpSpPr/>
            <p:nvPr/>
          </p:nvGrpSpPr>
          <p:grpSpPr>
            <a:xfrm>
              <a:off x="4121019" y="2898019"/>
              <a:ext cx="927364" cy="2822665"/>
              <a:chOff x="1534352" y="2898019"/>
              <a:chExt cx="927364" cy="2822665"/>
            </a:xfrm>
          </p:grpSpPr>
          <p:sp>
            <p:nvSpPr>
              <p:cNvPr id="58" name="Oval 96">
                <a:extLst>
                  <a:ext uri="{FF2B5EF4-FFF2-40B4-BE49-F238E27FC236}">
                    <a16:creationId xmlns:a16="http://schemas.microsoft.com/office/drawing/2014/main" xmlns="" id="{7461E037-7D8C-4B2A-94AA-68E324510681}"/>
                  </a:ext>
                </a:extLst>
              </p:cNvPr>
              <p:cNvSpPr/>
              <p:nvPr/>
            </p:nvSpPr>
            <p:spPr>
              <a:xfrm>
                <a:off x="2342844" y="5601812"/>
                <a:ext cx="118872" cy="118872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Connector 97">
                <a:extLst>
                  <a:ext uri="{FF2B5EF4-FFF2-40B4-BE49-F238E27FC236}">
                    <a16:creationId xmlns:a16="http://schemas.microsoft.com/office/drawing/2014/main" xmlns="" id="{3B259FC6-9367-4AA2-9E4B-3A928BF0F2F4}"/>
                  </a:ext>
                </a:extLst>
              </p:cNvPr>
              <p:cNvCxnSpPr/>
              <p:nvPr/>
            </p:nvCxnSpPr>
            <p:spPr>
              <a:xfrm>
                <a:off x="2402280" y="2898019"/>
                <a:ext cx="0" cy="2703793"/>
              </a:xfrm>
              <a:prstGeom prst="line">
                <a:avLst/>
              </a:prstGeom>
              <a:ln>
                <a:solidFill>
                  <a:srgbClr val="297F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98">
                <a:extLst>
                  <a:ext uri="{FF2B5EF4-FFF2-40B4-BE49-F238E27FC236}">
                    <a16:creationId xmlns:a16="http://schemas.microsoft.com/office/drawing/2014/main" xmlns="" id="{97EA101A-C7BF-4CDD-B1FC-59A37231957D}"/>
                  </a:ext>
                </a:extLst>
              </p:cNvPr>
              <p:cNvCxnSpPr/>
              <p:nvPr/>
            </p:nvCxnSpPr>
            <p:spPr>
              <a:xfrm>
                <a:off x="1534352" y="2898019"/>
                <a:ext cx="867928" cy="0"/>
              </a:xfrm>
              <a:prstGeom prst="line">
                <a:avLst/>
              </a:prstGeom>
              <a:ln w="57150">
                <a:solidFill>
                  <a:srgbClr val="297FB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99">
              <a:extLst>
                <a:ext uri="{FF2B5EF4-FFF2-40B4-BE49-F238E27FC236}">
                  <a16:creationId xmlns:a16="http://schemas.microsoft.com/office/drawing/2014/main" xmlns="" id="{8A2831EE-A3F5-403D-86A0-BCA346A2A263}"/>
                </a:ext>
              </a:extLst>
            </p:cNvPr>
            <p:cNvGrpSpPr/>
            <p:nvPr/>
          </p:nvGrpSpPr>
          <p:grpSpPr>
            <a:xfrm>
              <a:off x="5562030" y="3873481"/>
              <a:ext cx="927364" cy="1870222"/>
              <a:chOff x="1534352" y="3850462"/>
              <a:chExt cx="927364" cy="1870222"/>
            </a:xfrm>
          </p:grpSpPr>
          <p:sp>
            <p:nvSpPr>
              <p:cNvPr id="55" name="Oval 100">
                <a:extLst>
                  <a:ext uri="{FF2B5EF4-FFF2-40B4-BE49-F238E27FC236}">
                    <a16:creationId xmlns:a16="http://schemas.microsoft.com/office/drawing/2014/main" xmlns="" id="{DF98B4AB-05B2-4862-8538-15772DAC27DB}"/>
                  </a:ext>
                </a:extLst>
              </p:cNvPr>
              <p:cNvSpPr/>
              <p:nvPr/>
            </p:nvSpPr>
            <p:spPr>
              <a:xfrm>
                <a:off x="2342844" y="5601812"/>
                <a:ext cx="118872" cy="118872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" name="Straight Connector 101">
                <a:extLst>
                  <a:ext uri="{FF2B5EF4-FFF2-40B4-BE49-F238E27FC236}">
                    <a16:creationId xmlns:a16="http://schemas.microsoft.com/office/drawing/2014/main" xmlns="" id="{B1A74D10-D3AF-4B34-BBDD-D8C9B9064C00}"/>
                  </a:ext>
                </a:extLst>
              </p:cNvPr>
              <p:cNvCxnSpPr/>
              <p:nvPr/>
            </p:nvCxnSpPr>
            <p:spPr>
              <a:xfrm>
                <a:off x="2402280" y="3850462"/>
                <a:ext cx="0" cy="1751350"/>
              </a:xfrm>
              <a:prstGeom prst="line">
                <a:avLst/>
              </a:prstGeom>
              <a:ln>
                <a:solidFill>
                  <a:srgbClr val="27AE6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102">
                <a:extLst>
                  <a:ext uri="{FF2B5EF4-FFF2-40B4-BE49-F238E27FC236}">
                    <a16:creationId xmlns:a16="http://schemas.microsoft.com/office/drawing/2014/main" xmlns="" id="{03DF5703-D738-4E24-A5E5-52C4FFFA6D17}"/>
                  </a:ext>
                </a:extLst>
              </p:cNvPr>
              <p:cNvCxnSpPr/>
              <p:nvPr/>
            </p:nvCxnSpPr>
            <p:spPr>
              <a:xfrm>
                <a:off x="1534352" y="3850462"/>
                <a:ext cx="867928" cy="0"/>
              </a:xfrm>
              <a:prstGeom prst="line">
                <a:avLst/>
              </a:prstGeom>
              <a:ln w="57150">
                <a:solidFill>
                  <a:srgbClr val="27AE6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03">
              <a:extLst>
                <a:ext uri="{FF2B5EF4-FFF2-40B4-BE49-F238E27FC236}">
                  <a16:creationId xmlns:a16="http://schemas.microsoft.com/office/drawing/2014/main" xmlns="" id="{28C556D6-5A19-4131-B345-6AA26651EB4F}"/>
                </a:ext>
              </a:extLst>
            </p:cNvPr>
            <p:cNvGrpSpPr/>
            <p:nvPr/>
          </p:nvGrpSpPr>
          <p:grpSpPr>
            <a:xfrm>
              <a:off x="7207203" y="2492896"/>
              <a:ext cx="1111950" cy="3227788"/>
              <a:chOff x="1349766" y="2492896"/>
              <a:chExt cx="1111950" cy="3227788"/>
            </a:xfrm>
          </p:grpSpPr>
          <p:sp>
            <p:nvSpPr>
              <p:cNvPr id="52" name="Oval 104">
                <a:extLst>
                  <a:ext uri="{FF2B5EF4-FFF2-40B4-BE49-F238E27FC236}">
                    <a16:creationId xmlns:a16="http://schemas.microsoft.com/office/drawing/2014/main" xmlns="" id="{E9430325-6FCD-474D-882C-7BAC6F68B4EA}"/>
                  </a:ext>
                </a:extLst>
              </p:cNvPr>
              <p:cNvSpPr/>
              <p:nvPr/>
            </p:nvSpPr>
            <p:spPr>
              <a:xfrm>
                <a:off x="2342844" y="5601812"/>
                <a:ext cx="118872" cy="118872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Straight Connector 105">
                <a:extLst>
                  <a:ext uri="{FF2B5EF4-FFF2-40B4-BE49-F238E27FC236}">
                    <a16:creationId xmlns:a16="http://schemas.microsoft.com/office/drawing/2014/main" xmlns="" id="{4783D7B2-5509-49E4-981E-70234A6B5D4F}"/>
                  </a:ext>
                </a:extLst>
              </p:cNvPr>
              <p:cNvCxnSpPr/>
              <p:nvPr/>
            </p:nvCxnSpPr>
            <p:spPr>
              <a:xfrm>
                <a:off x="2402280" y="2492896"/>
                <a:ext cx="0" cy="3108916"/>
              </a:xfrm>
              <a:prstGeom prst="line">
                <a:avLst/>
              </a:prstGeom>
              <a:ln>
                <a:solidFill>
                  <a:srgbClr val="E84C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106">
                <a:extLst>
                  <a:ext uri="{FF2B5EF4-FFF2-40B4-BE49-F238E27FC236}">
                    <a16:creationId xmlns:a16="http://schemas.microsoft.com/office/drawing/2014/main" xmlns="" id="{15B98237-D72A-4CB8-ACF3-DF84D4875D66}"/>
                  </a:ext>
                </a:extLst>
              </p:cNvPr>
              <p:cNvCxnSpPr/>
              <p:nvPr/>
            </p:nvCxnSpPr>
            <p:spPr>
              <a:xfrm>
                <a:off x="1349766" y="2492896"/>
                <a:ext cx="1080000" cy="0"/>
              </a:xfrm>
              <a:prstGeom prst="line">
                <a:avLst/>
              </a:prstGeom>
              <a:ln w="57150">
                <a:solidFill>
                  <a:srgbClr val="E84C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07">
              <a:extLst>
                <a:ext uri="{FF2B5EF4-FFF2-40B4-BE49-F238E27FC236}">
                  <a16:creationId xmlns:a16="http://schemas.microsoft.com/office/drawing/2014/main" xmlns="" id="{0ACC7768-F884-4811-A710-C435CBE90BD7}"/>
                </a:ext>
              </a:extLst>
            </p:cNvPr>
            <p:cNvGrpSpPr/>
            <p:nvPr/>
          </p:nvGrpSpPr>
          <p:grpSpPr>
            <a:xfrm>
              <a:off x="8842823" y="3890766"/>
              <a:ext cx="927364" cy="1829918"/>
              <a:chOff x="1534352" y="3890766"/>
              <a:chExt cx="927364" cy="1829918"/>
            </a:xfrm>
          </p:grpSpPr>
          <p:sp>
            <p:nvSpPr>
              <p:cNvPr id="49" name="Oval 108">
                <a:extLst>
                  <a:ext uri="{FF2B5EF4-FFF2-40B4-BE49-F238E27FC236}">
                    <a16:creationId xmlns:a16="http://schemas.microsoft.com/office/drawing/2014/main" xmlns="" id="{AB179B0C-A00B-41AD-98CC-001F3BC5AB90}"/>
                  </a:ext>
                </a:extLst>
              </p:cNvPr>
              <p:cNvSpPr/>
              <p:nvPr/>
            </p:nvSpPr>
            <p:spPr>
              <a:xfrm>
                <a:off x="2342844" y="5601812"/>
                <a:ext cx="118872" cy="118872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109">
                <a:extLst>
                  <a:ext uri="{FF2B5EF4-FFF2-40B4-BE49-F238E27FC236}">
                    <a16:creationId xmlns:a16="http://schemas.microsoft.com/office/drawing/2014/main" xmlns="" id="{6E557548-AA54-44FE-AC1A-01B57B84ABCF}"/>
                  </a:ext>
                </a:extLst>
              </p:cNvPr>
              <p:cNvCxnSpPr/>
              <p:nvPr/>
            </p:nvCxnSpPr>
            <p:spPr>
              <a:xfrm>
                <a:off x="2402280" y="3890766"/>
                <a:ext cx="0" cy="1711046"/>
              </a:xfrm>
              <a:prstGeom prst="line">
                <a:avLst/>
              </a:prstGeom>
              <a:ln>
                <a:solidFill>
                  <a:srgbClr val="F39C1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110">
                <a:extLst>
                  <a:ext uri="{FF2B5EF4-FFF2-40B4-BE49-F238E27FC236}">
                    <a16:creationId xmlns:a16="http://schemas.microsoft.com/office/drawing/2014/main" xmlns="" id="{AC875419-5F73-4D27-A30C-40B129BD960A}"/>
                  </a:ext>
                </a:extLst>
              </p:cNvPr>
              <p:cNvCxnSpPr/>
              <p:nvPr/>
            </p:nvCxnSpPr>
            <p:spPr>
              <a:xfrm>
                <a:off x="1534352" y="3890766"/>
                <a:ext cx="867928" cy="0"/>
              </a:xfrm>
              <a:prstGeom prst="line">
                <a:avLst/>
              </a:prstGeom>
              <a:ln w="57150">
                <a:solidFill>
                  <a:srgbClr val="F39C1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13">
              <a:extLst>
                <a:ext uri="{FF2B5EF4-FFF2-40B4-BE49-F238E27FC236}">
                  <a16:creationId xmlns:a16="http://schemas.microsoft.com/office/drawing/2014/main" xmlns="" id="{82B8E337-F071-4753-9319-D0C616EBEB99}"/>
                </a:ext>
              </a:extLst>
            </p:cNvPr>
            <p:cNvGrpSpPr/>
            <p:nvPr/>
          </p:nvGrpSpPr>
          <p:grpSpPr>
            <a:xfrm>
              <a:off x="2161322" y="1931414"/>
              <a:ext cx="1447690" cy="1389239"/>
              <a:chOff x="922423" y="5111713"/>
              <a:chExt cx="1843785" cy="925486"/>
            </a:xfrm>
          </p:grpSpPr>
          <p:sp>
            <p:nvSpPr>
              <p:cNvPr id="47" name="TextBox 114">
                <a:extLst>
                  <a:ext uri="{FF2B5EF4-FFF2-40B4-BE49-F238E27FC236}">
                    <a16:creationId xmlns:a16="http://schemas.microsoft.com/office/drawing/2014/main" xmlns="" id="{522E4F7F-D5D6-491D-927C-966501A45E32}"/>
                  </a:ext>
                </a:extLst>
              </p:cNvPr>
              <p:cNvSpPr txBox="1"/>
              <p:nvPr/>
            </p:nvSpPr>
            <p:spPr>
              <a:xfrm>
                <a:off x="1020841" y="5111713"/>
                <a:ext cx="1456227" cy="1845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CO" sz="1200" b="1" dirty="0">
                    <a:solidFill>
                      <a:srgbClr val="2D3E5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Decreto</a:t>
                </a:r>
                <a:r>
                  <a:rPr lang="en-US" sz="1200" b="1" dirty="0">
                    <a:solidFill>
                      <a:srgbClr val="2D3E5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2278</a:t>
                </a:r>
              </a:p>
            </p:txBody>
          </p:sp>
          <p:sp>
            <p:nvSpPr>
              <p:cNvPr id="48" name="TextBox 115">
                <a:extLst>
                  <a:ext uri="{FF2B5EF4-FFF2-40B4-BE49-F238E27FC236}">
                    <a16:creationId xmlns:a16="http://schemas.microsoft.com/office/drawing/2014/main" xmlns="" id="{3521D6E9-E3C8-4E7A-8E38-6ACDBE43E4CF}"/>
                  </a:ext>
                </a:extLst>
              </p:cNvPr>
              <p:cNvSpPr txBox="1"/>
              <p:nvPr/>
            </p:nvSpPr>
            <p:spPr>
              <a:xfrm>
                <a:off x="922423" y="5429018"/>
                <a:ext cx="1843785" cy="608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9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Clasificación</a:t>
                </a:r>
                <a:r>
                  <a:rPr lang="en-US" sz="9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bosques : protectores, </a:t>
                </a:r>
                <a:r>
                  <a:rPr lang="es-CO" sz="9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públicos de interés general </a:t>
                </a:r>
                <a:r>
                  <a:rPr lang="en-US" sz="9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y de Sociedad </a:t>
                </a:r>
                <a:r>
                  <a:rPr lang="es-CO" sz="9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privada</a:t>
                </a:r>
              </a:p>
            </p:txBody>
          </p:sp>
        </p:grpSp>
        <p:grpSp>
          <p:nvGrpSpPr>
            <p:cNvPr id="21" name="Group 116">
              <a:extLst>
                <a:ext uri="{FF2B5EF4-FFF2-40B4-BE49-F238E27FC236}">
                  <a16:creationId xmlns:a16="http://schemas.microsoft.com/office/drawing/2014/main" xmlns="" id="{82E3D559-243B-49E6-922B-E25D7DA579C9}"/>
                </a:ext>
              </a:extLst>
            </p:cNvPr>
            <p:cNvGrpSpPr/>
            <p:nvPr/>
          </p:nvGrpSpPr>
          <p:grpSpPr>
            <a:xfrm>
              <a:off x="795373" y="3576928"/>
              <a:ext cx="1278218" cy="1331514"/>
              <a:chOff x="1071320" y="5111713"/>
              <a:chExt cx="1627944" cy="1331514"/>
            </a:xfrm>
          </p:grpSpPr>
          <p:sp>
            <p:nvSpPr>
              <p:cNvPr id="45" name="TextBox 117">
                <a:extLst>
                  <a:ext uri="{FF2B5EF4-FFF2-40B4-BE49-F238E27FC236}">
                    <a16:creationId xmlns:a16="http://schemas.microsoft.com/office/drawing/2014/main" xmlns="" id="{212AE19A-FB35-48BD-A8B9-C5D508C9343E}"/>
                  </a:ext>
                </a:extLst>
              </p:cNvPr>
              <p:cNvSpPr txBox="1"/>
              <p:nvPr/>
            </p:nvSpPr>
            <p:spPr>
              <a:xfrm>
                <a:off x="1071320" y="5111713"/>
                <a:ext cx="16279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200" b="1" dirty="0">
                    <a:solidFill>
                      <a:srgbClr val="2D3E5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Decreto 1300</a:t>
                </a:r>
              </a:p>
            </p:txBody>
          </p:sp>
          <p:sp>
            <p:nvSpPr>
              <p:cNvPr id="46" name="TextBox 118">
                <a:extLst>
                  <a:ext uri="{FF2B5EF4-FFF2-40B4-BE49-F238E27FC236}">
                    <a16:creationId xmlns:a16="http://schemas.microsoft.com/office/drawing/2014/main" xmlns="" id="{6C89CE5D-2B08-4F72-BD2D-FBB0CF45AF45}"/>
                  </a:ext>
                </a:extLst>
              </p:cNvPr>
              <p:cNvSpPr txBox="1"/>
              <p:nvPr/>
            </p:nvSpPr>
            <p:spPr>
              <a:xfrm>
                <a:off x="1071320" y="5569984"/>
                <a:ext cx="1476549" cy="873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s-CO" altLang="ja-JP" sz="1000" dirty="0">
                    <a:solidFill>
                      <a:schemeClr val="accent1">
                        <a:lumMod val="50000"/>
                      </a:schemeClr>
                    </a:solidFill>
                  </a:rPr>
                  <a:t>Medidas</a:t>
                </a:r>
                <a:r>
                  <a:rPr kumimoji="1" lang="en-US" altLang="ja-JP" sz="10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kumimoji="1" lang="es-CO" altLang="ja-JP" sz="1000" dirty="0">
                    <a:solidFill>
                      <a:schemeClr val="accent1">
                        <a:lumMod val="50000"/>
                      </a:schemeClr>
                    </a:solidFill>
                  </a:rPr>
                  <a:t>sobre</a:t>
                </a:r>
                <a:r>
                  <a:rPr kumimoji="1" lang="en-US" altLang="ja-JP" sz="1000" dirty="0">
                    <a:solidFill>
                      <a:schemeClr val="accent1">
                        <a:lumMod val="50000"/>
                      </a:schemeClr>
                    </a:solidFill>
                  </a:rPr>
                  <a:t>  </a:t>
                </a:r>
                <a:r>
                  <a:rPr kumimoji="1" lang="es-CO" altLang="ja-JP" sz="1000" dirty="0">
                    <a:solidFill>
                      <a:schemeClr val="accent1">
                        <a:lumMod val="50000"/>
                      </a:schemeClr>
                    </a:solidFill>
                  </a:rPr>
                  <a:t>defensas</a:t>
                </a:r>
                <a:r>
                  <a:rPr kumimoji="1" lang="en-US" altLang="ja-JP" sz="1000" dirty="0">
                    <a:solidFill>
                      <a:schemeClr val="accent1">
                        <a:lumMod val="50000"/>
                      </a:schemeClr>
                    </a:solidFill>
                  </a:rPr>
                  <a:t> y </a:t>
                </a:r>
                <a:r>
                  <a:rPr kumimoji="1" lang="es-CO" altLang="ja-JP" sz="1000" dirty="0">
                    <a:solidFill>
                      <a:schemeClr val="accent1">
                        <a:lumMod val="50000"/>
                      </a:schemeClr>
                    </a:solidFill>
                  </a:rPr>
                  <a:t>aprovechamiento</a:t>
                </a:r>
                <a:r>
                  <a:rPr kumimoji="1" lang="en-US" altLang="ja-JP" sz="1000" dirty="0">
                    <a:solidFill>
                      <a:schemeClr val="accent1">
                        <a:lumMod val="50000"/>
                      </a:schemeClr>
                    </a:solidFill>
                  </a:rPr>
                  <a:t> de los  bosques</a:t>
                </a:r>
                <a:endParaRPr lang="en-US" sz="900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22" name="Group 119">
              <a:extLst>
                <a:ext uri="{FF2B5EF4-FFF2-40B4-BE49-F238E27FC236}">
                  <a16:creationId xmlns:a16="http://schemas.microsoft.com/office/drawing/2014/main" xmlns="" id="{C04C9E9F-5CE9-4B1F-9732-E1D42DFD2C4B}"/>
                </a:ext>
              </a:extLst>
            </p:cNvPr>
            <p:cNvGrpSpPr/>
            <p:nvPr/>
          </p:nvGrpSpPr>
          <p:grpSpPr>
            <a:xfrm>
              <a:off x="3681276" y="3076087"/>
              <a:ext cx="1330781" cy="1036474"/>
              <a:chOff x="1121145" y="5150097"/>
              <a:chExt cx="1694888" cy="1036474"/>
            </a:xfrm>
          </p:grpSpPr>
          <p:sp>
            <p:nvSpPr>
              <p:cNvPr id="43" name="TextBox 120">
                <a:extLst>
                  <a:ext uri="{FF2B5EF4-FFF2-40B4-BE49-F238E27FC236}">
                    <a16:creationId xmlns:a16="http://schemas.microsoft.com/office/drawing/2014/main" xmlns="" id="{E8563C9A-413B-42CB-AC2B-87E52B219D88}"/>
                  </a:ext>
                </a:extLst>
              </p:cNvPr>
              <p:cNvSpPr txBox="1"/>
              <p:nvPr/>
            </p:nvSpPr>
            <p:spPr>
              <a:xfrm>
                <a:off x="1274685" y="5150097"/>
                <a:ext cx="1492008" cy="425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2D3E5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Ley 2 de 1959</a:t>
                </a:r>
              </a:p>
            </p:txBody>
          </p:sp>
          <p:sp>
            <p:nvSpPr>
              <p:cNvPr id="44" name="TextBox 121">
                <a:extLst>
                  <a:ext uri="{FF2B5EF4-FFF2-40B4-BE49-F238E27FC236}">
                    <a16:creationId xmlns:a16="http://schemas.microsoft.com/office/drawing/2014/main" xmlns="" id="{13C087C9-BB9D-4DAC-8703-AD1B95A784E2}"/>
                  </a:ext>
                </a:extLst>
              </p:cNvPr>
              <p:cNvSpPr txBox="1"/>
              <p:nvPr/>
            </p:nvSpPr>
            <p:spPr>
              <a:xfrm>
                <a:off x="1121145" y="5630871"/>
                <a:ext cx="1694888" cy="555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9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 establecen siete reservas naturales forestales </a:t>
                </a:r>
              </a:p>
            </p:txBody>
          </p:sp>
        </p:grpSp>
        <p:grpSp>
          <p:nvGrpSpPr>
            <p:cNvPr id="23" name="Group 122">
              <a:extLst>
                <a:ext uri="{FF2B5EF4-FFF2-40B4-BE49-F238E27FC236}">
                  <a16:creationId xmlns:a16="http://schemas.microsoft.com/office/drawing/2014/main" xmlns="" id="{7F2EB0D0-453F-4BD8-AA20-7BB85140639A}"/>
                </a:ext>
              </a:extLst>
            </p:cNvPr>
            <p:cNvGrpSpPr/>
            <p:nvPr/>
          </p:nvGrpSpPr>
          <p:grpSpPr>
            <a:xfrm>
              <a:off x="5079734" y="3992279"/>
              <a:ext cx="1330781" cy="1394049"/>
              <a:chOff x="948388" y="5090095"/>
              <a:chExt cx="1694888" cy="1394049"/>
            </a:xfrm>
          </p:grpSpPr>
          <p:sp>
            <p:nvSpPr>
              <p:cNvPr id="41" name="TextBox 123">
                <a:extLst>
                  <a:ext uri="{FF2B5EF4-FFF2-40B4-BE49-F238E27FC236}">
                    <a16:creationId xmlns:a16="http://schemas.microsoft.com/office/drawing/2014/main" xmlns="" id="{E2B84AD2-6EB1-4EA4-8780-41BB3AF9BCC4}"/>
                  </a:ext>
                </a:extLst>
              </p:cNvPr>
              <p:cNvSpPr txBox="1"/>
              <p:nvPr/>
            </p:nvSpPr>
            <p:spPr>
              <a:xfrm>
                <a:off x="1322471" y="5090095"/>
                <a:ext cx="8172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srgbClr val="2D3E5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Ley 23</a:t>
                </a:r>
              </a:p>
            </p:txBody>
          </p:sp>
          <p:sp>
            <p:nvSpPr>
              <p:cNvPr id="42" name="TextBox 124">
                <a:extLst>
                  <a:ext uri="{FF2B5EF4-FFF2-40B4-BE49-F238E27FC236}">
                    <a16:creationId xmlns:a16="http://schemas.microsoft.com/office/drawing/2014/main" xmlns="" id="{862D6FCE-E48A-408F-A8E6-DFEC813ED989}"/>
                  </a:ext>
                </a:extLst>
              </p:cNvPr>
              <p:cNvSpPr txBox="1"/>
              <p:nvPr/>
            </p:nvSpPr>
            <p:spPr>
              <a:xfrm>
                <a:off x="948388" y="5333051"/>
                <a:ext cx="1694888" cy="1151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9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 conceden facultades extraordinarias  al Presidente de la Republica para expedir el Código de Recursos Naturales </a:t>
                </a:r>
              </a:p>
            </p:txBody>
          </p:sp>
        </p:grpSp>
        <p:grpSp>
          <p:nvGrpSpPr>
            <p:cNvPr id="24" name="Group 128">
              <a:extLst>
                <a:ext uri="{FF2B5EF4-FFF2-40B4-BE49-F238E27FC236}">
                  <a16:creationId xmlns:a16="http://schemas.microsoft.com/office/drawing/2014/main" xmlns="" id="{37072332-60DB-4CE6-8B8A-8AF8394B8507}"/>
                </a:ext>
              </a:extLst>
            </p:cNvPr>
            <p:cNvGrpSpPr/>
            <p:nvPr/>
          </p:nvGrpSpPr>
          <p:grpSpPr>
            <a:xfrm>
              <a:off x="8350252" y="4096735"/>
              <a:ext cx="1330781" cy="992081"/>
              <a:chOff x="1071320" y="5111713"/>
              <a:chExt cx="1694888" cy="992081"/>
            </a:xfrm>
          </p:grpSpPr>
          <p:sp>
            <p:nvSpPr>
              <p:cNvPr id="39" name="TextBox 129">
                <a:extLst>
                  <a:ext uri="{FF2B5EF4-FFF2-40B4-BE49-F238E27FC236}">
                    <a16:creationId xmlns:a16="http://schemas.microsoft.com/office/drawing/2014/main" xmlns="" id="{4B130569-754E-447E-94C4-AA8E147ECB22}"/>
                  </a:ext>
                </a:extLst>
              </p:cNvPr>
              <p:cNvSpPr txBox="1"/>
              <p:nvPr/>
            </p:nvSpPr>
            <p:spPr>
              <a:xfrm>
                <a:off x="1071320" y="5111713"/>
                <a:ext cx="13439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200" b="1" dirty="0">
                    <a:solidFill>
                      <a:srgbClr val="2D3E5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Decreto</a:t>
                </a:r>
                <a:r>
                  <a:rPr lang="en-US" sz="1200" b="1" dirty="0">
                    <a:solidFill>
                      <a:srgbClr val="2D3E5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877</a:t>
                </a:r>
              </a:p>
            </p:txBody>
          </p:sp>
          <p:sp>
            <p:nvSpPr>
              <p:cNvPr id="40" name="TextBox 130">
                <a:extLst>
                  <a:ext uri="{FF2B5EF4-FFF2-40B4-BE49-F238E27FC236}">
                    <a16:creationId xmlns:a16="http://schemas.microsoft.com/office/drawing/2014/main" xmlns="" id="{4C6FBFB6-2855-4E44-B814-EB4FDA54FEAE}"/>
                  </a:ext>
                </a:extLst>
              </p:cNvPr>
              <p:cNvSpPr txBox="1"/>
              <p:nvPr/>
            </p:nvSpPr>
            <p:spPr>
              <a:xfrm>
                <a:off x="1071320" y="5429016"/>
                <a:ext cx="1694888" cy="674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9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 definen criterios para determinar áreas forestales  </a:t>
                </a:r>
              </a:p>
            </p:txBody>
          </p:sp>
        </p:grpSp>
        <p:grpSp>
          <p:nvGrpSpPr>
            <p:cNvPr id="25" name="Group 131">
              <a:extLst>
                <a:ext uri="{FF2B5EF4-FFF2-40B4-BE49-F238E27FC236}">
                  <a16:creationId xmlns:a16="http://schemas.microsoft.com/office/drawing/2014/main" xmlns="" id="{46812DF1-4BAC-4D3F-BA87-0EC479C9CD32}"/>
                </a:ext>
              </a:extLst>
            </p:cNvPr>
            <p:cNvGrpSpPr/>
            <p:nvPr/>
          </p:nvGrpSpPr>
          <p:grpSpPr>
            <a:xfrm>
              <a:off x="6708950" y="2637518"/>
              <a:ext cx="1330781" cy="1587475"/>
              <a:chOff x="1071320" y="5111713"/>
              <a:chExt cx="1694888" cy="1587475"/>
            </a:xfrm>
          </p:grpSpPr>
          <p:sp>
            <p:nvSpPr>
              <p:cNvPr id="37" name="TextBox 132">
                <a:extLst>
                  <a:ext uri="{FF2B5EF4-FFF2-40B4-BE49-F238E27FC236}">
                    <a16:creationId xmlns:a16="http://schemas.microsoft.com/office/drawing/2014/main" xmlns="" id="{0BA45E23-A38E-459C-BAAB-C4881CEEE203}"/>
                  </a:ext>
                </a:extLst>
              </p:cNvPr>
              <p:cNvSpPr txBox="1"/>
              <p:nvPr/>
            </p:nvSpPr>
            <p:spPr>
              <a:xfrm>
                <a:off x="1071320" y="5111713"/>
                <a:ext cx="14562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200" b="1" dirty="0">
                    <a:solidFill>
                      <a:srgbClr val="2D3E5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Decreto 2811</a:t>
                </a:r>
              </a:p>
            </p:txBody>
          </p:sp>
          <p:sp>
            <p:nvSpPr>
              <p:cNvPr id="38" name="TextBox 133">
                <a:extLst>
                  <a:ext uri="{FF2B5EF4-FFF2-40B4-BE49-F238E27FC236}">
                    <a16:creationId xmlns:a16="http://schemas.microsoft.com/office/drawing/2014/main" xmlns="" id="{AD97861E-E2A4-467D-82ED-1E24B3D1DC22}"/>
                  </a:ext>
                </a:extLst>
              </p:cNvPr>
              <p:cNvSpPr txBox="1"/>
              <p:nvPr/>
            </p:nvSpPr>
            <p:spPr>
              <a:xfrm>
                <a:off x="1071320" y="5429016"/>
                <a:ext cx="1694888" cy="12701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9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Código Nacional de Recursos Naturales Renovables y de Protección al medio ambiente. </a:t>
                </a:r>
              </a:p>
              <a:p>
                <a:pPr algn="ctr"/>
                <a:r>
                  <a:rPr lang="es-CO" sz="9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Crea varias categorías  </a:t>
                </a:r>
              </a:p>
            </p:txBody>
          </p:sp>
        </p:grpSp>
        <p:sp>
          <p:nvSpPr>
            <p:cNvPr id="26" name="Rectangle 78">
              <a:extLst>
                <a:ext uri="{FF2B5EF4-FFF2-40B4-BE49-F238E27FC236}">
                  <a16:creationId xmlns:a16="http://schemas.microsoft.com/office/drawing/2014/main" xmlns="" id="{F6AADF31-6506-4449-9544-C7FD6E4AE6A5}"/>
                </a:ext>
              </a:extLst>
            </p:cNvPr>
            <p:cNvSpPr/>
            <p:nvPr/>
          </p:nvSpPr>
          <p:spPr>
            <a:xfrm>
              <a:off x="9575701" y="2137024"/>
              <a:ext cx="1605110" cy="850965"/>
            </a:xfrm>
            <a:prstGeom prst="rect">
              <a:avLst/>
            </a:prstGeom>
          </p:spPr>
          <p:txBody>
            <a:bodyPr wrap="none" rIns="0" anchor="ctr">
              <a:spAutoFit/>
            </a:bodyPr>
            <a:lstStyle/>
            <a:p>
              <a:pPr lvl="0" algn="ctr"/>
              <a:r>
                <a:rPr lang="en-US" sz="3600" b="1" dirty="0">
                  <a:solidFill>
                    <a:schemeClr val="accent1">
                      <a:lumMod val="50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1977</a:t>
              </a:r>
              <a:endParaRPr lang="en-US" sz="3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27" name="Group 37">
              <a:extLst>
                <a:ext uri="{FF2B5EF4-FFF2-40B4-BE49-F238E27FC236}">
                  <a16:creationId xmlns:a16="http://schemas.microsoft.com/office/drawing/2014/main" xmlns="" id="{56CE04BC-6339-4803-952D-A5E4EB6096B9}"/>
                </a:ext>
              </a:extLst>
            </p:cNvPr>
            <p:cNvGrpSpPr/>
            <p:nvPr/>
          </p:nvGrpSpPr>
          <p:grpSpPr>
            <a:xfrm>
              <a:off x="10223264" y="2835904"/>
              <a:ext cx="927364" cy="2875142"/>
              <a:chOff x="1534352" y="3429000"/>
              <a:chExt cx="927364" cy="2291684"/>
            </a:xfrm>
          </p:grpSpPr>
          <p:sp>
            <p:nvSpPr>
              <p:cNvPr id="34" name="Oval 44">
                <a:extLst>
                  <a:ext uri="{FF2B5EF4-FFF2-40B4-BE49-F238E27FC236}">
                    <a16:creationId xmlns:a16="http://schemas.microsoft.com/office/drawing/2014/main" xmlns="" id="{83D637D7-B076-4271-87E1-851F48BE9CEF}"/>
                  </a:ext>
                </a:extLst>
              </p:cNvPr>
              <p:cNvSpPr/>
              <p:nvPr/>
            </p:nvSpPr>
            <p:spPr>
              <a:xfrm>
                <a:off x="2342844" y="5601812"/>
                <a:ext cx="118872" cy="118872"/>
              </a:xfrm>
              <a:prstGeom prst="ellipse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Connector 20">
                <a:extLst>
                  <a:ext uri="{FF2B5EF4-FFF2-40B4-BE49-F238E27FC236}">
                    <a16:creationId xmlns:a16="http://schemas.microsoft.com/office/drawing/2014/main" xmlns="" id="{29A959C4-ADDB-4E8A-8D56-D99D1E139DF0}"/>
                  </a:ext>
                </a:extLst>
              </p:cNvPr>
              <p:cNvCxnSpPr/>
              <p:nvPr/>
            </p:nvCxnSpPr>
            <p:spPr>
              <a:xfrm>
                <a:off x="2402280" y="3429000"/>
                <a:ext cx="0" cy="217281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23">
                <a:extLst>
                  <a:ext uri="{FF2B5EF4-FFF2-40B4-BE49-F238E27FC236}">
                    <a16:creationId xmlns:a16="http://schemas.microsoft.com/office/drawing/2014/main" xmlns="" id="{67DCEFFF-E4D8-4370-9BAE-1DBE44297831}"/>
                  </a:ext>
                </a:extLst>
              </p:cNvPr>
              <p:cNvCxnSpPr/>
              <p:nvPr/>
            </p:nvCxnSpPr>
            <p:spPr>
              <a:xfrm>
                <a:off x="1534352" y="3433182"/>
                <a:ext cx="867928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116">
              <a:extLst>
                <a:ext uri="{FF2B5EF4-FFF2-40B4-BE49-F238E27FC236}">
                  <a16:creationId xmlns:a16="http://schemas.microsoft.com/office/drawing/2014/main" xmlns="" id="{D1E1F3A2-2DF4-4E6B-90E9-77AE28BEE8F6}"/>
                </a:ext>
              </a:extLst>
            </p:cNvPr>
            <p:cNvGrpSpPr/>
            <p:nvPr/>
          </p:nvGrpSpPr>
          <p:grpSpPr>
            <a:xfrm>
              <a:off x="9781713" y="2889274"/>
              <a:ext cx="1326333" cy="1111876"/>
              <a:chOff x="1071320" y="5111713"/>
              <a:chExt cx="1689223" cy="1111876"/>
            </a:xfrm>
          </p:grpSpPr>
          <p:sp>
            <p:nvSpPr>
              <p:cNvPr id="32" name="TextBox 117">
                <a:extLst>
                  <a:ext uri="{FF2B5EF4-FFF2-40B4-BE49-F238E27FC236}">
                    <a16:creationId xmlns:a16="http://schemas.microsoft.com/office/drawing/2014/main" xmlns="" id="{3B4C88D4-EDFA-4FD0-9DB2-95EB1877CC94}"/>
                  </a:ext>
                </a:extLst>
              </p:cNvPr>
              <p:cNvSpPr txBox="1"/>
              <p:nvPr/>
            </p:nvSpPr>
            <p:spPr>
              <a:xfrm>
                <a:off x="1071320" y="5111713"/>
                <a:ext cx="16279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200" b="1" dirty="0">
                    <a:solidFill>
                      <a:srgbClr val="2D3E5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Decreto 6</a:t>
                </a:r>
                <a:r>
                  <a:rPr lang="en-US" sz="1200" b="1" dirty="0">
                    <a:solidFill>
                      <a:srgbClr val="2D3E5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22</a:t>
                </a:r>
              </a:p>
            </p:txBody>
          </p:sp>
          <p:sp>
            <p:nvSpPr>
              <p:cNvPr id="33" name="TextBox 118">
                <a:extLst>
                  <a:ext uri="{FF2B5EF4-FFF2-40B4-BE49-F238E27FC236}">
                    <a16:creationId xmlns:a16="http://schemas.microsoft.com/office/drawing/2014/main" xmlns="" id="{DF3B1BBB-B243-41EC-9FF5-BB704128DF0C}"/>
                  </a:ext>
                </a:extLst>
              </p:cNvPr>
              <p:cNvSpPr txBox="1"/>
              <p:nvPr/>
            </p:nvSpPr>
            <p:spPr>
              <a:xfrm>
                <a:off x="1283993" y="5429732"/>
                <a:ext cx="1476550" cy="793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altLang="ja-JP" sz="9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 reglamenta el   Sistema de Parque  Nacionales Naturales </a:t>
                </a:r>
                <a:endParaRPr lang="en-US" sz="900" dirty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29" name="Group 122">
              <a:extLst>
                <a:ext uri="{FF2B5EF4-FFF2-40B4-BE49-F238E27FC236}">
                  <a16:creationId xmlns:a16="http://schemas.microsoft.com/office/drawing/2014/main" xmlns="" id="{9581740E-3320-45B4-8A13-CB13100E4309}"/>
                </a:ext>
              </a:extLst>
            </p:cNvPr>
            <p:cNvGrpSpPr/>
            <p:nvPr/>
          </p:nvGrpSpPr>
          <p:grpSpPr>
            <a:xfrm>
              <a:off x="9994159" y="4099841"/>
              <a:ext cx="1250942" cy="618103"/>
              <a:chOff x="5483296" y="4929709"/>
              <a:chExt cx="1803288" cy="618103"/>
            </a:xfrm>
          </p:grpSpPr>
          <p:sp>
            <p:nvSpPr>
              <p:cNvPr id="30" name="TextBox 123">
                <a:extLst>
                  <a:ext uri="{FF2B5EF4-FFF2-40B4-BE49-F238E27FC236}">
                    <a16:creationId xmlns:a16="http://schemas.microsoft.com/office/drawing/2014/main" xmlns="" id="{A4C9B17D-73CB-459A-B10F-E2FD40AA28E3}"/>
                  </a:ext>
                </a:extLst>
              </p:cNvPr>
              <p:cNvSpPr txBox="1"/>
              <p:nvPr/>
            </p:nvSpPr>
            <p:spPr>
              <a:xfrm>
                <a:off x="5483296" y="4929709"/>
                <a:ext cx="1514779" cy="396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2D3E5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Ley 09 del 1979</a:t>
                </a:r>
              </a:p>
            </p:txBody>
          </p:sp>
          <p:sp>
            <p:nvSpPr>
              <p:cNvPr id="31" name="TextBox 124">
                <a:extLst>
                  <a:ext uri="{FF2B5EF4-FFF2-40B4-BE49-F238E27FC236}">
                    <a16:creationId xmlns:a16="http://schemas.microsoft.com/office/drawing/2014/main" xmlns="" id="{DD0F2B62-1386-48A1-8B7C-64C0021C3465}"/>
                  </a:ext>
                </a:extLst>
              </p:cNvPr>
              <p:cNvSpPr txBox="1"/>
              <p:nvPr/>
            </p:nvSpPr>
            <p:spPr>
              <a:xfrm>
                <a:off x="5591697" y="5316980"/>
                <a:ext cx="169488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CO" sz="9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Código Sanitario </a:t>
                </a:r>
              </a:p>
            </p:txBody>
          </p:sp>
        </p:grpSp>
      </p:grpSp>
      <p:sp>
        <p:nvSpPr>
          <p:cNvPr id="4" name="TextBox 123">
            <a:extLst>
              <a:ext uri="{FF2B5EF4-FFF2-40B4-BE49-F238E27FC236}">
                <a16:creationId xmlns:a16="http://schemas.microsoft.com/office/drawing/2014/main" xmlns="" id="{20C562D8-E7AF-4736-9DDE-7C39EF59293A}"/>
              </a:ext>
            </a:extLst>
          </p:cNvPr>
          <p:cNvSpPr txBox="1"/>
          <p:nvPr/>
        </p:nvSpPr>
        <p:spPr>
          <a:xfrm>
            <a:off x="7480868" y="5032541"/>
            <a:ext cx="790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Ley 10 de 1978</a:t>
            </a:r>
          </a:p>
        </p:txBody>
      </p:sp>
      <p:sp>
        <p:nvSpPr>
          <p:cNvPr id="73" name="TextBox 124">
            <a:extLst>
              <a:ext uri="{FF2B5EF4-FFF2-40B4-BE49-F238E27FC236}">
                <a16:creationId xmlns:a16="http://schemas.microsoft.com/office/drawing/2014/main" xmlns="" id="{D873EB34-032C-4EE8-B0A0-46D88B3B3DC4}"/>
              </a:ext>
            </a:extLst>
          </p:cNvPr>
          <p:cNvSpPr txBox="1"/>
          <p:nvPr/>
        </p:nvSpPr>
        <p:spPr>
          <a:xfrm>
            <a:off x="7464522" y="5494206"/>
            <a:ext cx="8846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900" dirty="0">
                <a:solidFill>
                  <a:srgbClr val="7E8C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Normas sobre el mar territorial </a:t>
            </a:r>
          </a:p>
        </p:txBody>
      </p:sp>
    </p:spTree>
    <p:extLst>
      <p:ext uri="{BB962C8B-B14F-4D97-AF65-F5344CB8AC3E}">
        <p14:creationId xmlns:p14="http://schemas.microsoft.com/office/powerpoint/2010/main" val="1263252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CA1896B-D5A3-4CA3-BC22-1CE1E3514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8" y="385805"/>
            <a:ext cx="7355980" cy="797601"/>
          </a:xfrm>
        </p:spPr>
        <p:txBody>
          <a:bodyPr/>
          <a:lstStyle/>
          <a:p>
            <a:r>
              <a:rPr lang="es-CO" dirty="0"/>
              <a:t>Línea de Tiempo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2B030D59-7F59-487E-8AE0-1FF666595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66940" y="6604526"/>
            <a:ext cx="437021" cy="365125"/>
          </a:xfrm>
        </p:spPr>
        <p:txBody>
          <a:bodyPr/>
          <a:lstStyle/>
          <a:p>
            <a:fld id="{FEEBA7F8-5E67-E546-8D44-19494CB9927D}" type="slidenum">
              <a:rPr lang="es-ES" smtClean="0"/>
              <a:pPr/>
              <a:t>11</a:t>
            </a:fld>
            <a:endParaRPr lang="es-ES" dirty="0"/>
          </a:p>
        </p:txBody>
      </p:sp>
      <p:grpSp>
        <p:nvGrpSpPr>
          <p:cNvPr id="76" name="Grupo 75">
            <a:extLst>
              <a:ext uri="{FF2B5EF4-FFF2-40B4-BE49-F238E27FC236}">
                <a16:creationId xmlns:a16="http://schemas.microsoft.com/office/drawing/2014/main" xmlns="" id="{AF1128AF-DB87-4039-90C5-A70E16097699}"/>
              </a:ext>
            </a:extLst>
          </p:cNvPr>
          <p:cNvGrpSpPr/>
          <p:nvPr/>
        </p:nvGrpSpPr>
        <p:grpSpPr>
          <a:xfrm>
            <a:off x="185899" y="1127583"/>
            <a:ext cx="8817094" cy="4876063"/>
            <a:chOff x="350352" y="1019107"/>
            <a:chExt cx="9429180" cy="4876063"/>
          </a:xfrm>
        </p:grpSpPr>
        <p:grpSp>
          <p:nvGrpSpPr>
            <p:cNvPr id="77" name="Grupo 76">
              <a:extLst>
                <a:ext uri="{FF2B5EF4-FFF2-40B4-BE49-F238E27FC236}">
                  <a16:creationId xmlns:a16="http://schemas.microsoft.com/office/drawing/2014/main" xmlns="" id="{D7F6C7B9-DD35-44C7-A00C-0DAA650C0CDB}"/>
                </a:ext>
              </a:extLst>
            </p:cNvPr>
            <p:cNvGrpSpPr/>
            <p:nvPr/>
          </p:nvGrpSpPr>
          <p:grpSpPr>
            <a:xfrm>
              <a:off x="350352" y="1019107"/>
              <a:ext cx="9429180" cy="4876063"/>
              <a:chOff x="575069" y="1283016"/>
              <a:chExt cx="12103034" cy="4437668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xmlns="" id="{EA2126FB-A4B2-4809-9A50-0D8DC7DC9962}"/>
                  </a:ext>
                </a:extLst>
              </p:cNvPr>
              <p:cNvSpPr/>
              <p:nvPr/>
            </p:nvSpPr>
            <p:spPr>
              <a:xfrm>
                <a:off x="2297519" y="1283016"/>
                <a:ext cx="1150315" cy="646331"/>
              </a:xfrm>
              <a:prstGeom prst="rect">
                <a:avLst/>
              </a:prstGeom>
            </p:spPr>
            <p:txBody>
              <a:bodyPr wrap="none" rIns="0" anchor="ctr">
                <a:spAutoFit/>
              </a:bodyPr>
              <a:lstStyle/>
              <a:p>
                <a:pPr lvl="0" algn="ctr"/>
                <a:r>
                  <a:rPr lang="en-US" sz="3600" b="1" dirty="0">
                    <a:solidFill>
                      <a:srgbClr val="8D44A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1991</a:t>
                </a:r>
                <a:endParaRPr lang="en-US" sz="3600" dirty="0">
                  <a:solidFill>
                    <a:srgbClr val="8D44AD"/>
                  </a:solidFill>
                </a:endParaRPr>
              </a:p>
            </p:txBody>
          </p:sp>
          <p:grpSp>
            <p:nvGrpSpPr>
              <p:cNvPr id="81" name="Grupo 80">
                <a:extLst>
                  <a:ext uri="{FF2B5EF4-FFF2-40B4-BE49-F238E27FC236}">
                    <a16:creationId xmlns:a16="http://schemas.microsoft.com/office/drawing/2014/main" xmlns="" id="{9F55F72E-A67D-4608-9D6B-C08D25C56E8D}"/>
                  </a:ext>
                </a:extLst>
              </p:cNvPr>
              <p:cNvGrpSpPr/>
              <p:nvPr/>
            </p:nvGrpSpPr>
            <p:grpSpPr>
              <a:xfrm>
                <a:off x="575069" y="1847834"/>
                <a:ext cx="12103034" cy="3872850"/>
                <a:chOff x="575069" y="1847834"/>
                <a:chExt cx="12103034" cy="3872850"/>
              </a:xfrm>
            </p:grpSpPr>
            <p:cxnSp>
              <p:nvCxnSpPr>
                <p:cNvPr id="82" name="Straight Connector 43">
                  <a:extLst>
                    <a:ext uri="{FF2B5EF4-FFF2-40B4-BE49-F238E27FC236}">
                      <a16:creationId xmlns:a16="http://schemas.microsoft.com/office/drawing/2014/main" xmlns="" id="{E853F304-F624-4932-830A-FD67147F9492}"/>
                    </a:ext>
                  </a:extLst>
                </p:cNvPr>
                <p:cNvCxnSpPr/>
                <p:nvPr/>
              </p:nvCxnSpPr>
              <p:spPr>
                <a:xfrm>
                  <a:off x="916995" y="5585551"/>
                  <a:ext cx="11761108" cy="0"/>
                </a:xfrm>
                <a:prstGeom prst="line">
                  <a:avLst/>
                </a:prstGeom>
                <a:ln w="19050">
                  <a:headEnd type="oval" w="lg" len="lg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Rectangle 78">
                  <a:extLst>
                    <a:ext uri="{FF2B5EF4-FFF2-40B4-BE49-F238E27FC236}">
                      <a16:creationId xmlns:a16="http://schemas.microsoft.com/office/drawing/2014/main" xmlns="" id="{0CC32D4B-F004-4BBF-93DB-CE03CD4498C9}"/>
                    </a:ext>
                  </a:extLst>
                </p:cNvPr>
                <p:cNvSpPr/>
                <p:nvPr/>
              </p:nvSpPr>
              <p:spPr>
                <a:xfrm>
                  <a:off x="575069" y="2866315"/>
                  <a:ext cx="1476513" cy="588221"/>
                </a:xfrm>
                <a:prstGeom prst="rect">
                  <a:avLst/>
                </a:prstGeom>
              </p:spPr>
              <p:txBody>
                <a:bodyPr wrap="none" rIns="0" anchor="ctr">
                  <a:spAutoFit/>
                </a:bodyPr>
                <a:lstStyle/>
                <a:p>
                  <a:pPr lvl="0" algn="ctr"/>
                  <a:r>
                    <a:rPr lang="en-US" sz="3600" b="1" dirty="0">
                      <a:solidFill>
                        <a:schemeClr val="accent1">
                          <a:lumMod val="50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1984</a:t>
                  </a:r>
                  <a:endParaRPr lang="en-US" sz="36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4" name="Rectangle 80">
                  <a:extLst>
                    <a:ext uri="{FF2B5EF4-FFF2-40B4-BE49-F238E27FC236}">
                      <a16:creationId xmlns:a16="http://schemas.microsoft.com/office/drawing/2014/main" xmlns="" id="{EE752E65-52A7-4E8B-893E-D3DD1F82056F}"/>
                    </a:ext>
                  </a:extLst>
                </p:cNvPr>
                <p:cNvSpPr/>
                <p:nvPr/>
              </p:nvSpPr>
              <p:spPr>
                <a:xfrm>
                  <a:off x="4050327" y="1877472"/>
                  <a:ext cx="1150315" cy="646331"/>
                </a:xfrm>
                <a:prstGeom prst="rect">
                  <a:avLst/>
                </a:prstGeom>
              </p:spPr>
              <p:txBody>
                <a:bodyPr wrap="none" rIns="0" anchor="ctr">
                  <a:spAutoFit/>
                </a:bodyPr>
                <a:lstStyle/>
                <a:p>
                  <a:pPr lvl="0" algn="ctr"/>
                  <a:r>
                    <a:rPr lang="en-US" sz="3600" b="1" dirty="0">
                      <a:solidFill>
                        <a:srgbClr val="297FB8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1993</a:t>
                  </a:r>
                  <a:endParaRPr lang="en-US" sz="3600" dirty="0">
                    <a:solidFill>
                      <a:srgbClr val="297FB8"/>
                    </a:solidFill>
                  </a:endParaRPr>
                </a:p>
              </p:txBody>
            </p:sp>
            <p:sp>
              <p:nvSpPr>
                <p:cNvPr id="85" name="Rectangle 81">
                  <a:extLst>
                    <a:ext uri="{FF2B5EF4-FFF2-40B4-BE49-F238E27FC236}">
                      <a16:creationId xmlns:a16="http://schemas.microsoft.com/office/drawing/2014/main" xmlns="" id="{F32014FE-8F58-4904-9AD1-ED059B5C3403}"/>
                    </a:ext>
                  </a:extLst>
                </p:cNvPr>
                <p:cNvSpPr/>
                <p:nvPr/>
              </p:nvSpPr>
              <p:spPr>
                <a:xfrm>
                  <a:off x="5526113" y="3191929"/>
                  <a:ext cx="1150315" cy="646331"/>
                </a:xfrm>
                <a:prstGeom prst="rect">
                  <a:avLst/>
                </a:prstGeom>
              </p:spPr>
              <p:txBody>
                <a:bodyPr wrap="none" rIns="0" anchor="ctr">
                  <a:spAutoFit/>
                </a:bodyPr>
                <a:lstStyle/>
                <a:p>
                  <a:pPr lvl="0" algn="ctr"/>
                  <a:r>
                    <a:rPr lang="en-US" sz="3600" b="1" dirty="0">
                      <a:solidFill>
                        <a:srgbClr val="27AE61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1994</a:t>
                  </a:r>
                  <a:endParaRPr lang="en-US" sz="3600" dirty="0">
                    <a:solidFill>
                      <a:srgbClr val="27AE61"/>
                    </a:solidFill>
                  </a:endParaRPr>
                </a:p>
              </p:txBody>
            </p:sp>
            <p:sp>
              <p:nvSpPr>
                <p:cNvPr id="86" name="Rectangle 82">
                  <a:extLst>
                    <a:ext uri="{FF2B5EF4-FFF2-40B4-BE49-F238E27FC236}">
                      <a16:creationId xmlns:a16="http://schemas.microsoft.com/office/drawing/2014/main" xmlns="" id="{33FCA96D-9DBD-4FD6-894D-E8DE0B6336A5}"/>
                    </a:ext>
                  </a:extLst>
                </p:cNvPr>
                <p:cNvSpPr/>
                <p:nvPr/>
              </p:nvSpPr>
              <p:spPr>
                <a:xfrm>
                  <a:off x="7109815" y="1847834"/>
                  <a:ext cx="1150315" cy="646331"/>
                </a:xfrm>
                <a:prstGeom prst="rect">
                  <a:avLst/>
                </a:prstGeom>
              </p:spPr>
              <p:txBody>
                <a:bodyPr wrap="none" rIns="0" anchor="ctr">
                  <a:spAutoFit/>
                </a:bodyPr>
                <a:lstStyle/>
                <a:p>
                  <a:pPr lvl="0" algn="ctr"/>
                  <a:r>
                    <a:rPr lang="en-US" sz="3600" b="1" dirty="0">
                      <a:solidFill>
                        <a:srgbClr val="E84C3D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1995</a:t>
                  </a:r>
                  <a:endParaRPr lang="en-US" sz="3600" dirty="0">
                    <a:solidFill>
                      <a:srgbClr val="E84C3D"/>
                    </a:solidFill>
                  </a:endParaRPr>
                </a:p>
              </p:txBody>
            </p:sp>
            <p:grpSp>
              <p:nvGrpSpPr>
                <p:cNvPr id="88" name="Group 37">
                  <a:extLst>
                    <a:ext uri="{FF2B5EF4-FFF2-40B4-BE49-F238E27FC236}">
                      <a16:creationId xmlns:a16="http://schemas.microsoft.com/office/drawing/2014/main" xmlns="" id="{8FF3126E-F99D-4483-A41E-A4F7B51EBC0D}"/>
                    </a:ext>
                  </a:extLst>
                </p:cNvPr>
                <p:cNvGrpSpPr/>
                <p:nvPr/>
              </p:nvGrpSpPr>
              <p:grpSpPr>
                <a:xfrm>
                  <a:off x="1200188" y="3484254"/>
                  <a:ext cx="927364" cy="2172812"/>
                  <a:chOff x="1534352" y="3429000"/>
                  <a:chExt cx="927364" cy="2172812"/>
                </a:xfrm>
              </p:grpSpPr>
              <p:sp>
                <p:nvSpPr>
                  <p:cNvPr id="133" name="Oval 44">
                    <a:extLst>
                      <a:ext uri="{FF2B5EF4-FFF2-40B4-BE49-F238E27FC236}">
                        <a16:creationId xmlns:a16="http://schemas.microsoft.com/office/drawing/2014/main" xmlns="" id="{1FD4157C-DF53-4D3E-9820-3AEEA7200C60}"/>
                      </a:ext>
                    </a:extLst>
                  </p:cNvPr>
                  <p:cNvSpPr/>
                  <p:nvPr/>
                </p:nvSpPr>
                <p:spPr>
                  <a:xfrm>
                    <a:off x="2342844" y="5479363"/>
                    <a:ext cx="118872" cy="118872"/>
                  </a:xfrm>
                  <a:prstGeom prst="ellipse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34" name="Straight Connector 20">
                    <a:extLst>
                      <a:ext uri="{FF2B5EF4-FFF2-40B4-BE49-F238E27FC236}">
                        <a16:creationId xmlns:a16="http://schemas.microsoft.com/office/drawing/2014/main" xmlns="" id="{03DE3721-D789-492F-BA82-A546AF716A7C}"/>
                      </a:ext>
                    </a:extLst>
                  </p:cNvPr>
                  <p:cNvCxnSpPr/>
                  <p:nvPr/>
                </p:nvCxnSpPr>
                <p:spPr>
                  <a:xfrm>
                    <a:off x="2402280" y="3429000"/>
                    <a:ext cx="0" cy="217281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Straight Connector 23">
                    <a:extLst>
                      <a:ext uri="{FF2B5EF4-FFF2-40B4-BE49-F238E27FC236}">
                        <a16:creationId xmlns:a16="http://schemas.microsoft.com/office/drawing/2014/main" xmlns="" id="{B73C8942-3436-45EA-8921-0133B0DC016B}"/>
                      </a:ext>
                    </a:extLst>
                  </p:cNvPr>
                  <p:cNvCxnSpPr/>
                  <p:nvPr/>
                </p:nvCxnSpPr>
                <p:spPr>
                  <a:xfrm>
                    <a:off x="1534352" y="3433182"/>
                    <a:ext cx="867928" cy="0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9" name="Group 91">
                  <a:extLst>
                    <a:ext uri="{FF2B5EF4-FFF2-40B4-BE49-F238E27FC236}">
                      <a16:creationId xmlns:a16="http://schemas.microsoft.com/office/drawing/2014/main" xmlns="" id="{004C3B11-D13C-4B46-90F5-351E707983D9}"/>
                    </a:ext>
                  </a:extLst>
                </p:cNvPr>
                <p:cNvGrpSpPr/>
                <p:nvPr/>
              </p:nvGrpSpPr>
              <p:grpSpPr>
                <a:xfrm>
                  <a:off x="2734813" y="1860142"/>
                  <a:ext cx="927364" cy="3860542"/>
                  <a:chOff x="1534352" y="1860142"/>
                  <a:chExt cx="927364" cy="3860542"/>
                </a:xfrm>
              </p:grpSpPr>
              <p:sp>
                <p:nvSpPr>
                  <p:cNvPr id="130" name="Oval 92">
                    <a:extLst>
                      <a:ext uri="{FF2B5EF4-FFF2-40B4-BE49-F238E27FC236}">
                        <a16:creationId xmlns:a16="http://schemas.microsoft.com/office/drawing/2014/main" xmlns="" id="{11F20040-3329-47F2-8F54-0C9F9CD67C37}"/>
                      </a:ext>
                    </a:extLst>
                  </p:cNvPr>
                  <p:cNvSpPr/>
                  <p:nvPr/>
                </p:nvSpPr>
                <p:spPr>
                  <a:xfrm>
                    <a:off x="2342844" y="5601812"/>
                    <a:ext cx="118872" cy="118872"/>
                  </a:xfrm>
                  <a:prstGeom prst="ellipse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31" name="Straight Connector 93">
                    <a:extLst>
                      <a:ext uri="{FF2B5EF4-FFF2-40B4-BE49-F238E27FC236}">
                        <a16:creationId xmlns:a16="http://schemas.microsoft.com/office/drawing/2014/main" xmlns="" id="{533FB8A1-E05B-4A12-B41F-857E819554D1}"/>
                      </a:ext>
                    </a:extLst>
                  </p:cNvPr>
                  <p:cNvCxnSpPr/>
                  <p:nvPr/>
                </p:nvCxnSpPr>
                <p:spPr>
                  <a:xfrm>
                    <a:off x="2402280" y="1860142"/>
                    <a:ext cx="0" cy="3741670"/>
                  </a:xfrm>
                  <a:prstGeom prst="line">
                    <a:avLst/>
                  </a:prstGeom>
                  <a:ln>
                    <a:solidFill>
                      <a:srgbClr val="8D44A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" name="Straight Connector 94">
                    <a:extLst>
                      <a:ext uri="{FF2B5EF4-FFF2-40B4-BE49-F238E27FC236}">
                        <a16:creationId xmlns:a16="http://schemas.microsoft.com/office/drawing/2014/main" xmlns="" id="{73EB6C21-072E-4B9E-9C7E-607184D96B8C}"/>
                      </a:ext>
                    </a:extLst>
                  </p:cNvPr>
                  <p:cNvCxnSpPr/>
                  <p:nvPr/>
                </p:nvCxnSpPr>
                <p:spPr>
                  <a:xfrm>
                    <a:off x="1534352" y="1860142"/>
                    <a:ext cx="867928" cy="0"/>
                  </a:xfrm>
                  <a:prstGeom prst="line">
                    <a:avLst/>
                  </a:prstGeom>
                  <a:ln w="57150">
                    <a:solidFill>
                      <a:srgbClr val="8D44A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0" name="Group 95">
                  <a:extLst>
                    <a:ext uri="{FF2B5EF4-FFF2-40B4-BE49-F238E27FC236}">
                      <a16:creationId xmlns:a16="http://schemas.microsoft.com/office/drawing/2014/main" xmlns="" id="{90CB101F-28FD-44DD-9460-B2305920D12F}"/>
                    </a:ext>
                  </a:extLst>
                </p:cNvPr>
                <p:cNvGrpSpPr/>
                <p:nvPr/>
              </p:nvGrpSpPr>
              <p:grpSpPr>
                <a:xfrm>
                  <a:off x="4400080" y="2416167"/>
                  <a:ext cx="927364" cy="3290295"/>
                  <a:chOff x="1534352" y="2430389"/>
                  <a:chExt cx="927364" cy="3290295"/>
                </a:xfrm>
              </p:grpSpPr>
              <p:sp>
                <p:nvSpPr>
                  <p:cNvPr id="127" name="Oval 96">
                    <a:extLst>
                      <a:ext uri="{FF2B5EF4-FFF2-40B4-BE49-F238E27FC236}">
                        <a16:creationId xmlns:a16="http://schemas.microsoft.com/office/drawing/2014/main" xmlns="" id="{2CA75B05-201F-4B1E-B00C-1583ECBBAE1F}"/>
                      </a:ext>
                    </a:extLst>
                  </p:cNvPr>
                  <p:cNvSpPr/>
                  <p:nvPr/>
                </p:nvSpPr>
                <p:spPr>
                  <a:xfrm>
                    <a:off x="2342844" y="5601812"/>
                    <a:ext cx="118872" cy="118872"/>
                  </a:xfrm>
                  <a:prstGeom prst="ellipse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28" name="Straight Connector 97">
                    <a:extLst>
                      <a:ext uri="{FF2B5EF4-FFF2-40B4-BE49-F238E27FC236}">
                        <a16:creationId xmlns:a16="http://schemas.microsoft.com/office/drawing/2014/main" xmlns="" id="{F080C7D6-FDD7-424C-A3AA-0099F2B2BFA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402280" y="2467218"/>
                    <a:ext cx="5726" cy="3134595"/>
                  </a:xfrm>
                  <a:prstGeom prst="line">
                    <a:avLst/>
                  </a:prstGeom>
                  <a:ln>
                    <a:solidFill>
                      <a:srgbClr val="297FB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Straight Connector 98">
                    <a:extLst>
                      <a:ext uri="{FF2B5EF4-FFF2-40B4-BE49-F238E27FC236}">
                        <a16:creationId xmlns:a16="http://schemas.microsoft.com/office/drawing/2014/main" xmlns="" id="{A5312139-1824-4B87-AC3C-85D2F2487FDE}"/>
                      </a:ext>
                    </a:extLst>
                  </p:cNvPr>
                  <p:cNvCxnSpPr/>
                  <p:nvPr/>
                </p:nvCxnSpPr>
                <p:spPr>
                  <a:xfrm>
                    <a:off x="1534352" y="2430389"/>
                    <a:ext cx="867928" cy="0"/>
                  </a:xfrm>
                  <a:prstGeom prst="line">
                    <a:avLst/>
                  </a:prstGeom>
                  <a:ln w="57150">
                    <a:solidFill>
                      <a:srgbClr val="297FB8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1" name="Group 99">
                  <a:extLst>
                    <a:ext uri="{FF2B5EF4-FFF2-40B4-BE49-F238E27FC236}">
                      <a16:creationId xmlns:a16="http://schemas.microsoft.com/office/drawing/2014/main" xmlns="" id="{5207905A-DD80-4E0E-BEAE-FFCD4DC27825}"/>
                    </a:ext>
                  </a:extLst>
                </p:cNvPr>
                <p:cNvGrpSpPr/>
                <p:nvPr/>
              </p:nvGrpSpPr>
              <p:grpSpPr>
                <a:xfrm>
                  <a:off x="5899977" y="3850462"/>
                  <a:ext cx="927364" cy="1870222"/>
                  <a:chOff x="1534352" y="3850462"/>
                  <a:chExt cx="927364" cy="1870222"/>
                </a:xfrm>
              </p:grpSpPr>
              <p:sp>
                <p:nvSpPr>
                  <p:cNvPr id="124" name="Oval 100">
                    <a:extLst>
                      <a:ext uri="{FF2B5EF4-FFF2-40B4-BE49-F238E27FC236}">
                        <a16:creationId xmlns:a16="http://schemas.microsoft.com/office/drawing/2014/main" xmlns="" id="{60058380-ABB2-4C62-B733-7C8636DB6EE0}"/>
                      </a:ext>
                    </a:extLst>
                  </p:cNvPr>
                  <p:cNvSpPr/>
                  <p:nvPr/>
                </p:nvSpPr>
                <p:spPr>
                  <a:xfrm>
                    <a:off x="2342844" y="5601812"/>
                    <a:ext cx="118872" cy="118872"/>
                  </a:xfrm>
                  <a:prstGeom prst="ellipse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25" name="Straight Connector 101">
                    <a:extLst>
                      <a:ext uri="{FF2B5EF4-FFF2-40B4-BE49-F238E27FC236}">
                        <a16:creationId xmlns:a16="http://schemas.microsoft.com/office/drawing/2014/main" xmlns="" id="{C4F0F083-3ED8-4D44-ACA3-A0C81A9E462F}"/>
                      </a:ext>
                    </a:extLst>
                  </p:cNvPr>
                  <p:cNvCxnSpPr/>
                  <p:nvPr/>
                </p:nvCxnSpPr>
                <p:spPr>
                  <a:xfrm>
                    <a:off x="2402280" y="3850462"/>
                    <a:ext cx="0" cy="1751350"/>
                  </a:xfrm>
                  <a:prstGeom prst="line">
                    <a:avLst/>
                  </a:prstGeom>
                  <a:ln>
                    <a:solidFill>
                      <a:srgbClr val="27AE6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" name="Straight Connector 102">
                    <a:extLst>
                      <a:ext uri="{FF2B5EF4-FFF2-40B4-BE49-F238E27FC236}">
                        <a16:creationId xmlns:a16="http://schemas.microsoft.com/office/drawing/2014/main" xmlns="" id="{6B1C67D0-4FE3-4E09-9B28-BEC51119356B}"/>
                      </a:ext>
                    </a:extLst>
                  </p:cNvPr>
                  <p:cNvCxnSpPr/>
                  <p:nvPr/>
                </p:nvCxnSpPr>
                <p:spPr>
                  <a:xfrm>
                    <a:off x="1534352" y="3850462"/>
                    <a:ext cx="867928" cy="0"/>
                  </a:xfrm>
                  <a:prstGeom prst="line">
                    <a:avLst/>
                  </a:prstGeom>
                  <a:ln w="57150">
                    <a:solidFill>
                      <a:srgbClr val="27AE6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92" name="Group 103">
                  <a:extLst>
                    <a:ext uri="{FF2B5EF4-FFF2-40B4-BE49-F238E27FC236}">
                      <a16:creationId xmlns:a16="http://schemas.microsoft.com/office/drawing/2014/main" xmlns="" id="{DB9D43BD-4C11-4FF1-874B-26A37744F129}"/>
                    </a:ext>
                  </a:extLst>
                </p:cNvPr>
                <p:cNvGrpSpPr/>
                <p:nvPr/>
              </p:nvGrpSpPr>
              <p:grpSpPr>
                <a:xfrm>
                  <a:off x="7464756" y="2492896"/>
                  <a:ext cx="927364" cy="3227788"/>
                  <a:chOff x="1534352" y="2492896"/>
                  <a:chExt cx="927364" cy="3227788"/>
                </a:xfrm>
              </p:grpSpPr>
              <p:sp>
                <p:nvSpPr>
                  <p:cNvPr id="121" name="Oval 104">
                    <a:extLst>
                      <a:ext uri="{FF2B5EF4-FFF2-40B4-BE49-F238E27FC236}">
                        <a16:creationId xmlns:a16="http://schemas.microsoft.com/office/drawing/2014/main" xmlns="" id="{C29DB869-234C-4FFE-AACB-442D4C1E8A80}"/>
                      </a:ext>
                    </a:extLst>
                  </p:cNvPr>
                  <p:cNvSpPr/>
                  <p:nvPr/>
                </p:nvSpPr>
                <p:spPr>
                  <a:xfrm>
                    <a:off x="2342844" y="5601812"/>
                    <a:ext cx="118872" cy="118872"/>
                  </a:xfrm>
                  <a:prstGeom prst="ellipse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22" name="Straight Connector 105">
                    <a:extLst>
                      <a:ext uri="{FF2B5EF4-FFF2-40B4-BE49-F238E27FC236}">
                        <a16:creationId xmlns:a16="http://schemas.microsoft.com/office/drawing/2014/main" xmlns="" id="{0F8A6212-133B-4784-99DD-BC8C25C5E979}"/>
                      </a:ext>
                    </a:extLst>
                  </p:cNvPr>
                  <p:cNvCxnSpPr/>
                  <p:nvPr/>
                </p:nvCxnSpPr>
                <p:spPr>
                  <a:xfrm>
                    <a:off x="2402280" y="2492896"/>
                    <a:ext cx="0" cy="3108916"/>
                  </a:xfrm>
                  <a:prstGeom prst="line">
                    <a:avLst/>
                  </a:prstGeom>
                  <a:ln>
                    <a:solidFill>
                      <a:srgbClr val="E84C3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06">
                    <a:extLst>
                      <a:ext uri="{FF2B5EF4-FFF2-40B4-BE49-F238E27FC236}">
                        <a16:creationId xmlns:a16="http://schemas.microsoft.com/office/drawing/2014/main" xmlns="" id="{7D60064D-A52C-4CA2-A0FE-A71F715CE245}"/>
                      </a:ext>
                    </a:extLst>
                  </p:cNvPr>
                  <p:cNvCxnSpPr/>
                  <p:nvPr/>
                </p:nvCxnSpPr>
                <p:spPr>
                  <a:xfrm>
                    <a:off x="1534352" y="2492896"/>
                    <a:ext cx="867928" cy="0"/>
                  </a:xfrm>
                  <a:prstGeom prst="line">
                    <a:avLst/>
                  </a:prstGeom>
                  <a:ln w="57150">
                    <a:solidFill>
                      <a:srgbClr val="E84C3D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8" name="Oval 108">
                  <a:extLst>
                    <a:ext uri="{FF2B5EF4-FFF2-40B4-BE49-F238E27FC236}">
                      <a16:creationId xmlns:a16="http://schemas.microsoft.com/office/drawing/2014/main" xmlns="" id="{B26C741D-296C-42A2-B099-E3295BA1572D}"/>
                    </a:ext>
                  </a:extLst>
                </p:cNvPr>
                <p:cNvSpPr/>
                <p:nvPr/>
              </p:nvSpPr>
              <p:spPr>
                <a:xfrm>
                  <a:off x="9713152" y="5601812"/>
                  <a:ext cx="118871" cy="118872"/>
                </a:xfrm>
                <a:prstGeom prst="ellipse">
                  <a:avLst/>
                </a:prstGeom>
                <a:noFill/>
                <a:ln w="127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94" name="Group 113">
                  <a:extLst>
                    <a:ext uri="{FF2B5EF4-FFF2-40B4-BE49-F238E27FC236}">
                      <a16:creationId xmlns:a16="http://schemas.microsoft.com/office/drawing/2014/main" xmlns="" id="{6FA49B5D-9192-4254-B621-A3208FDFD661}"/>
                    </a:ext>
                  </a:extLst>
                </p:cNvPr>
                <p:cNvGrpSpPr/>
                <p:nvPr/>
              </p:nvGrpSpPr>
              <p:grpSpPr>
                <a:xfrm>
                  <a:off x="2096676" y="2055811"/>
                  <a:ext cx="1552002" cy="2983761"/>
                  <a:chOff x="862652" y="5186676"/>
                  <a:chExt cx="1976638" cy="1798117"/>
                </a:xfrm>
              </p:grpSpPr>
              <p:sp>
                <p:nvSpPr>
                  <p:cNvPr id="116" name="TextBox 114">
                    <a:extLst>
                      <a:ext uri="{FF2B5EF4-FFF2-40B4-BE49-F238E27FC236}">
                        <a16:creationId xmlns:a16="http://schemas.microsoft.com/office/drawing/2014/main" xmlns="" id="{40A03A08-3C15-4941-9DC6-B0D492196B04}"/>
                      </a:ext>
                    </a:extLst>
                  </p:cNvPr>
                  <p:cNvSpPr txBox="1"/>
                  <p:nvPr/>
                </p:nvSpPr>
                <p:spPr>
                  <a:xfrm>
                    <a:off x="862652" y="5186676"/>
                    <a:ext cx="1976638" cy="3544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1200" b="1" dirty="0">
                        <a:solidFill>
                          <a:srgbClr val="2D3E5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Constitución Política de 1991. Art 63</a:t>
                    </a:r>
                  </a:p>
                </p:txBody>
              </p:sp>
              <p:sp>
                <p:nvSpPr>
                  <p:cNvPr id="117" name="TextBox 115">
                    <a:extLst>
                      <a:ext uri="{FF2B5EF4-FFF2-40B4-BE49-F238E27FC236}">
                        <a16:creationId xmlns:a16="http://schemas.microsoft.com/office/drawing/2014/main" xmlns="" id="{98671C3B-FA26-4A09-9249-487098192B81}"/>
                      </a:ext>
                    </a:extLst>
                  </p:cNvPr>
                  <p:cNvSpPr txBox="1"/>
                  <p:nvPr/>
                </p:nvSpPr>
                <p:spPr>
                  <a:xfrm>
                    <a:off x="928002" y="5566865"/>
                    <a:ext cx="1741779" cy="141792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900" dirty="0">
                        <a:solidFill>
                          <a:srgbClr val="7E8C8D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Los bienes de uso público, los parques naturales, las  tierras comunales de grupos étnicos, las tierras  de resguardo, el patrimonio arqueológico de la Nación y los demás bienes que determine la ley, son inalienables, imprescriptibles e embargables </a:t>
                    </a:r>
                  </a:p>
                </p:txBody>
              </p:sp>
            </p:grpSp>
            <p:sp>
              <p:nvSpPr>
                <p:cNvPr id="95" name="TextBox 118">
                  <a:extLst>
                    <a:ext uri="{FF2B5EF4-FFF2-40B4-BE49-F238E27FC236}">
                      <a16:creationId xmlns:a16="http://schemas.microsoft.com/office/drawing/2014/main" xmlns="" id="{6276CEDA-AB42-43D7-B3FE-AC2DDE9045D1}"/>
                    </a:ext>
                  </a:extLst>
                </p:cNvPr>
                <p:cNvSpPr txBox="1"/>
                <p:nvPr/>
              </p:nvSpPr>
              <p:spPr>
                <a:xfrm>
                  <a:off x="642173" y="4711766"/>
                  <a:ext cx="1330782" cy="588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900" dirty="0">
                      <a:solidFill>
                        <a:srgbClr val="7E8C8D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Plan maestro de Desarrollo Marítimo en Colombia </a:t>
                  </a:r>
                </a:p>
              </p:txBody>
            </p:sp>
            <p:grpSp>
              <p:nvGrpSpPr>
                <p:cNvPr id="96" name="Group 119">
                  <a:extLst>
                    <a:ext uri="{FF2B5EF4-FFF2-40B4-BE49-F238E27FC236}">
                      <a16:creationId xmlns:a16="http://schemas.microsoft.com/office/drawing/2014/main" xmlns="" id="{536C1752-B39C-4972-818A-9975C059BF4A}"/>
                    </a:ext>
                  </a:extLst>
                </p:cNvPr>
                <p:cNvGrpSpPr/>
                <p:nvPr/>
              </p:nvGrpSpPr>
              <p:grpSpPr>
                <a:xfrm>
                  <a:off x="3836739" y="2535615"/>
                  <a:ext cx="1330781" cy="3030208"/>
                  <a:chOff x="1068446" y="4740536"/>
                  <a:chExt cx="1694888" cy="2240133"/>
                </a:xfrm>
              </p:grpSpPr>
              <p:sp>
                <p:nvSpPr>
                  <p:cNvPr id="114" name="TextBox 120">
                    <a:extLst>
                      <a:ext uri="{FF2B5EF4-FFF2-40B4-BE49-F238E27FC236}">
                        <a16:creationId xmlns:a16="http://schemas.microsoft.com/office/drawing/2014/main" xmlns="" id="{17E3F76B-714B-4026-B933-38C44B13CDDD}"/>
                      </a:ext>
                    </a:extLst>
                  </p:cNvPr>
                  <p:cNvSpPr txBox="1"/>
                  <p:nvPr/>
                </p:nvSpPr>
                <p:spPr>
                  <a:xfrm>
                    <a:off x="1393726" y="4740536"/>
                    <a:ext cx="8172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b="1" dirty="0">
                        <a:solidFill>
                          <a:srgbClr val="2D3E5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Ley 99</a:t>
                    </a:r>
                  </a:p>
                </p:txBody>
              </p:sp>
              <p:sp>
                <p:nvSpPr>
                  <p:cNvPr id="115" name="TextBox 121">
                    <a:extLst>
                      <a:ext uri="{FF2B5EF4-FFF2-40B4-BE49-F238E27FC236}">
                        <a16:creationId xmlns:a16="http://schemas.microsoft.com/office/drawing/2014/main" xmlns="" id="{CB5A1860-6568-4E27-8AB8-767FF068861A}"/>
                      </a:ext>
                    </a:extLst>
                  </p:cNvPr>
                  <p:cNvSpPr txBox="1"/>
                  <p:nvPr/>
                </p:nvSpPr>
                <p:spPr>
                  <a:xfrm>
                    <a:off x="1068446" y="4961713"/>
                    <a:ext cx="1694888" cy="20189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900" dirty="0">
                        <a:solidFill>
                          <a:srgbClr val="7E8C8D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Se crea el Ministerio de Medio Ambiente, se reordena el Sector Publico  encargado de la gestión y conservación del medio ambiente y los recursos naturales renovables, se organiza el Sistema  Ambiental Nacional – SINA. Crea la categoría de reserva privada  </a:t>
                    </a:r>
                  </a:p>
                </p:txBody>
              </p:sp>
            </p:grpSp>
            <p:grpSp>
              <p:nvGrpSpPr>
                <p:cNvPr id="97" name="Group 122">
                  <a:extLst>
                    <a:ext uri="{FF2B5EF4-FFF2-40B4-BE49-F238E27FC236}">
                      <a16:creationId xmlns:a16="http://schemas.microsoft.com/office/drawing/2014/main" xmlns="" id="{5878A803-0BC7-47CC-9964-CA7AE818EC5F}"/>
                    </a:ext>
                  </a:extLst>
                </p:cNvPr>
                <p:cNvGrpSpPr/>
                <p:nvPr/>
              </p:nvGrpSpPr>
              <p:grpSpPr>
                <a:xfrm>
                  <a:off x="5416544" y="4011016"/>
                  <a:ext cx="1330781" cy="1160499"/>
                  <a:chOff x="1071320" y="5108832"/>
                  <a:chExt cx="1694888" cy="1160499"/>
                </a:xfrm>
              </p:grpSpPr>
              <p:sp>
                <p:nvSpPr>
                  <p:cNvPr id="112" name="TextBox 123">
                    <a:extLst>
                      <a:ext uri="{FF2B5EF4-FFF2-40B4-BE49-F238E27FC236}">
                        <a16:creationId xmlns:a16="http://schemas.microsoft.com/office/drawing/2014/main" xmlns="" id="{DF67EBBD-C712-4E0F-909E-F9E793DAD34F}"/>
                      </a:ext>
                    </a:extLst>
                  </p:cNvPr>
                  <p:cNvSpPr txBox="1"/>
                  <p:nvPr/>
                </p:nvSpPr>
                <p:spPr>
                  <a:xfrm>
                    <a:off x="1380421" y="5108832"/>
                    <a:ext cx="929495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b="1" dirty="0">
                        <a:solidFill>
                          <a:srgbClr val="2D3E5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Ley 165</a:t>
                    </a:r>
                  </a:p>
                </p:txBody>
              </p:sp>
              <p:sp>
                <p:nvSpPr>
                  <p:cNvPr id="113" name="TextBox 124">
                    <a:extLst>
                      <a:ext uri="{FF2B5EF4-FFF2-40B4-BE49-F238E27FC236}">
                        <a16:creationId xmlns:a16="http://schemas.microsoft.com/office/drawing/2014/main" xmlns="" id="{BCBF5451-C4C9-47D3-9088-ACCBE7A0316E}"/>
                      </a:ext>
                    </a:extLst>
                  </p:cNvPr>
                  <p:cNvSpPr txBox="1"/>
                  <p:nvPr/>
                </p:nvSpPr>
                <p:spPr>
                  <a:xfrm>
                    <a:off x="1071320" y="5429016"/>
                    <a:ext cx="1694888" cy="8403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900" dirty="0">
                        <a:solidFill>
                          <a:srgbClr val="7E8C8D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Se aprueba el Convenio sobre la Diversidad Biológica - CDB. Retos de conservación  </a:t>
                    </a:r>
                  </a:p>
                </p:txBody>
              </p:sp>
            </p:grpSp>
            <p:grpSp>
              <p:nvGrpSpPr>
                <p:cNvPr id="98" name="Group 128">
                  <a:extLst>
                    <a:ext uri="{FF2B5EF4-FFF2-40B4-BE49-F238E27FC236}">
                      <a16:creationId xmlns:a16="http://schemas.microsoft.com/office/drawing/2014/main" xmlns="" id="{94FAF344-AA62-448F-BAD8-B1E185CDFF59}"/>
                    </a:ext>
                  </a:extLst>
                </p:cNvPr>
                <p:cNvGrpSpPr/>
                <p:nvPr/>
              </p:nvGrpSpPr>
              <p:grpSpPr>
                <a:xfrm>
                  <a:off x="8480462" y="3648421"/>
                  <a:ext cx="1242754" cy="779476"/>
                  <a:chOff x="-785952" y="5111713"/>
                  <a:chExt cx="1455209" cy="779476"/>
                </a:xfrm>
              </p:grpSpPr>
              <p:sp>
                <p:nvSpPr>
                  <p:cNvPr id="110" name="TextBox 129">
                    <a:extLst>
                      <a:ext uri="{FF2B5EF4-FFF2-40B4-BE49-F238E27FC236}">
                        <a16:creationId xmlns:a16="http://schemas.microsoft.com/office/drawing/2014/main" xmlns="" id="{06431DE7-396B-409C-A37F-8764F288F5EC}"/>
                      </a:ext>
                    </a:extLst>
                  </p:cNvPr>
                  <p:cNvSpPr txBox="1"/>
                  <p:nvPr/>
                </p:nvSpPr>
                <p:spPr>
                  <a:xfrm>
                    <a:off x="-515056" y="5111713"/>
                    <a:ext cx="92949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b="1" dirty="0">
                        <a:solidFill>
                          <a:srgbClr val="2D3E5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Ley 388</a:t>
                    </a:r>
                  </a:p>
                </p:txBody>
              </p:sp>
              <p:sp>
                <p:nvSpPr>
                  <p:cNvPr id="111" name="TextBox 130">
                    <a:extLst>
                      <a:ext uri="{FF2B5EF4-FFF2-40B4-BE49-F238E27FC236}">
                        <a16:creationId xmlns:a16="http://schemas.microsoft.com/office/drawing/2014/main" xmlns="" id="{543EC2B6-009D-4AC9-8335-5F26DEF56EBC}"/>
                      </a:ext>
                    </a:extLst>
                  </p:cNvPr>
                  <p:cNvSpPr txBox="1"/>
                  <p:nvPr/>
                </p:nvSpPr>
                <p:spPr>
                  <a:xfrm>
                    <a:off x="-785952" y="5429016"/>
                    <a:ext cx="1455209" cy="4621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900" dirty="0">
                        <a:solidFill>
                          <a:srgbClr val="7E8C8D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Ley de  ordenamiento territorial .</a:t>
                    </a:r>
                  </a:p>
                </p:txBody>
              </p:sp>
            </p:grpSp>
            <p:grpSp>
              <p:nvGrpSpPr>
                <p:cNvPr id="99" name="Group 131">
                  <a:extLst>
                    <a:ext uri="{FF2B5EF4-FFF2-40B4-BE49-F238E27FC236}">
                      <a16:creationId xmlns:a16="http://schemas.microsoft.com/office/drawing/2014/main" xmlns="" id="{D4218DE2-2357-457F-93C1-835276C3C604}"/>
                    </a:ext>
                  </a:extLst>
                </p:cNvPr>
                <p:cNvGrpSpPr/>
                <p:nvPr/>
              </p:nvGrpSpPr>
              <p:grpSpPr>
                <a:xfrm>
                  <a:off x="6779077" y="2621020"/>
                  <a:ext cx="1674491" cy="1804793"/>
                  <a:chOff x="819557" y="5111713"/>
                  <a:chExt cx="2132640" cy="1804793"/>
                </a:xfrm>
              </p:grpSpPr>
              <p:sp>
                <p:nvSpPr>
                  <p:cNvPr id="108" name="TextBox 132">
                    <a:extLst>
                      <a:ext uri="{FF2B5EF4-FFF2-40B4-BE49-F238E27FC236}">
                        <a16:creationId xmlns:a16="http://schemas.microsoft.com/office/drawing/2014/main" xmlns="" id="{4BC2FB8F-B53E-462C-B4AA-C4177D90A33F}"/>
                      </a:ext>
                    </a:extLst>
                  </p:cNvPr>
                  <p:cNvSpPr txBox="1"/>
                  <p:nvPr/>
                </p:nvSpPr>
                <p:spPr>
                  <a:xfrm>
                    <a:off x="819557" y="5111713"/>
                    <a:ext cx="2132640" cy="588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1200" b="1" dirty="0">
                        <a:solidFill>
                          <a:srgbClr val="2D3E5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Política Nacional de Biodiversidad </a:t>
                    </a:r>
                  </a:p>
                </p:txBody>
              </p:sp>
              <p:sp>
                <p:nvSpPr>
                  <p:cNvPr id="109" name="TextBox 133">
                    <a:extLst>
                      <a:ext uri="{FF2B5EF4-FFF2-40B4-BE49-F238E27FC236}">
                        <a16:creationId xmlns:a16="http://schemas.microsoft.com/office/drawing/2014/main" xmlns="" id="{3A8CF28D-E257-4C25-BF3D-B3599A51192B}"/>
                      </a:ext>
                    </a:extLst>
                  </p:cNvPr>
                  <p:cNvSpPr txBox="1"/>
                  <p:nvPr/>
                </p:nvSpPr>
                <p:spPr>
                  <a:xfrm>
                    <a:off x="909852" y="5698049"/>
                    <a:ext cx="1913988" cy="12184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900" dirty="0">
                        <a:solidFill>
                          <a:srgbClr val="7E8C8D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Se fundamenta  en los pilares del CDB: conservar, conocer, y utilizar. </a:t>
                    </a:r>
                  </a:p>
                  <a:p>
                    <a:pPr algn="ctr"/>
                    <a:r>
                      <a:rPr lang="es-CO" sz="900" dirty="0">
                        <a:solidFill>
                          <a:srgbClr val="7E8C8D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Incluye una serie de instrumentos para facilitar la implementación  </a:t>
                    </a:r>
                  </a:p>
                </p:txBody>
              </p:sp>
            </p:grpSp>
            <p:sp>
              <p:nvSpPr>
                <p:cNvPr id="100" name="Rectangle 78">
                  <a:extLst>
                    <a:ext uri="{FF2B5EF4-FFF2-40B4-BE49-F238E27FC236}">
                      <a16:creationId xmlns:a16="http://schemas.microsoft.com/office/drawing/2014/main" xmlns="" id="{8897ED32-86CA-461D-80BB-36706375A338}"/>
                    </a:ext>
                  </a:extLst>
                </p:cNvPr>
                <p:cNvSpPr/>
                <p:nvPr/>
              </p:nvSpPr>
              <p:spPr>
                <a:xfrm>
                  <a:off x="8525710" y="2722962"/>
                  <a:ext cx="1476515" cy="588221"/>
                </a:xfrm>
                <a:prstGeom prst="rect">
                  <a:avLst/>
                </a:prstGeom>
              </p:spPr>
              <p:txBody>
                <a:bodyPr wrap="none" rIns="0" anchor="ctr">
                  <a:spAutoFit/>
                </a:bodyPr>
                <a:lstStyle/>
                <a:p>
                  <a:pPr lvl="0" algn="ctr"/>
                  <a:r>
                    <a:rPr lang="en-US" sz="3600" b="1" dirty="0">
                      <a:solidFill>
                        <a:schemeClr val="accent1">
                          <a:lumMod val="50000"/>
                        </a:schemeClr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1997</a:t>
                  </a:r>
                  <a:endParaRPr lang="en-US" sz="360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grpSp>
              <p:nvGrpSpPr>
                <p:cNvPr id="101" name="Group 37">
                  <a:extLst>
                    <a:ext uri="{FF2B5EF4-FFF2-40B4-BE49-F238E27FC236}">
                      <a16:creationId xmlns:a16="http://schemas.microsoft.com/office/drawing/2014/main" xmlns="" id="{679A4471-060B-4F21-A846-117F0C7DB762}"/>
                    </a:ext>
                  </a:extLst>
                </p:cNvPr>
                <p:cNvGrpSpPr/>
                <p:nvPr/>
              </p:nvGrpSpPr>
              <p:grpSpPr>
                <a:xfrm>
                  <a:off x="8908556" y="3395492"/>
                  <a:ext cx="3517363" cy="2291684"/>
                  <a:chOff x="179584" y="3429000"/>
                  <a:chExt cx="3517363" cy="2291684"/>
                </a:xfrm>
              </p:grpSpPr>
              <p:sp>
                <p:nvSpPr>
                  <p:cNvPr id="105" name="Oval 44">
                    <a:extLst>
                      <a:ext uri="{FF2B5EF4-FFF2-40B4-BE49-F238E27FC236}">
                        <a16:creationId xmlns:a16="http://schemas.microsoft.com/office/drawing/2014/main" xmlns="" id="{A3A1C4BC-770A-456D-B00F-C38A39063222}"/>
                      </a:ext>
                    </a:extLst>
                  </p:cNvPr>
                  <p:cNvSpPr/>
                  <p:nvPr/>
                </p:nvSpPr>
                <p:spPr>
                  <a:xfrm>
                    <a:off x="3578074" y="5601812"/>
                    <a:ext cx="118873" cy="118872"/>
                  </a:xfrm>
                  <a:prstGeom prst="ellipse">
                    <a:avLst/>
                  </a:prstGeom>
                  <a:noFill/>
                  <a:ln w="127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06" name="Straight Connector 20">
                    <a:extLst>
                      <a:ext uri="{FF2B5EF4-FFF2-40B4-BE49-F238E27FC236}">
                        <a16:creationId xmlns:a16="http://schemas.microsoft.com/office/drawing/2014/main" xmlns="" id="{4DD53975-01C1-42B7-81AA-DF03938F733A}"/>
                      </a:ext>
                    </a:extLst>
                  </p:cNvPr>
                  <p:cNvCxnSpPr/>
                  <p:nvPr/>
                </p:nvCxnSpPr>
                <p:spPr>
                  <a:xfrm>
                    <a:off x="1047510" y="3429000"/>
                    <a:ext cx="0" cy="2172812"/>
                  </a:xfrm>
                  <a:prstGeom prst="line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" name="Straight Connector 23">
                    <a:extLst>
                      <a:ext uri="{FF2B5EF4-FFF2-40B4-BE49-F238E27FC236}">
                        <a16:creationId xmlns:a16="http://schemas.microsoft.com/office/drawing/2014/main" xmlns="" id="{66751978-0579-4F87-A471-DD984DE08DB4}"/>
                      </a:ext>
                    </a:extLst>
                  </p:cNvPr>
                  <p:cNvCxnSpPr/>
                  <p:nvPr/>
                </p:nvCxnSpPr>
                <p:spPr>
                  <a:xfrm>
                    <a:off x="179584" y="3433182"/>
                    <a:ext cx="867926" cy="0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2" name="Group 116">
                  <a:extLst>
                    <a:ext uri="{FF2B5EF4-FFF2-40B4-BE49-F238E27FC236}">
                      <a16:creationId xmlns:a16="http://schemas.microsoft.com/office/drawing/2014/main" xmlns="" id="{E1B48E54-1C06-460C-B31A-1AC43C925800}"/>
                    </a:ext>
                  </a:extLst>
                </p:cNvPr>
                <p:cNvGrpSpPr/>
                <p:nvPr/>
              </p:nvGrpSpPr>
              <p:grpSpPr>
                <a:xfrm>
                  <a:off x="7037759" y="4438874"/>
                  <a:ext cx="1092867" cy="1018549"/>
                  <a:chOff x="-4148142" y="5600781"/>
                  <a:chExt cx="2811367" cy="188499"/>
                </a:xfrm>
              </p:grpSpPr>
              <p:sp>
                <p:nvSpPr>
                  <p:cNvPr id="103" name="TextBox 117">
                    <a:extLst>
                      <a:ext uri="{FF2B5EF4-FFF2-40B4-BE49-F238E27FC236}">
                        <a16:creationId xmlns:a16="http://schemas.microsoft.com/office/drawing/2014/main" xmlns="" id="{70D96082-33D6-4A91-B754-9A390C71A547}"/>
                      </a:ext>
                    </a:extLst>
                  </p:cNvPr>
                  <p:cNvSpPr txBox="1"/>
                  <p:nvPr/>
                </p:nvSpPr>
                <p:spPr>
                  <a:xfrm>
                    <a:off x="-4148142" y="5600781"/>
                    <a:ext cx="2703230" cy="777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1200" b="1" dirty="0">
                        <a:solidFill>
                          <a:srgbClr val="2D3E5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Decreto</a:t>
                    </a:r>
                    <a:r>
                      <a:rPr lang="en-US" sz="1200" b="1" dirty="0">
                        <a:solidFill>
                          <a:srgbClr val="2D3E50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 2150</a:t>
                    </a:r>
                  </a:p>
                </p:txBody>
              </p:sp>
              <p:sp>
                <p:nvSpPr>
                  <p:cNvPr id="104" name="TextBox 118">
                    <a:extLst>
                      <a:ext uri="{FF2B5EF4-FFF2-40B4-BE49-F238E27FC236}">
                        <a16:creationId xmlns:a16="http://schemas.microsoft.com/office/drawing/2014/main" xmlns="" id="{51332E76-2C84-4376-8DF7-2E0436F2D6A9}"/>
                      </a:ext>
                    </a:extLst>
                  </p:cNvPr>
                  <p:cNvSpPr txBox="1"/>
                  <p:nvPr/>
                </p:nvSpPr>
                <p:spPr>
                  <a:xfrm>
                    <a:off x="-3949591" y="5680420"/>
                    <a:ext cx="2612816" cy="10886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900" dirty="0">
                        <a:solidFill>
                          <a:srgbClr val="7E8C8D"/>
                        </a:solidFill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rPr>
                      <a:t>Reglamenta la Licencia Ambiental </a:t>
                    </a:r>
                  </a:p>
                </p:txBody>
              </p:sp>
            </p:grpSp>
          </p:grpSp>
        </p:grpSp>
        <p:sp>
          <p:nvSpPr>
            <p:cNvPr id="78" name="TextBox 129">
              <a:extLst>
                <a:ext uri="{FF2B5EF4-FFF2-40B4-BE49-F238E27FC236}">
                  <a16:creationId xmlns:a16="http://schemas.microsoft.com/office/drawing/2014/main" xmlns="" id="{E4135DBD-C668-4200-BF4D-94BE2021C92B}"/>
                </a:ext>
              </a:extLst>
            </p:cNvPr>
            <p:cNvSpPr txBox="1"/>
            <p:nvPr/>
          </p:nvSpPr>
          <p:spPr>
            <a:xfrm>
              <a:off x="6633123" y="4581145"/>
              <a:ext cx="7298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2D3E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Ley 357</a:t>
              </a:r>
            </a:p>
          </p:txBody>
        </p:sp>
        <p:sp>
          <p:nvSpPr>
            <p:cNvPr id="79" name="TextBox 130">
              <a:extLst>
                <a:ext uri="{FF2B5EF4-FFF2-40B4-BE49-F238E27FC236}">
                  <a16:creationId xmlns:a16="http://schemas.microsoft.com/office/drawing/2014/main" xmlns="" id="{F0E98410-7473-4A08-9F06-A31FEADCFAEE}"/>
                </a:ext>
              </a:extLst>
            </p:cNvPr>
            <p:cNvSpPr txBox="1"/>
            <p:nvPr/>
          </p:nvSpPr>
          <p:spPr>
            <a:xfrm>
              <a:off x="6527592" y="4947502"/>
              <a:ext cx="968199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900" dirty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Por medio de la cual se aprueba la convención RAMSAR </a:t>
              </a:r>
            </a:p>
          </p:txBody>
        </p:sp>
      </p:grpSp>
      <p:sp>
        <p:nvSpPr>
          <p:cNvPr id="64" name="TextBox 117">
            <a:extLst>
              <a:ext uri="{FF2B5EF4-FFF2-40B4-BE49-F238E27FC236}">
                <a16:creationId xmlns:a16="http://schemas.microsoft.com/office/drawing/2014/main" xmlns="" id="{70D96082-33D6-4A91-B754-9A390C71A547}"/>
              </a:ext>
            </a:extLst>
          </p:cNvPr>
          <p:cNvSpPr txBox="1"/>
          <p:nvPr/>
        </p:nvSpPr>
        <p:spPr>
          <a:xfrm>
            <a:off x="438876" y="3674091"/>
            <a:ext cx="765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Decreto</a:t>
            </a:r>
            <a:r>
              <a:rPr lang="en-US" sz="1200" b="1" dirty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200" b="1" dirty="0" smtClean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2324</a:t>
            </a:r>
            <a:endParaRPr lang="en-US" sz="1200" b="1" dirty="0">
              <a:solidFill>
                <a:srgbClr val="2D3E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TextBox 118">
            <a:extLst>
              <a:ext uri="{FF2B5EF4-FFF2-40B4-BE49-F238E27FC236}">
                <a16:creationId xmlns:a16="http://schemas.microsoft.com/office/drawing/2014/main" xmlns="" id="{51332E76-2C84-4376-8DF7-2E0436F2D6A9}"/>
              </a:ext>
            </a:extLst>
          </p:cNvPr>
          <p:cNvSpPr txBox="1"/>
          <p:nvPr/>
        </p:nvSpPr>
        <p:spPr>
          <a:xfrm>
            <a:off x="355736" y="4089341"/>
            <a:ext cx="921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00" dirty="0" smtClean="0">
                <a:solidFill>
                  <a:srgbClr val="7E8C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</a:t>
            </a:r>
            <a:r>
              <a:rPr lang="es-ES" sz="900" dirty="0">
                <a:solidFill>
                  <a:srgbClr val="7E8C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reorganiza la Dirección General Marítima.</a:t>
            </a:r>
            <a:endParaRPr lang="es-CO" sz="900" dirty="0">
              <a:solidFill>
                <a:srgbClr val="7E8C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6" name="Rectangle 83">
            <a:extLst>
              <a:ext uri="{FF2B5EF4-FFF2-40B4-BE49-F238E27FC236}">
                <a16:creationId xmlns:a16="http://schemas.microsoft.com/office/drawing/2014/main" xmlns="" id="{FF854551-4D88-416A-9844-A015C7DA1659}"/>
              </a:ext>
            </a:extLst>
          </p:cNvPr>
          <p:cNvSpPr/>
          <p:nvPr/>
        </p:nvSpPr>
        <p:spPr>
          <a:xfrm>
            <a:off x="6414462" y="1825440"/>
            <a:ext cx="2701587" cy="584775"/>
          </a:xfrm>
          <a:prstGeom prst="rect">
            <a:avLst/>
          </a:prstGeom>
        </p:spPr>
        <p:txBody>
          <a:bodyPr wrap="square" rIns="0" anchor="ctr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F39C1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2000-2007</a:t>
            </a:r>
            <a:endParaRPr lang="en-US" sz="3200" dirty="0">
              <a:solidFill>
                <a:srgbClr val="F39C11"/>
              </a:solidFill>
            </a:endParaRPr>
          </a:p>
        </p:txBody>
      </p:sp>
      <p:cxnSp>
        <p:nvCxnSpPr>
          <p:cNvPr id="67" name="Straight Connector 109">
            <a:extLst>
              <a:ext uri="{FF2B5EF4-FFF2-40B4-BE49-F238E27FC236}">
                <a16:creationId xmlns:a16="http://schemas.microsoft.com/office/drawing/2014/main" xmlns="" id="{04F2D564-3B02-495D-9B38-B57B96E47A71}"/>
              </a:ext>
            </a:extLst>
          </p:cNvPr>
          <p:cNvCxnSpPr/>
          <p:nvPr/>
        </p:nvCxnSpPr>
        <p:spPr>
          <a:xfrm>
            <a:off x="8798022" y="2495515"/>
            <a:ext cx="0" cy="3348000"/>
          </a:xfrm>
          <a:prstGeom prst="line">
            <a:avLst/>
          </a:prstGeom>
          <a:ln>
            <a:solidFill>
              <a:srgbClr val="F39C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110">
            <a:extLst>
              <a:ext uri="{FF2B5EF4-FFF2-40B4-BE49-F238E27FC236}">
                <a16:creationId xmlns:a16="http://schemas.microsoft.com/office/drawing/2014/main" xmlns="" id="{57D5159D-F0EB-4CAD-A167-5A2FCBF33DC7}"/>
              </a:ext>
            </a:extLst>
          </p:cNvPr>
          <p:cNvCxnSpPr/>
          <p:nvPr/>
        </p:nvCxnSpPr>
        <p:spPr>
          <a:xfrm>
            <a:off x="8165734" y="2495515"/>
            <a:ext cx="632288" cy="0"/>
          </a:xfrm>
          <a:prstGeom prst="line">
            <a:avLst/>
          </a:prstGeom>
          <a:ln w="57150">
            <a:solidFill>
              <a:srgbClr val="F39C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129">
            <a:extLst>
              <a:ext uri="{FF2B5EF4-FFF2-40B4-BE49-F238E27FC236}">
                <a16:creationId xmlns:a16="http://schemas.microsoft.com/office/drawing/2014/main" xmlns="" id="{06431DE7-396B-409C-A37F-8764F288F5EC}"/>
              </a:ext>
            </a:extLst>
          </p:cNvPr>
          <p:cNvSpPr txBox="1"/>
          <p:nvPr/>
        </p:nvSpPr>
        <p:spPr>
          <a:xfrm>
            <a:off x="7310180" y="2551000"/>
            <a:ext cx="11385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Ley </a:t>
            </a:r>
            <a:r>
              <a:rPr lang="en-US" sz="1200" b="1" dirty="0" smtClean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629/2000</a:t>
            </a:r>
            <a:endParaRPr lang="en-US" sz="1200" b="1" dirty="0">
              <a:solidFill>
                <a:srgbClr val="2D3E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TextBox 130">
            <a:extLst>
              <a:ext uri="{FF2B5EF4-FFF2-40B4-BE49-F238E27FC236}">
                <a16:creationId xmlns:a16="http://schemas.microsoft.com/office/drawing/2014/main" xmlns="" id="{543EC2B6-009D-4AC9-8335-5F26DEF56EBC}"/>
              </a:ext>
            </a:extLst>
          </p:cNvPr>
          <p:cNvSpPr txBox="1"/>
          <p:nvPr/>
        </p:nvSpPr>
        <p:spPr>
          <a:xfrm>
            <a:off x="7450625" y="2809291"/>
            <a:ext cx="9053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 smtClean="0">
                <a:solidFill>
                  <a:srgbClr val="7E8C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aprueba protocolo de Kioto</a:t>
            </a:r>
            <a:endParaRPr lang="es-CO" sz="900" dirty="0">
              <a:solidFill>
                <a:srgbClr val="7E8C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TextBox 129">
            <a:extLst>
              <a:ext uri="{FF2B5EF4-FFF2-40B4-BE49-F238E27FC236}">
                <a16:creationId xmlns:a16="http://schemas.microsoft.com/office/drawing/2014/main" xmlns="" id="{06431DE7-396B-409C-A37F-8764F288F5EC}"/>
              </a:ext>
            </a:extLst>
          </p:cNvPr>
          <p:cNvSpPr txBox="1"/>
          <p:nvPr/>
        </p:nvSpPr>
        <p:spPr>
          <a:xfrm>
            <a:off x="7047063" y="3211580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2001</a:t>
            </a:r>
            <a:endParaRPr lang="en-US" sz="1200" b="1" dirty="0">
              <a:solidFill>
                <a:srgbClr val="2D3E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" name="TextBox 130">
            <a:extLst>
              <a:ext uri="{FF2B5EF4-FFF2-40B4-BE49-F238E27FC236}">
                <a16:creationId xmlns:a16="http://schemas.microsoft.com/office/drawing/2014/main" xmlns="" id="{543EC2B6-009D-4AC9-8335-5F26DEF56EBC}"/>
              </a:ext>
            </a:extLst>
          </p:cNvPr>
          <p:cNvSpPr txBox="1"/>
          <p:nvPr/>
        </p:nvSpPr>
        <p:spPr>
          <a:xfrm>
            <a:off x="6878527" y="3444117"/>
            <a:ext cx="90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 smtClean="0">
                <a:solidFill>
                  <a:srgbClr val="7E8C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Adopta la PNAOCI.</a:t>
            </a:r>
            <a:endParaRPr lang="es-CO" sz="900" dirty="0">
              <a:solidFill>
                <a:srgbClr val="7E8C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3" name="TextBox 129">
            <a:extLst>
              <a:ext uri="{FF2B5EF4-FFF2-40B4-BE49-F238E27FC236}">
                <a16:creationId xmlns:a16="http://schemas.microsoft.com/office/drawing/2014/main" xmlns="" id="{06431DE7-396B-409C-A37F-8764F288F5EC}"/>
              </a:ext>
            </a:extLst>
          </p:cNvPr>
          <p:cNvSpPr txBox="1"/>
          <p:nvPr/>
        </p:nvSpPr>
        <p:spPr>
          <a:xfrm>
            <a:off x="7124318" y="5311689"/>
            <a:ext cx="5373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2007</a:t>
            </a:r>
            <a:endParaRPr lang="en-US" sz="1200" b="1" dirty="0">
              <a:solidFill>
                <a:srgbClr val="2D3E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4" name="TextBox 130">
            <a:extLst>
              <a:ext uri="{FF2B5EF4-FFF2-40B4-BE49-F238E27FC236}">
                <a16:creationId xmlns:a16="http://schemas.microsoft.com/office/drawing/2014/main" xmlns="" id="{543EC2B6-009D-4AC9-8335-5F26DEF56EBC}"/>
              </a:ext>
            </a:extLst>
          </p:cNvPr>
          <p:cNvSpPr txBox="1"/>
          <p:nvPr/>
        </p:nvSpPr>
        <p:spPr>
          <a:xfrm>
            <a:off x="6955782" y="5529712"/>
            <a:ext cx="905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 smtClean="0">
                <a:solidFill>
                  <a:srgbClr val="7E8C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Adopta la PNOEC.</a:t>
            </a:r>
            <a:endParaRPr lang="es-CO" sz="900" dirty="0">
              <a:solidFill>
                <a:srgbClr val="7E8C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5" name="TextBox 129">
            <a:extLst>
              <a:ext uri="{FF2B5EF4-FFF2-40B4-BE49-F238E27FC236}">
                <a16:creationId xmlns:a16="http://schemas.microsoft.com/office/drawing/2014/main" xmlns="" id="{06431DE7-396B-409C-A37F-8764F288F5EC}"/>
              </a:ext>
            </a:extLst>
          </p:cNvPr>
          <p:cNvSpPr txBox="1"/>
          <p:nvPr/>
        </p:nvSpPr>
        <p:spPr>
          <a:xfrm>
            <a:off x="7660362" y="3248256"/>
            <a:ext cx="1072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Decreto</a:t>
            </a:r>
            <a:r>
              <a:rPr lang="en-US" sz="1200" b="1" dirty="0" smtClean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155 de 2004</a:t>
            </a:r>
            <a:endParaRPr lang="en-US" sz="1200" b="1" dirty="0">
              <a:solidFill>
                <a:srgbClr val="2D3E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6" name="TextBox 130">
            <a:extLst>
              <a:ext uri="{FF2B5EF4-FFF2-40B4-BE49-F238E27FC236}">
                <a16:creationId xmlns:a16="http://schemas.microsoft.com/office/drawing/2014/main" xmlns="" id="{543EC2B6-009D-4AC9-8335-5F26DEF56EBC}"/>
              </a:ext>
            </a:extLst>
          </p:cNvPr>
          <p:cNvSpPr txBox="1"/>
          <p:nvPr/>
        </p:nvSpPr>
        <p:spPr>
          <a:xfrm>
            <a:off x="7759450" y="3698629"/>
            <a:ext cx="99976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 smtClean="0">
                <a:solidFill>
                  <a:srgbClr val="7E8C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Reglamenta las tasas por utilización de aguas continentales, subterráneas y estuarinos</a:t>
            </a:r>
            <a:endParaRPr lang="es-CO" sz="900" dirty="0">
              <a:solidFill>
                <a:srgbClr val="7E8C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7" name="TextBox 129">
            <a:extLst>
              <a:ext uri="{FF2B5EF4-FFF2-40B4-BE49-F238E27FC236}">
                <a16:creationId xmlns:a16="http://schemas.microsoft.com/office/drawing/2014/main" xmlns="" id="{06431DE7-396B-409C-A37F-8764F288F5EC}"/>
              </a:ext>
            </a:extLst>
          </p:cNvPr>
          <p:cNvSpPr txBox="1"/>
          <p:nvPr/>
        </p:nvSpPr>
        <p:spPr>
          <a:xfrm>
            <a:off x="6827211" y="3785034"/>
            <a:ext cx="1072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Decreto</a:t>
            </a:r>
            <a:r>
              <a:rPr lang="en-US" sz="1200" b="1" dirty="0" smtClean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1200 de 2004</a:t>
            </a:r>
            <a:endParaRPr lang="en-US" sz="1200" b="1" dirty="0">
              <a:solidFill>
                <a:srgbClr val="2D3E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8" name="TextBox 130">
            <a:extLst>
              <a:ext uri="{FF2B5EF4-FFF2-40B4-BE49-F238E27FC236}">
                <a16:creationId xmlns:a16="http://schemas.microsoft.com/office/drawing/2014/main" xmlns="" id="{543EC2B6-009D-4AC9-8335-5F26DEF56EBC}"/>
              </a:ext>
            </a:extLst>
          </p:cNvPr>
          <p:cNvSpPr txBox="1"/>
          <p:nvPr/>
        </p:nvSpPr>
        <p:spPr>
          <a:xfrm>
            <a:off x="6883209" y="4452954"/>
            <a:ext cx="999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 smtClean="0">
                <a:solidFill>
                  <a:srgbClr val="7E8C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 determinan los instrumentos de planificación ambiental</a:t>
            </a:r>
            <a:endParaRPr lang="es-CO" sz="900" dirty="0">
              <a:solidFill>
                <a:srgbClr val="7E8C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9" name="TextBox 129">
            <a:extLst>
              <a:ext uri="{FF2B5EF4-FFF2-40B4-BE49-F238E27FC236}">
                <a16:creationId xmlns:a16="http://schemas.microsoft.com/office/drawing/2014/main" xmlns="" id="{06431DE7-396B-409C-A37F-8764F288F5EC}"/>
              </a:ext>
            </a:extLst>
          </p:cNvPr>
          <p:cNvSpPr txBox="1"/>
          <p:nvPr/>
        </p:nvSpPr>
        <p:spPr>
          <a:xfrm>
            <a:off x="7724154" y="4737152"/>
            <a:ext cx="1072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Decreto</a:t>
            </a:r>
            <a:r>
              <a:rPr lang="en-US" sz="1200" b="1" dirty="0" smtClean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3800 de 2004</a:t>
            </a:r>
            <a:endParaRPr lang="en-US" sz="1200" b="1" dirty="0">
              <a:solidFill>
                <a:srgbClr val="2D3E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0" name="TextBox 130">
            <a:extLst>
              <a:ext uri="{FF2B5EF4-FFF2-40B4-BE49-F238E27FC236}">
                <a16:creationId xmlns:a16="http://schemas.microsoft.com/office/drawing/2014/main" xmlns="" id="{543EC2B6-009D-4AC9-8335-5F26DEF56EBC}"/>
              </a:ext>
            </a:extLst>
          </p:cNvPr>
          <p:cNvSpPr txBox="1"/>
          <p:nvPr/>
        </p:nvSpPr>
        <p:spPr>
          <a:xfrm>
            <a:off x="7766592" y="5331600"/>
            <a:ext cx="99976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 smtClean="0">
                <a:solidFill>
                  <a:srgbClr val="7E8C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Determinantes ambientales, suelo rural</a:t>
            </a:r>
            <a:endParaRPr lang="es-CO" sz="900" dirty="0">
              <a:solidFill>
                <a:srgbClr val="7E8C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789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A0AE97-35B3-4B9E-A29F-06BC6BE38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28" y="304039"/>
            <a:ext cx="7866638" cy="1063453"/>
          </a:xfrm>
        </p:spPr>
        <p:txBody>
          <a:bodyPr/>
          <a:lstStyle/>
          <a:p>
            <a:r>
              <a:rPr lang="es-CO" dirty="0"/>
              <a:t>Línea de Tiempo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D0C20650-9F43-4805-BE72-F418016FF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12</a:t>
            </a:fld>
            <a:endParaRPr lang="es-ES" dirty="0"/>
          </a:p>
        </p:txBody>
      </p:sp>
      <p:grpSp>
        <p:nvGrpSpPr>
          <p:cNvPr id="89" name="Grupo 88">
            <a:extLst>
              <a:ext uri="{FF2B5EF4-FFF2-40B4-BE49-F238E27FC236}">
                <a16:creationId xmlns:a16="http://schemas.microsoft.com/office/drawing/2014/main" xmlns="" id="{404730CF-CFB2-4A03-AB1A-F3B0160C29AD}"/>
              </a:ext>
            </a:extLst>
          </p:cNvPr>
          <p:cNvGrpSpPr/>
          <p:nvPr/>
        </p:nvGrpSpPr>
        <p:grpSpPr>
          <a:xfrm>
            <a:off x="167149" y="1539768"/>
            <a:ext cx="8928000" cy="4362420"/>
            <a:chOff x="912812" y="1281375"/>
            <a:chExt cx="11025626" cy="4549000"/>
          </a:xfrm>
        </p:grpSpPr>
        <p:cxnSp>
          <p:nvCxnSpPr>
            <p:cNvPr id="90" name="Straight Connector 43">
              <a:extLst>
                <a:ext uri="{FF2B5EF4-FFF2-40B4-BE49-F238E27FC236}">
                  <a16:creationId xmlns:a16="http://schemas.microsoft.com/office/drawing/2014/main" xmlns="" id="{C0E42AB2-01C3-4B7D-B01B-092262DF5501}"/>
                </a:ext>
              </a:extLst>
            </p:cNvPr>
            <p:cNvCxnSpPr/>
            <p:nvPr/>
          </p:nvCxnSpPr>
          <p:spPr>
            <a:xfrm>
              <a:off x="912812" y="5661248"/>
              <a:ext cx="11025626" cy="0"/>
            </a:xfrm>
            <a:prstGeom prst="line">
              <a:avLst/>
            </a:prstGeom>
            <a:ln w="19050">
              <a:headEnd type="oval" w="lg" len="lg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78">
              <a:extLst>
                <a:ext uri="{FF2B5EF4-FFF2-40B4-BE49-F238E27FC236}">
                  <a16:creationId xmlns:a16="http://schemas.microsoft.com/office/drawing/2014/main" xmlns="" id="{E4BAF3D7-3F35-41A3-8B69-E219B6B3B66C}"/>
                </a:ext>
              </a:extLst>
            </p:cNvPr>
            <p:cNvSpPr/>
            <p:nvPr/>
          </p:nvSpPr>
          <p:spPr>
            <a:xfrm>
              <a:off x="1124422" y="2817312"/>
              <a:ext cx="1150316" cy="545598"/>
            </a:xfrm>
            <a:prstGeom prst="rect">
              <a:avLst/>
            </a:prstGeom>
          </p:spPr>
          <p:txBody>
            <a:bodyPr wrap="square" rIns="0" anchor="ctr">
              <a:spAutoFit/>
            </a:bodyPr>
            <a:lstStyle/>
            <a:p>
              <a:pPr lvl="0" algn="ctr"/>
              <a:r>
                <a:rPr lang="en-US" sz="2800" b="1" dirty="0">
                  <a:solidFill>
                    <a:schemeClr val="accen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2010</a:t>
              </a:r>
              <a:endParaRPr lang="en-US" sz="2800" dirty="0">
                <a:solidFill>
                  <a:schemeClr val="accent1"/>
                </a:solidFill>
              </a:endParaRPr>
            </a:p>
          </p:txBody>
        </p:sp>
        <p:sp>
          <p:nvSpPr>
            <p:cNvPr id="92" name="Rectangle 79">
              <a:extLst>
                <a:ext uri="{FF2B5EF4-FFF2-40B4-BE49-F238E27FC236}">
                  <a16:creationId xmlns:a16="http://schemas.microsoft.com/office/drawing/2014/main" xmlns="" id="{ABF8DC03-3E92-4689-91C7-61BD669CBE73}"/>
                </a:ext>
              </a:extLst>
            </p:cNvPr>
            <p:cNvSpPr/>
            <p:nvPr/>
          </p:nvSpPr>
          <p:spPr>
            <a:xfrm>
              <a:off x="3084765" y="1344636"/>
              <a:ext cx="913070" cy="523220"/>
            </a:xfrm>
            <a:prstGeom prst="rect">
              <a:avLst/>
            </a:prstGeom>
          </p:spPr>
          <p:txBody>
            <a:bodyPr wrap="none" rIns="0" anchor="ctr">
              <a:spAutoFit/>
            </a:bodyPr>
            <a:lstStyle/>
            <a:p>
              <a:pPr lvl="0" algn="ctr"/>
              <a:r>
                <a:rPr lang="en-US" sz="2800" b="1" dirty="0">
                  <a:solidFill>
                    <a:srgbClr val="8D44A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2011</a:t>
              </a:r>
              <a:endParaRPr lang="en-US" sz="2800" dirty="0">
                <a:solidFill>
                  <a:srgbClr val="8D44AD"/>
                </a:solidFill>
              </a:endParaRPr>
            </a:p>
          </p:txBody>
        </p:sp>
        <p:sp>
          <p:nvSpPr>
            <p:cNvPr id="93" name="Rectangle 81">
              <a:extLst>
                <a:ext uri="{FF2B5EF4-FFF2-40B4-BE49-F238E27FC236}">
                  <a16:creationId xmlns:a16="http://schemas.microsoft.com/office/drawing/2014/main" xmlns="" id="{B47A0369-B2FE-4411-B129-EF3BE10BFC18}"/>
                </a:ext>
              </a:extLst>
            </p:cNvPr>
            <p:cNvSpPr/>
            <p:nvPr/>
          </p:nvSpPr>
          <p:spPr>
            <a:xfrm>
              <a:off x="4897643" y="1281375"/>
              <a:ext cx="913069" cy="523220"/>
            </a:xfrm>
            <a:prstGeom prst="rect">
              <a:avLst/>
            </a:prstGeom>
          </p:spPr>
          <p:txBody>
            <a:bodyPr wrap="none" rIns="0" anchor="ctr">
              <a:spAutoFit/>
            </a:bodyPr>
            <a:lstStyle/>
            <a:p>
              <a:pPr lvl="0" algn="ctr"/>
              <a:r>
                <a:rPr lang="en-US" sz="2800" b="1" dirty="0">
                  <a:solidFill>
                    <a:srgbClr val="27AE6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2012</a:t>
              </a:r>
              <a:endParaRPr lang="en-US" sz="2800" dirty="0">
                <a:solidFill>
                  <a:srgbClr val="27AE61"/>
                </a:solidFill>
              </a:endParaRPr>
            </a:p>
          </p:txBody>
        </p:sp>
        <p:sp>
          <p:nvSpPr>
            <p:cNvPr id="94" name="Rectangle 82">
              <a:extLst>
                <a:ext uri="{FF2B5EF4-FFF2-40B4-BE49-F238E27FC236}">
                  <a16:creationId xmlns:a16="http://schemas.microsoft.com/office/drawing/2014/main" xmlns="" id="{EFF2E376-B112-4F5C-9CC3-10A946946FD8}"/>
                </a:ext>
              </a:extLst>
            </p:cNvPr>
            <p:cNvSpPr/>
            <p:nvPr/>
          </p:nvSpPr>
          <p:spPr>
            <a:xfrm>
              <a:off x="6176738" y="1938603"/>
              <a:ext cx="913069" cy="523220"/>
            </a:xfrm>
            <a:prstGeom prst="rect">
              <a:avLst/>
            </a:prstGeom>
          </p:spPr>
          <p:txBody>
            <a:bodyPr wrap="none" rIns="0" anchor="ctr">
              <a:spAutoFit/>
            </a:bodyPr>
            <a:lstStyle/>
            <a:p>
              <a:pPr lvl="0" algn="ctr"/>
              <a:r>
                <a:rPr lang="en-US" sz="2800" b="1" dirty="0">
                  <a:solidFill>
                    <a:srgbClr val="E84C3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2013</a:t>
              </a:r>
              <a:endParaRPr lang="en-US" sz="2800" dirty="0">
                <a:solidFill>
                  <a:srgbClr val="E84C3D"/>
                </a:solidFill>
              </a:endParaRPr>
            </a:p>
          </p:txBody>
        </p:sp>
        <p:grpSp>
          <p:nvGrpSpPr>
            <p:cNvPr id="95" name="Group 37">
              <a:extLst>
                <a:ext uri="{FF2B5EF4-FFF2-40B4-BE49-F238E27FC236}">
                  <a16:creationId xmlns:a16="http://schemas.microsoft.com/office/drawing/2014/main" xmlns="" id="{66337E26-1689-4062-90AD-85C38CE0379E}"/>
                </a:ext>
              </a:extLst>
            </p:cNvPr>
            <p:cNvGrpSpPr/>
            <p:nvPr/>
          </p:nvGrpSpPr>
          <p:grpSpPr>
            <a:xfrm>
              <a:off x="1396941" y="3273989"/>
              <a:ext cx="915999" cy="2477474"/>
              <a:chOff x="1731105" y="3218735"/>
              <a:chExt cx="915999" cy="2477474"/>
            </a:xfrm>
          </p:grpSpPr>
          <p:sp>
            <p:nvSpPr>
              <p:cNvPr id="168" name="Oval 44">
                <a:extLst>
                  <a:ext uri="{FF2B5EF4-FFF2-40B4-BE49-F238E27FC236}">
                    <a16:creationId xmlns:a16="http://schemas.microsoft.com/office/drawing/2014/main" xmlns="" id="{C99713F1-3C4B-4F36-976E-EC6A5A54B6B2}"/>
                  </a:ext>
                </a:extLst>
              </p:cNvPr>
              <p:cNvSpPr/>
              <p:nvPr/>
            </p:nvSpPr>
            <p:spPr>
              <a:xfrm>
                <a:off x="2528232" y="5577337"/>
                <a:ext cx="118872" cy="118872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9" name="Straight Connector 20">
                <a:extLst>
                  <a:ext uri="{FF2B5EF4-FFF2-40B4-BE49-F238E27FC236}">
                    <a16:creationId xmlns:a16="http://schemas.microsoft.com/office/drawing/2014/main" xmlns="" id="{D1983E1F-0557-4CB1-8202-D5206168901A}"/>
                  </a:ext>
                </a:extLst>
              </p:cNvPr>
              <p:cNvCxnSpPr/>
              <p:nvPr/>
            </p:nvCxnSpPr>
            <p:spPr>
              <a:xfrm>
                <a:off x="2599034" y="3218735"/>
                <a:ext cx="0" cy="244008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23">
                <a:extLst>
                  <a:ext uri="{FF2B5EF4-FFF2-40B4-BE49-F238E27FC236}">
                    <a16:creationId xmlns:a16="http://schemas.microsoft.com/office/drawing/2014/main" xmlns="" id="{2E159D43-BE49-4398-A57D-B9DB91B200D5}"/>
                  </a:ext>
                </a:extLst>
              </p:cNvPr>
              <p:cNvCxnSpPr/>
              <p:nvPr/>
            </p:nvCxnSpPr>
            <p:spPr>
              <a:xfrm>
                <a:off x="1731105" y="3222917"/>
                <a:ext cx="867927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1">
              <a:extLst>
                <a:ext uri="{FF2B5EF4-FFF2-40B4-BE49-F238E27FC236}">
                  <a16:creationId xmlns:a16="http://schemas.microsoft.com/office/drawing/2014/main" xmlns="" id="{41DB34EC-8D5C-4B70-9CB0-9F54C762AED8}"/>
                </a:ext>
              </a:extLst>
            </p:cNvPr>
            <p:cNvGrpSpPr/>
            <p:nvPr/>
          </p:nvGrpSpPr>
          <p:grpSpPr>
            <a:xfrm>
              <a:off x="2129259" y="1958637"/>
              <a:ext cx="2650088" cy="3732629"/>
              <a:chOff x="980777" y="1843947"/>
              <a:chExt cx="1440000" cy="3732629"/>
            </a:xfrm>
          </p:grpSpPr>
          <p:cxnSp>
            <p:nvCxnSpPr>
              <p:cNvPr id="166" name="Straight Connector 93">
                <a:extLst>
                  <a:ext uri="{FF2B5EF4-FFF2-40B4-BE49-F238E27FC236}">
                    <a16:creationId xmlns:a16="http://schemas.microsoft.com/office/drawing/2014/main" xmlns="" id="{EA1DE10A-5960-44A6-B00F-F90D2103A0FE}"/>
                  </a:ext>
                </a:extLst>
              </p:cNvPr>
              <p:cNvCxnSpPr/>
              <p:nvPr/>
            </p:nvCxnSpPr>
            <p:spPr>
              <a:xfrm>
                <a:off x="2402280" y="1860142"/>
                <a:ext cx="0" cy="3716434"/>
              </a:xfrm>
              <a:prstGeom prst="line">
                <a:avLst/>
              </a:prstGeom>
              <a:ln>
                <a:solidFill>
                  <a:srgbClr val="8D44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94">
                <a:extLst>
                  <a:ext uri="{FF2B5EF4-FFF2-40B4-BE49-F238E27FC236}">
                    <a16:creationId xmlns:a16="http://schemas.microsoft.com/office/drawing/2014/main" xmlns="" id="{72C26EA0-E1CA-4CDF-8BD1-06076C428051}"/>
                  </a:ext>
                </a:extLst>
              </p:cNvPr>
              <p:cNvCxnSpPr/>
              <p:nvPr/>
            </p:nvCxnSpPr>
            <p:spPr>
              <a:xfrm>
                <a:off x="980777" y="1843947"/>
                <a:ext cx="1440000" cy="0"/>
              </a:xfrm>
              <a:prstGeom prst="line">
                <a:avLst/>
              </a:prstGeom>
              <a:ln w="57150">
                <a:solidFill>
                  <a:srgbClr val="8D44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9">
              <a:extLst>
                <a:ext uri="{FF2B5EF4-FFF2-40B4-BE49-F238E27FC236}">
                  <a16:creationId xmlns:a16="http://schemas.microsoft.com/office/drawing/2014/main" xmlns="" id="{BD11E2DD-FE74-4175-B832-9B9145677EAA}"/>
                </a:ext>
              </a:extLst>
            </p:cNvPr>
            <p:cNvGrpSpPr/>
            <p:nvPr/>
          </p:nvGrpSpPr>
          <p:grpSpPr>
            <a:xfrm>
              <a:off x="5049896" y="1811884"/>
              <a:ext cx="867928" cy="3753973"/>
              <a:chOff x="1404936" y="2718189"/>
              <a:chExt cx="867928" cy="2885033"/>
            </a:xfrm>
          </p:grpSpPr>
          <p:cxnSp>
            <p:nvCxnSpPr>
              <p:cNvPr id="164" name="Straight Connector 101">
                <a:extLst>
                  <a:ext uri="{FF2B5EF4-FFF2-40B4-BE49-F238E27FC236}">
                    <a16:creationId xmlns:a16="http://schemas.microsoft.com/office/drawing/2014/main" xmlns="" id="{C1D5C723-DA31-4730-AA10-A8BB06ABF840}"/>
                  </a:ext>
                </a:extLst>
              </p:cNvPr>
              <p:cNvCxnSpPr/>
              <p:nvPr/>
            </p:nvCxnSpPr>
            <p:spPr>
              <a:xfrm>
                <a:off x="2272864" y="2718189"/>
                <a:ext cx="0" cy="2885033"/>
              </a:xfrm>
              <a:prstGeom prst="line">
                <a:avLst/>
              </a:prstGeom>
              <a:ln>
                <a:solidFill>
                  <a:srgbClr val="27AE6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02">
                <a:extLst>
                  <a:ext uri="{FF2B5EF4-FFF2-40B4-BE49-F238E27FC236}">
                    <a16:creationId xmlns:a16="http://schemas.microsoft.com/office/drawing/2014/main" xmlns="" id="{EFEBE506-7515-4F2A-BAE7-5029A02D9B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4936" y="2718189"/>
                <a:ext cx="867928" cy="0"/>
              </a:xfrm>
              <a:prstGeom prst="line">
                <a:avLst/>
              </a:prstGeom>
              <a:ln w="57150">
                <a:solidFill>
                  <a:srgbClr val="27AE6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103">
              <a:extLst>
                <a:ext uri="{FF2B5EF4-FFF2-40B4-BE49-F238E27FC236}">
                  <a16:creationId xmlns:a16="http://schemas.microsoft.com/office/drawing/2014/main" xmlns="" id="{E9CA0154-BA99-48F6-B9B8-3E6492C6092D}"/>
                </a:ext>
              </a:extLst>
            </p:cNvPr>
            <p:cNvGrpSpPr/>
            <p:nvPr/>
          </p:nvGrpSpPr>
          <p:grpSpPr>
            <a:xfrm>
              <a:off x="6236223" y="2562259"/>
              <a:ext cx="927364" cy="3227788"/>
              <a:chOff x="1534352" y="2492896"/>
              <a:chExt cx="927364" cy="3227788"/>
            </a:xfrm>
          </p:grpSpPr>
          <p:sp>
            <p:nvSpPr>
              <p:cNvPr id="160" name="Oval 104">
                <a:extLst>
                  <a:ext uri="{FF2B5EF4-FFF2-40B4-BE49-F238E27FC236}">
                    <a16:creationId xmlns:a16="http://schemas.microsoft.com/office/drawing/2014/main" xmlns="" id="{B42DD8A8-AAF1-4B98-99B0-F78625E86D15}"/>
                  </a:ext>
                </a:extLst>
              </p:cNvPr>
              <p:cNvSpPr/>
              <p:nvPr/>
            </p:nvSpPr>
            <p:spPr>
              <a:xfrm>
                <a:off x="2342844" y="5601812"/>
                <a:ext cx="118872" cy="118872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1" name="Straight Connector 105">
                <a:extLst>
                  <a:ext uri="{FF2B5EF4-FFF2-40B4-BE49-F238E27FC236}">
                    <a16:creationId xmlns:a16="http://schemas.microsoft.com/office/drawing/2014/main" xmlns="" id="{EFE968DA-7640-4C74-B87A-F1E4974A16B7}"/>
                  </a:ext>
                </a:extLst>
              </p:cNvPr>
              <p:cNvCxnSpPr/>
              <p:nvPr/>
            </p:nvCxnSpPr>
            <p:spPr>
              <a:xfrm>
                <a:off x="2402280" y="2492896"/>
                <a:ext cx="0" cy="3108916"/>
              </a:xfrm>
              <a:prstGeom prst="line">
                <a:avLst/>
              </a:prstGeom>
              <a:ln>
                <a:solidFill>
                  <a:srgbClr val="E84C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06">
                <a:extLst>
                  <a:ext uri="{FF2B5EF4-FFF2-40B4-BE49-F238E27FC236}">
                    <a16:creationId xmlns:a16="http://schemas.microsoft.com/office/drawing/2014/main" xmlns="" id="{31E376BB-BBE2-4493-9FE5-22AEFAE3D429}"/>
                  </a:ext>
                </a:extLst>
              </p:cNvPr>
              <p:cNvCxnSpPr/>
              <p:nvPr/>
            </p:nvCxnSpPr>
            <p:spPr>
              <a:xfrm>
                <a:off x="1534352" y="2492896"/>
                <a:ext cx="867928" cy="0"/>
              </a:xfrm>
              <a:prstGeom prst="line">
                <a:avLst/>
              </a:prstGeom>
              <a:ln w="57150">
                <a:solidFill>
                  <a:srgbClr val="E84C3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113">
              <a:extLst>
                <a:ext uri="{FF2B5EF4-FFF2-40B4-BE49-F238E27FC236}">
                  <a16:creationId xmlns:a16="http://schemas.microsoft.com/office/drawing/2014/main" xmlns="" id="{034C2F02-636F-4461-BC84-44CB1DCFC354}"/>
                </a:ext>
              </a:extLst>
            </p:cNvPr>
            <p:cNvGrpSpPr/>
            <p:nvPr/>
          </p:nvGrpSpPr>
          <p:grpSpPr>
            <a:xfrm>
              <a:off x="2331030" y="2024474"/>
              <a:ext cx="1330781" cy="1507585"/>
              <a:chOff x="1290434" y="5111713"/>
              <a:chExt cx="1694889" cy="1151619"/>
            </a:xfrm>
          </p:grpSpPr>
          <p:sp>
            <p:nvSpPr>
              <p:cNvPr id="158" name="TextBox 114">
                <a:extLst>
                  <a:ext uri="{FF2B5EF4-FFF2-40B4-BE49-F238E27FC236}">
                    <a16:creationId xmlns:a16="http://schemas.microsoft.com/office/drawing/2014/main" xmlns="" id="{969BE17B-E333-491E-9460-BD8EB3457C8E}"/>
                  </a:ext>
                </a:extLst>
              </p:cNvPr>
              <p:cNvSpPr txBox="1"/>
              <p:nvPr/>
            </p:nvSpPr>
            <p:spPr>
              <a:xfrm>
                <a:off x="1366798" y="5111713"/>
                <a:ext cx="1465041" cy="211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2D3E5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Ley 1450</a:t>
                </a:r>
              </a:p>
            </p:txBody>
          </p:sp>
          <p:sp>
            <p:nvSpPr>
              <p:cNvPr id="159" name="TextBox 115">
                <a:extLst>
                  <a:ext uri="{FF2B5EF4-FFF2-40B4-BE49-F238E27FC236}">
                    <a16:creationId xmlns:a16="http://schemas.microsoft.com/office/drawing/2014/main" xmlns="" id="{96467D48-0F13-4C20-9EE0-470DAFCEAE76}"/>
                  </a:ext>
                </a:extLst>
              </p:cNvPr>
              <p:cNvSpPr txBox="1"/>
              <p:nvPr/>
            </p:nvSpPr>
            <p:spPr>
              <a:xfrm>
                <a:off x="1290434" y="5346421"/>
                <a:ext cx="1694889" cy="916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9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 expide el Plan Nacional de Desarrollo 2010-2014. No incluye Reservas Forestales Protectoras Regionales  como áreas del SINAP </a:t>
                </a:r>
              </a:p>
            </p:txBody>
          </p:sp>
        </p:grpSp>
        <p:grpSp>
          <p:nvGrpSpPr>
            <p:cNvPr id="100" name="Group 116">
              <a:extLst>
                <a:ext uri="{FF2B5EF4-FFF2-40B4-BE49-F238E27FC236}">
                  <a16:creationId xmlns:a16="http://schemas.microsoft.com/office/drawing/2014/main" xmlns="" id="{48AB8537-8DDA-4424-B677-637F18F1F5E1}"/>
                </a:ext>
              </a:extLst>
            </p:cNvPr>
            <p:cNvGrpSpPr/>
            <p:nvPr/>
          </p:nvGrpSpPr>
          <p:grpSpPr>
            <a:xfrm>
              <a:off x="927213" y="3402185"/>
              <a:ext cx="1347525" cy="1499673"/>
              <a:chOff x="1321906" y="4885181"/>
              <a:chExt cx="1716213" cy="1499673"/>
            </a:xfrm>
          </p:grpSpPr>
          <p:sp>
            <p:nvSpPr>
              <p:cNvPr id="156" name="TextBox 117">
                <a:extLst>
                  <a:ext uri="{FF2B5EF4-FFF2-40B4-BE49-F238E27FC236}">
                    <a16:creationId xmlns:a16="http://schemas.microsoft.com/office/drawing/2014/main" xmlns="" id="{7B39C06E-1EE0-49B0-AAA5-A44498B06ED9}"/>
                  </a:ext>
                </a:extLst>
              </p:cNvPr>
              <p:cNvSpPr txBox="1"/>
              <p:nvPr/>
            </p:nvSpPr>
            <p:spPr>
              <a:xfrm>
                <a:off x="1321906" y="4885181"/>
                <a:ext cx="15072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sz="1200" b="1" dirty="0">
                    <a:solidFill>
                      <a:srgbClr val="2D3E5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Decreto 2372 </a:t>
                </a:r>
              </a:p>
            </p:txBody>
          </p:sp>
          <p:sp>
            <p:nvSpPr>
              <p:cNvPr id="157" name="TextBox 118">
                <a:extLst>
                  <a:ext uri="{FF2B5EF4-FFF2-40B4-BE49-F238E27FC236}">
                    <a16:creationId xmlns:a16="http://schemas.microsoft.com/office/drawing/2014/main" xmlns="" id="{1494EFD8-F1A5-49FC-8C71-0F6B71E709B6}"/>
                  </a:ext>
                </a:extLst>
              </p:cNvPr>
              <p:cNvSpPr txBox="1"/>
              <p:nvPr/>
            </p:nvSpPr>
            <p:spPr>
              <a:xfrm>
                <a:off x="1343231" y="5184525"/>
                <a:ext cx="169488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CO" sz="9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Reglamenta el SINAP y las categorías de manejo que lo conforman y crea el RUNAP. No reconoce las áreas municipales como Áreas protegidas  </a:t>
                </a:r>
              </a:p>
            </p:txBody>
          </p:sp>
        </p:grpSp>
        <p:grpSp>
          <p:nvGrpSpPr>
            <p:cNvPr id="101" name="Group 119">
              <a:extLst>
                <a:ext uri="{FF2B5EF4-FFF2-40B4-BE49-F238E27FC236}">
                  <a16:creationId xmlns:a16="http://schemas.microsoft.com/office/drawing/2014/main" xmlns="" id="{8791987E-1107-4534-BF43-013395E7707A}"/>
                </a:ext>
              </a:extLst>
            </p:cNvPr>
            <p:cNvGrpSpPr/>
            <p:nvPr/>
          </p:nvGrpSpPr>
          <p:grpSpPr>
            <a:xfrm>
              <a:off x="3486722" y="2438185"/>
              <a:ext cx="1256182" cy="1164126"/>
              <a:chOff x="1071320" y="5066663"/>
              <a:chExt cx="1694888" cy="860600"/>
            </a:xfrm>
          </p:grpSpPr>
          <p:sp>
            <p:nvSpPr>
              <p:cNvPr id="154" name="TextBox 120">
                <a:extLst>
                  <a:ext uri="{FF2B5EF4-FFF2-40B4-BE49-F238E27FC236}">
                    <a16:creationId xmlns:a16="http://schemas.microsoft.com/office/drawing/2014/main" xmlns="" id="{CEF06F3A-BD09-4EA4-8D8A-63E5F96BC19E}"/>
                  </a:ext>
                </a:extLst>
              </p:cNvPr>
              <p:cNvSpPr txBox="1"/>
              <p:nvPr/>
            </p:nvSpPr>
            <p:spPr>
              <a:xfrm>
                <a:off x="1316789" y="5066663"/>
                <a:ext cx="1401118" cy="213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200" b="1" dirty="0" smtClean="0">
                    <a:solidFill>
                      <a:srgbClr val="2D3E5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Ley 1454 </a:t>
                </a:r>
                <a:endParaRPr lang="es-CO" sz="1200" b="1" dirty="0">
                  <a:solidFill>
                    <a:srgbClr val="2D3E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55" name="TextBox 121">
                <a:extLst>
                  <a:ext uri="{FF2B5EF4-FFF2-40B4-BE49-F238E27FC236}">
                    <a16:creationId xmlns:a16="http://schemas.microsoft.com/office/drawing/2014/main" xmlns="" id="{8B9A1CBF-D7F2-4022-97F0-3DDE9871CAED}"/>
                  </a:ext>
                </a:extLst>
              </p:cNvPr>
              <p:cNvSpPr txBox="1"/>
              <p:nvPr/>
            </p:nvSpPr>
            <p:spPr>
              <a:xfrm>
                <a:off x="1071320" y="5429016"/>
                <a:ext cx="1694888" cy="498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900" dirty="0" smtClean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Ley orgánica sobre ordenamiento territorial</a:t>
                </a:r>
                <a:endParaRPr lang="es-CO" sz="900" dirty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102" name="TextBox 124">
              <a:extLst>
                <a:ext uri="{FF2B5EF4-FFF2-40B4-BE49-F238E27FC236}">
                  <a16:creationId xmlns:a16="http://schemas.microsoft.com/office/drawing/2014/main" xmlns="" id="{CFE598F4-9199-4845-BA76-163C36E642F4}"/>
                </a:ext>
              </a:extLst>
            </p:cNvPr>
            <p:cNvSpPr txBox="1"/>
            <p:nvPr/>
          </p:nvSpPr>
          <p:spPr>
            <a:xfrm>
              <a:off x="4815452" y="2259826"/>
              <a:ext cx="1162823" cy="139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900" dirty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Política Nacional para la Gestión Integral para la Biodiversidad y sus Servicios Ecosistémicos  </a:t>
              </a:r>
            </a:p>
          </p:txBody>
        </p:sp>
        <p:grpSp>
          <p:nvGrpSpPr>
            <p:cNvPr id="103" name="Group 131">
              <a:extLst>
                <a:ext uri="{FF2B5EF4-FFF2-40B4-BE49-F238E27FC236}">
                  <a16:creationId xmlns:a16="http://schemas.microsoft.com/office/drawing/2014/main" xmlns="" id="{026CC814-AC31-4F81-903C-6CBCB7EEEE12}"/>
                </a:ext>
              </a:extLst>
            </p:cNvPr>
            <p:cNvGrpSpPr/>
            <p:nvPr/>
          </p:nvGrpSpPr>
          <p:grpSpPr>
            <a:xfrm>
              <a:off x="5863527" y="2649950"/>
              <a:ext cx="1330774" cy="1398551"/>
              <a:chOff x="1008393" y="5096689"/>
              <a:chExt cx="1694879" cy="1398551"/>
            </a:xfrm>
          </p:grpSpPr>
          <p:sp>
            <p:nvSpPr>
              <p:cNvPr id="152" name="TextBox 132">
                <a:extLst>
                  <a:ext uri="{FF2B5EF4-FFF2-40B4-BE49-F238E27FC236}">
                    <a16:creationId xmlns:a16="http://schemas.microsoft.com/office/drawing/2014/main" xmlns="" id="{ADF8609A-B4AB-4E2F-8D99-B87B2E291D39}"/>
                  </a:ext>
                </a:extLst>
              </p:cNvPr>
              <p:cNvSpPr txBox="1"/>
              <p:nvPr/>
            </p:nvSpPr>
            <p:spPr>
              <a:xfrm>
                <a:off x="1008393" y="5096689"/>
                <a:ext cx="1694879" cy="481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200" b="1" dirty="0" smtClean="0">
                    <a:solidFill>
                      <a:srgbClr val="2D3E5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Decreto 1120</a:t>
                </a:r>
                <a:endParaRPr lang="es-CO" sz="1200" b="1" dirty="0">
                  <a:solidFill>
                    <a:srgbClr val="2D3E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53" name="TextBox 133">
                <a:extLst>
                  <a:ext uri="{FF2B5EF4-FFF2-40B4-BE49-F238E27FC236}">
                    <a16:creationId xmlns:a16="http://schemas.microsoft.com/office/drawing/2014/main" xmlns="" id="{AC21ABC0-164F-4A9D-AFA3-E81B43AF053A}"/>
                  </a:ext>
                </a:extLst>
              </p:cNvPr>
              <p:cNvSpPr txBox="1"/>
              <p:nvPr/>
            </p:nvSpPr>
            <p:spPr>
              <a:xfrm>
                <a:off x="1241706" y="5532419"/>
                <a:ext cx="1300070" cy="9628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900" dirty="0" smtClean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UAC, POMIUAC y autoridad en lo marino a las CAR</a:t>
                </a:r>
                <a:endParaRPr lang="es-CO" sz="900" dirty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104" name="Group 119">
              <a:extLst>
                <a:ext uri="{FF2B5EF4-FFF2-40B4-BE49-F238E27FC236}">
                  <a16:creationId xmlns:a16="http://schemas.microsoft.com/office/drawing/2014/main" xmlns="" id="{35FDD9E6-C831-4173-AAA5-FE066A1F75DA}"/>
                </a:ext>
              </a:extLst>
            </p:cNvPr>
            <p:cNvGrpSpPr/>
            <p:nvPr/>
          </p:nvGrpSpPr>
          <p:grpSpPr>
            <a:xfrm>
              <a:off x="2315289" y="3956015"/>
              <a:ext cx="1315422" cy="1243757"/>
              <a:chOff x="1235957" y="5313744"/>
              <a:chExt cx="1774817" cy="919469"/>
            </a:xfrm>
          </p:grpSpPr>
          <p:sp>
            <p:nvSpPr>
              <p:cNvPr id="150" name="TextBox 120">
                <a:extLst>
                  <a:ext uri="{FF2B5EF4-FFF2-40B4-BE49-F238E27FC236}">
                    <a16:creationId xmlns:a16="http://schemas.microsoft.com/office/drawing/2014/main" xmlns="" id="{0A535B4F-AB9A-4BE6-9E8E-31EA4D5FD6F4}"/>
                  </a:ext>
                </a:extLst>
              </p:cNvPr>
              <p:cNvSpPr txBox="1"/>
              <p:nvPr/>
            </p:nvSpPr>
            <p:spPr>
              <a:xfrm>
                <a:off x="1626041" y="5313744"/>
                <a:ext cx="1384733" cy="355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200" b="1" dirty="0">
                    <a:solidFill>
                      <a:srgbClr val="2D3E5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Decreto 3570</a:t>
                </a:r>
              </a:p>
            </p:txBody>
          </p:sp>
          <p:sp>
            <p:nvSpPr>
              <p:cNvPr id="151" name="TextBox 121">
                <a:extLst>
                  <a:ext uri="{FF2B5EF4-FFF2-40B4-BE49-F238E27FC236}">
                    <a16:creationId xmlns:a16="http://schemas.microsoft.com/office/drawing/2014/main" xmlns="" id="{A6F5640C-2F1C-41D9-BA2D-FAE767B5ABF9}"/>
                  </a:ext>
                </a:extLst>
              </p:cNvPr>
              <p:cNvSpPr txBox="1"/>
              <p:nvPr/>
            </p:nvSpPr>
            <p:spPr>
              <a:xfrm>
                <a:off x="1235957" y="5755401"/>
                <a:ext cx="1694888" cy="477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9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Modifico los objetivos y la estructura del MADS </a:t>
                </a:r>
              </a:p>
            </p:txBody>
          </p:sp>
        </p:grpSp>
        <p:sp>
          <p:nvSpPr>
            <p:cNvPr id="106" name="Rectangle 78">
              <a:extLst>
                <a:ext uri="{FF2B5EF4-FFF2-40B4-BE49-F238E27FC236}">
                  <a16:creationId xmlns:a16="http://schemas.microsoft.com/office/drawing/2014/main" xmlns="" id="{FC5DFE6A-9D83-4235-BA38-EDF78AF2A57B}"/>
                </a:ext>
              </a:extLst>
            </p:cNvPr>
            <p:cNvSpPr/>
            <p:nvPr/>
          </p:nvSpPr>
          <p:spPr>
            <a:xfrm>
              <a:off x="8183973" y="1363699"/>
              <a:ext cx="1150316" cy="545598"/>
            </a:xfrm>
            <a:prstGeom prst="rect">
              <a:avLst/>
            </a:prstGeom>
          </p:spPr>
          <p:txBody>
            <a:bodyPr wrap="square" rIns="0" anchor="ctr">
              <a:spAutoFit/>
            </a:bodyPr>
            <a:lstStyle/>
            <a:p>
              <a:pPr lvl="0" algn="ctr"/>
              <a:r>
                <a:rPr lang="en-US" sz="2800" b="1" dirty="0">
                  <a:solidFill>
                    <a:schemeClr val="accent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2016</a:t>
              </a:r>
              <a:endParaRPr lang="en-US" sz="2800" dirty="0">
                <a:solidFill>
                  <a:schemeClr val="accent1"/>
                </a:solidFill>
              </a:endParaRPr>
            </a:p>
          </p:txBody>
        </p:sp>
        <p:grpSp>
          <p:nvGrpSpPr>
            <p:cNvPr id="107" name="Group 37">
              <a:extLst>
                <a:ext uri="{FF2B5EF4-FFF2-40B4-BE49-F238E27FC236}">
                  <a16:creationId xmlns:a16="http://schemas.microsoft.com/office/drawing/2014/main" xmlns="" id="{E75FA094-8821-401B-91A8-F61EE7983994}"/>
                </a:ext>
              </a:extLst>
            </p:cNvPr>
            <p:cNvGrpSpPr/>
            <p:nvPr/>
          </p:nvGrpSpPr>
          <p:grpSpPr>
            <a:xfrm>
              <a:off x="8391509" y="1893051"/>
              <a:ext cx="927365" cy="3930191"/>
              <a:chOff x="1534351" y="3172213"/>
              <a:chExt cx="927365" cy="2548471"/>
            </a:xfrm>
          </p:grpSpPr>
          <p:sp>
            <p:nvSpPr>
              <p:cNvPr id="147" name="Oval 44">
                <a:extLst>
                  <a:ext uri="{FF2B5EF4-FFF2-40B4-BE49-F238E27FC236}">
                    <a16:creationId xmlns:a16="http://schemas.microsoft.com/office/drawing/2014/main" xmlns="" id="{8FF6BF23-0D9C-4072-B72E-5039A10179CE}"/>
                  </a:ext>
                </a:extLst>
              </p:cNvPr>
              <p:cNvSpPr/>
              <p:nvPr/>
            </p:nvSpPr>
            <p:spPr>
              <a:xfrm>
                <a:off x="2342844" y="5601812"/>
                <a:ext cx="118872" cy="118872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8" name="Straight Connector 20">
                <a:extLst>
                  <a:ext uri="{FF2B5EF4-FFF2-40B4-BE49-F238E27FC236}">
                    <a16:creationId xmlns:a16="http://schemas.microsoft.com/office/drawing/2014/main" xmlns="" id="{8F0B7C92-C2A3-428E-8A34-33ACC2AC3B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02279" y="3172213"/>
                <a:ext cx="0" cy="238552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23">
                <a:extLst>
                  <a:ext uri="{FF2B5EF4-FFF2-40B4-BE49-F238E27FC236}">
                    <a16:creationId xmlns:a16="http://schemas.microsoft.com/office/drawing/2014/main" xmlns="" id="{23F17428-B32E-4E7F-9F21-3B87A1AEFE7A}"/>
                  </a:ext>
                </a:extLst>
              </p:cNvPr>
              <p:cNvCxnSpPr/>
              <p:nvPr/>
            </p:nvCxnSpPr>
            <p:spPr>
              <a:xfrm>
                <a:off x="1534351" y="3176396"/>
                <a:ext cx="867928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8" name="Group 116">
              <a:extLst>
                <a:ext uri="{FF2B5EF4-FFF2-40B4-BE49-F238E27FC236}">
                  <a16:creationId xmlns:a16="http://schemas.microsoft.com/office/drawing/2014/main" xmlns="" id="{DA0688C4-8774-4077-91DB-3ABB2E214CC9}"/>
                </a:ext>
              </a:extLst>
            </p:cNvPr>
            <p:cNvGrpSpPr/>
            <p:nvPr/>
          </p:nvGrpSpPr>
          <p:grpSpPr>
            <a:xfrm>
              <a:off x="4919091" y="2434158"/>
              <a:ext cx="4353549" cy="1844724"/>
              <a:chOff x="-3137772" y="3988431"/>
              <a:chExt cx="5544697" cy="1736079"/>
            </a:xfrm>
          </p:grpSpPr>
          <p:sp>
            <p:nvSpPr>
              <p:cNvPr id="145" name="TextBox 117">
                <a:extLst>
                  <a:ext uri="{FF2B5EF4-FFF2-40B4-BE49-F238E27FC236}">
                    <a16:creationId xmlns:a16="http://schemas.microsoft.com/office/drawing/2014/main" xmlns="" id="{43742597-009B-4DE0-AD76-887D79D3DE54}"/>
                  </a:ext>
                </a:extLst>
              </p:cNvPr>
              <p:cNvSpPr txBox="1"/>
              <p:nvPr/>
            </p:nvSpPr>
            <p:spPr>
              <a:xfrm>
                <a:off x="-3137772" y="5290035"/>
                <a:ext cx="1176661" cy="4344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CO" sz="1200" b="1" dirty="0">
                    <a:solidFill>
                      <a:srgbClr val="2D3E5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Decreto 1640</a:t>
                </a:r>
              </a:p>
            </p:txBody>
          </p:sp>
          <p:sp>
            <p:nvSpPr>
              <p:cNvPr id="146" name="TextBox 118">
                <a:extLst>
                  <a:ext uri="{FF2B5EF4-FFF2-40B4-BE49-F238E27FC236}">
                    <a16:creationId xmlns:a16="http://schemas.microsoft.com/office/drawing/2014/main" xmlns="" id="{79DFF7E7-E860-43A1-97CA-FB3ADF123C33}"/>
                  </a:ext>
                </a:extLst>
              </p:cNvPr>
              <p:cNvSpPr txBox="1"/>
              <p:nvPr/>
            </p:nvSpPr>
            <p:spPr>
              <a:xfrm>
                <a:off x="1267898" y="3988431"/>
                <a:ext cx="1139027" cy="1042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9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Creación del Sistema Nacional de Cambio Climático </a:t>
                </a:r>
              </a:p>
            </p:txBody>
          </p:sp>
        </p:grpSp>
        <p:grpSp>
          <p:nvGrpSpPr>
            <p:cNvPr id="109" name="Group 119">
              <a:extLst>
                <a:ext uri="{FF2B5EF4-FFF2-40B4-BE49-F238E27FC236}">
                  <a16:creationId xmlns:a16="http://schemas.microsoft.com/office/drawing/2014/main" xmlns="" id="{1FEAA1D8-C181-4CB1-ACC9-19D7E9081D33}"/>
                </a:ext>
              </a:extLst>
            </p:cNvPr>
            <p:cNvGrpSpPr/>
            <p:nvPr/>
          </p:nvGrpSpPr>
          <p:grpSpPr>
            <a:xfrm>
              <a:off x="3384204" y="4469142"/>
              <a:ext cx="1256182" cy="1102649"/>
              <a:chOff x="1071320" y="5112111"/>
              <a:chExt cx="1694888" cy="815153"/>
            </a:xfrm>
          </p:grpSpPr>
          <p:sp>
            <p:nvSpPr>
              <p:cNvPr id="143" name="TextBox 120">
                <a:extLst>
                  <a:ext uri="{FF2B5EF4-FFF2-40B4-BE49-F238E27FC236}">
                    <a16:creationId xmlns:a16="http://schemas.microsoft.com/office/drawing/2014/main" xmlns="" id="{82693228-BAC8-406E-94FD-A36264A0650D}"/>
                  </a:ext>
                </a:extLst>
              </p:cNvPr>
              <p:cNvSpPr txBox="1"/>
              <p:nvPr/>
            </p:nvSpPr>
            <p:spPr>
              <a:xfrm>
                <a:off x="1172576" y="5112111"/>
                <a:ext cx="1296390" cy="355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200" b="1" dirty="0">
                    <a:solidFill>
                      <a:srgbClr val="2D3E5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CONPES 3700</a:t>
                </a:r>
              </a:p>
            </p:txBody>
          </p:sp>
          <p:sp>
            <p:nvSpPr>
              <p:cNvPr id="144" name="TextBox 121">
                <a:extLst>
                  <a:ext uri="{FF2B5EF4-FFF2-40B4-BE49-F238E27FC236}">
                    <a16:creationId xmlns:a16="http://schemas.microsoft.com/office/drawing/2014/main" xmlns="" id="{3CF48CF4-5C65-44F9-9909-2B69AC50167E}"/>
                  </a:ext>
                </a:extLst>
              </p:cNvPr>
              <p:cNvSpPr txBox="1"/>
              <p:nvPr/>
            </p:nvSpPr>
            <p:spPr>
              <a:xfrm>
                <a:off x="1071320" y="5429016"/>
                <a:ext cx="1694888" cy="498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9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Estrategia en materia de Cambio Climático </a:t>
                </a:r>
              </a:p>
            </p:txBody>
          </p:sp>
        </p:grpSp>
        <p:sp>
          <p:nvSpPr>
            <p:cNvPr id="110" name="TextBox 118">
              <a:extLst>
                <a:ext uri="{FF2B5EF4-FFF2-40B4-BE49-F238E27FC236}">
                  <a16:creationId xmlns:a16="http://schemas.microsoft.com/office/drawing/2014/main" xmlns="" id="{765B7569-395C-41B6-AE98-D7D20F56DA61}"/>
                </a:ext>
              </a:extLst>
            </p:cNvPr>
            <p:cNvSpPr txBox="1"/>
            <p:nvPr/>
          </p:nvSpPr>
          <p:spPr>
            <a:xfrm>
              <a:off x="4827659" y="4334482"/>
              <a:ext cx="1134686" cy="673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900" dirty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Plan nacional de microcuencas y acuíferos </a:t>
              </a:r>
            </a:p>
          </p:txBody>
        </p:sp>
        <p:sp>
          <p:nvSpPr>
            <p:cNvPr id="111" name="TextBox 117">
              <a:extLst>
                <a:ext uri="{FF2B5EF4-FFF2-40B4-BE49-F238E27FC236}">
                  <a16:creationId xmlns:a16="http://schemas.microsoft.com/office/drawing/2014/main" xmlns="" id="{85CB4BCF-6570-434B-AC16-3A97D7DB168E}"/>
                </a:ext>
              </a:extLst>
            </p:cNvPr>
            <p:cNvSpPr txBox="1"/>
            <p:nvPr/>
          </p:nvSpPr>
          <p:spPr>
            <a:xfrm>
              <a:off x="8335297" y="2016884"/>
              <a:ext cx="10552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b="1" dirty="0">
                  <a:solidFill>
                    <a:srgbClr val="2D3E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Decreto 298</a:t>
              </a:r>
            </a:p>
          </p:txBody>
        </p:sp>
        <p:sp>
          <p:nvSpPr>
            <p:cNvPr id="112" name="Rectangle 79">
              <a:extLst>
                <a:ext uri="{FF2B5EF4-FFF2-40B4-BE49-F238E27FC236}">
                  <a16:creationId xmlns:a16="http://schemas.microsoft.com/office/drawing/2014/main" xmlns="" id="{F26CC546-2874-486C-8732-35A7CFF3E23A}"/>
                </a:ext>
              </a:extLst>
            </p:cNvPr>
            <p:cNvSpPr/>
            <p:nvPr/>
          </p:nvSpPr>
          <p:spPr>
            <a:xfrm>
              <a:off x="10746865" y="1697027"/>
              <a:ext cx="913070" cy="523220"/>
            </a:xfrm>
            <a:prstGeom prst="rect">
              <a:avLst/>
            </a:prstGeom>
          </p:spPr>
          <p:txBody>
            <a:bodyPr wrap="none" rIns="0" anchor="ctr">
              <a:spAutoFit/>
            </a:bodyPr>
            <a:lstStyle/>
            <a:p>
              <a:pPr lvl="0" algn="ctr"/>
              <a:r>
                <a:rPr lang="en-US" sz="2800" b="1" dirty="0">
                  <a:solidFill>
                    <a:srgbClr val="27AE6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2018</a:t>
              </a:r>
            </a:p>
          </p:txBody>
        </p:sp>
        <p:grpSp>
          <p:nvGrpSpPr>
            <p:cNvPr id="113" name="Group 91">
              <a:extLst>
                <a:ext uri="{FF2B5EF4-FFF2-40B4-BE49-F238E27FC236}">
                  <a16:creationId xmlns:a16="http://schemas.microsoft.com/office/drawing/2014/main" xmlns="" id="{FEF1F518-C193-4BE6-8C1F-47818C2AE7C8}"/>
                </a:ext>
              </a:extLst>
            </p:cNvPr>
            <p:cNvGrpSpPr/>
            <p:nvPr/>
          </p:nvGrpSpPr>
          <p:grpSpPr>
            <a:xfrm>
              <a:off x="9512860" y="1989049"/>
              <a:ext cx="1110891" cy="3727775"/>
              <a:chOff x="892851" y="647595"/>
              <a:chExt cx="1440000" cy="5099910"/>
            </a:xfrm>
          </p:grpSpPr>
          <p:cxnSp>
            <p:nvCxnSpPr>
              <p:cNvPr id="141" name="Straight Connector 93">
                <a:extLst>
                  <a:ext uri="{FF2B5EF4-FFF2-40B4-BE49-F238E27FC236}">
                    <a16:creationId xmlns:a16="http://schemas.microsoft.com/office/drawing/2014/main" xmlns="" id="{314ED0FF-3AB4-4600-9FB7-8A6E215308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5249" y="663114"/>
                <a:ext cx="0" cy="5084391"/>
              </a:xfrm>
              <a:prstGeom prst="line">
                <a:avLst/>
              </a:prstGeom>
              <a:ln>
                <a:solidFill>
                  <a:srgbClr val="8D44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94">
                <a:extLst>
                  <a:ext uri="{FF2B5EF4-FFF2-40B4-BE49-F238E27FC236}">
                    <a16:creationId xmlns:a16="http://schemas.microsoft.com/office/drawing/2014/main" xmlns="" id="{ABC27541-0032-4551-AA22-F628AD46B425}"/>
                  </a:ext>
                </a:extLst>
              </p:cNvPr>
              <p:cNvCxnSpPr/>
              <p:nvPr/>
            </p:nvCxnSpPr>
            <p:spPr>
              <a:xfrm>
                <a:off x="892851" y="647595"/>
                <a:ext cx="1440000" cy="0"/>
              </a:xfrm>
              <a:prstGeom prst="line">
                <a:avLst/>
              </a:prstGeom>
              <a:ln w="57150">
                <a:solidFill>
                  <a:srgbClr val="8D44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4" name="Oval 100">
              <a:extLst>
                <a:ext uri="{FF2B5EF4-FFF2-40B4-BE49-F238E27FC236}">
                  <a16:creationId xmlns:a16="http://schemas.microsoft.com/office/drawing/2014/main" xmlns="" id="{2EA07AC5-E941-4BF6-8EFF-2B91B151A47F}"/>
                </a:ext>
              </a:extLst>
            </p:cNvPr>
            <p:cNvSpPr/>
            <p:nvPr/>
          </p:nvSpPr>
          <p:spPr>
            <a:xfrm>
              <a:off x="10477884" y="5674391"/>
              <a:ext cx="118872" cy="118872"/>
            </a:xfrm>
            <a:prstGeom prst="ellipse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113">
              <a:extLst>
                <a:ext uri="{FF2B5EF4-FFF2-40B4-BE49-F238E27FC236}">
                  <a16:creationId xmlns:a16="http://schemas.microsoft.com/office/drawing/2014/main" xmlns="" id="{D28F9591-4FD0-4B61-90A4-59B29901EA76}"/>
                </a:ext>
              </a:extLst>
            </p:cNvPr>
            <p:cNvGrpSpPr/>
            <p:nvPr/>
          </p:nvGrpSpPr>
          <p:grpSpPr>
            <a:xfrm>
              <a:off x="10660376" y="2289373"/>
              <a:ext cx="1193391" cy="928410"/>
              <a:chOff x="1296067" y="5185425"/>
              <a:chExt cx="1927651" cy="709197"/>
            </a:xfrm>
          </p:grpSpPr>
          <p:sp>
            <p:nvSpPr>
              <p:cNvPr id="139" name="TextBox 114">
                <a:extLst>
                  <a:ext uri="{FF2B5EF4-FFF2-40B4-BE49-F238E27FC236}">
                    <a16:creationId xmlns:a16="http://schemas.microsoft.com/office/drawing/2014/main" xmlns="" id="{7FD450A0-AE67-4FB6-BFF5-99606ED7F7FB}"/>
                  </a:ext>
                </a:extLst>
              </p:cNvPr>
              <p:cNvSpPr txBox="1"/>
              <p:nvPr/>
            </p:nvSpPr>
            <p:spPr>
              <a:xfrm>
                <a:off x="1732618" y="5185425"/>
                <a:ext cx="1491100" cy="211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2D3E5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Ley 1931</a:t>
                </a:r>
              </a:p>
            </p:txBody>
          </p:sp>
          <p:sp>
            <p:nvSpPr>
              <p:cNvPr id="140" name="TextBox 115">
                <a:extLst>
                  <a:ext uri="{FF2B5EF4-FFF2-40B4-BE49-F238E27FC236}">
                    <a16:creationId xmlns:a16="http://schemas.microsoft.com/office/drawing/2014/main" xmlns="" id="{B4D7E1E3-A5FB-4378-BCC6-1B4E3D49FBD1}"/>
                  </a:ext>
                </a:extLst>
              </p:cNvPr>
              <p:cNvSpPr txBox="1"/>
              <p:nvPr/>
            </p:nvSpPr>
            <p:spPr>
              <a:xfrm>
                <a:off x="1296067" y="5506698"/>
                <a:ext cx="1694888" cy="387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9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Directrices gestión Cambio Climático </a:t>
                </a:r>
              </a:p>
            </p:txBody>
          </p:sp>
        </p:grpSp>
        <p:sp>
          <p:nvSpPr>
            <p:cNvPr id="116" name="Rectangle 81">
              <a:extLst>
                <a:ext uri="{FF2B5EF4-FFF2-40B4-BE49-F238E27FC236}">
                  <a16:creationId xmlns:a16="http://schemas.microsoft.com/office/drawing/2014/main" xmlns="" id="{D782140C-769F-49DB-B481-0EEFA7353F9C}"/>
                </a:ext>
              </a:extLst>
            </p:cNvPr>
            <p:cNvSpPr/>
            <p:nvPr/>
          </p:nvSpPr>
          <p:spPr>
            <a:xfrm>
              <a:off x="9514713" y="1469513"/>
              <a:ext cx="913069" cy="523220"/>
            </a:xfrm>
            <a:prstGeom prst="rect">
              <a:avLst/>
            </a:prstGeom>
          </p:spPr>
          <p:txBody>
            <a:bodyPr wrap="none" rIns="0" anchor="ctr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8D44A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2017</a:t>
              </a:r>
            </a:p>
          </p:txBody>
        </p:sp>
        <p:grpSp>
          <p:nvGrpSpPr>
            <p:cNvPr id="117" name="Group 99">
              <a:extLst>
                <a:ext uri="{FF2B5EF4-FFF2-40B4-BE49-F238E27FC236}">
                  <a16:creationId xmlns:a16="http://schemas.microsoft.com/office/drawing/2014/main" xmlns="" id="{42897729-5F21-458F-8C43-0872F97CA091}"/>
                </a:ext>
              </a:extLst>
            </p:cNvPr>
            <p:cNvGrpSpPr/>
            <p:nvPr/>
          </p:nvGrpSpPr>
          <p:grpSpPr>
            <a:xfrm>
              <a:off x="10920482" y="2171098"/>
              <a:ext cx="873222" cy="3659277"/>
              <a:chOff x="1534350" y="3960143"/>
              <a:chExt cx="927363" cy="1762470"/>
            </a:xfrm>
          </p:grpSpPr>
          <p:sp>
            <p:nvSpPr>
              <p:cNvPr id="136" name="Oval 100">
                <a:extLst>
                  <a:ext uri="{FF2B5EF4-FFF2-40B4-BE49-F238E27FC236}">
                    <a16:creationId xmlns:a16="http://schemas.microsoft.com/office/drawing/2014/main" xmlns="" id="{E6E79CFF-23AF-4AE5-BDA0-817E3B8DF0F4}"/>
                  </a:ext>
                </a:extLst>
              </p:cNvPr>
              <p:cNvSpPr/>
              <p:nvPr/>
            </p:nvSpPr>
            <p:spPr>
              <a:xfrm>
                <a:off x="2342844" y="5601812"/>
                <a:ext cx="118869" cy="120801"/>
              </a:xfrm>
              <a:prstGeom prst="ellipse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7" name="Straight Connector 101">
                <a:extLst>
                  <a:ext uri="{FF2B5EF4-FFF2-40B4-BE49-F238E27FC236}">
                    <a16:creationId xmlns:a16="http://schemas.microsoft.com/office/drawing/2014/main" xmlns="" id="{E8193719-C2B2-4EEA-8261-D95DBA063136}"/>
                  </a:ext>
                </a:extLst>
              </p:cNvPr>
              <p:cNvCxnSpPr>
                <a:cxnSpLocks/>
                <a:endCxn id="136" idx="4"/>
              </p:cNvCxnSpPr>
              <p:nvPr/>
            </p:nvCxnSpPr>
            <p:spPr>
              <a:xfrm flipH="1">
                <a:off x="2402279" y="3960143"/>
                <a:ext cx="3" cy="1663433"/>
              </a:xfrm>
              <a:prstGeom prst="line">
                <a:avLst/>
              </a:prstGeom>
              <a:ln>
                <a:solidFill>
                  <a:srgbClr val="27AE6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02">
                <a:extLst>
                  <a:ext uri="{FF2B5EF4-FFF2-40B4-BE49-F238E27FC236}">
                    <a16:creationId xmlns:a16="http://schemas.microsoft.com/office/drawing/2014/main" xmlns="" id="{85688CD1-80BA-42DC-9F5C-70140746C395}"/>
                  </a:ext>
                </a:extLst>
              </p:cNvPr>
              <p:cNvCxnSpPr/>
              <p:nvPr/>
            </p:nvCxnSpPr>
            <p:spPr>
              <a:xfrm>
                <a:off x="1534350" y="3960143"/>
                <a:ext cx="867928" cy="0"/>
              </a:xfrm>
              <a:prstGeom prst="line">
                <a:avLst/>
              </a:prstGeom>
              <a:ln w="57150">
                <a:solidFill>
                  <a:srgbClr val="27AE6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oup 113">
              <a:extLst>
                <a:ext uri="{FF2B5EF4-FFF2-40B4-BE49-F238E27FC236}">
                  <a16:creationId xmlns:a16="http://schemas.microsoft.com/office/drawing/2014/main" xmlns="" id="{ED023FEA-E03B-418F-9C67-B5158712F139}"/>
                </a:ext>
              </a:extLst>
            </p:cNvPr>
            <p:cNvGrpSpPr/>
            <p:nvPr/>
          </p:nvGrpSpPr>
          <p:grpSpPr>
            <a:xfrm>
              <a:off x="9396133" y="2137681"/>
              <a:ext cx="1150311" cy="868015"/>
              <a:chOff x="817397" y="4325282"/>
              <a:chExt cx="1465042" cy="663062"/>
            </a:xfrm>
          </p:grpSpPr>
          <p:sp>
            <p:nvSpPr>
              <p:cNvPr id="134" name="TextBox 114">
                <a:extLst>
                  <a:ext uri="{FF2B5EF4-FFF2-40B4-BE49-F238E27FC236}">
                    <a16:creationId xmlns:a16="http://schemas.microsoft.com/office/drawing/2014/main" xmlns="" id="{F3873F02-22F9-405F-9BA5-56A9EDD04537}"/>
                  </a:ext>
                </a:extLst>
              </p:cNvPr>
              <p:cNvSpPr txBox="1"/>
              <p:nvPr/>
            </p:nvSpPr>
            <p:spPr>
              <a:xfrm>
                <a:off x="817397" y="4325282"/>
                <a:ext cx="1465042" cy="2115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2D3E5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Ley 1844</a:t>
                </a:r>
              </a:p>
            </p:txBody>
          </p:sp>
          <p:sp>
            <p:nvSpPr>
              <p:cNvPr id="135" name="TextBox 115">
                <a:extLst>
                  <a:ext uri="{FF2B5EF4-FFF2-40B4-BE49-F238E27FC236}">
                    <a16:creationId xmlns:a16="http://schemas.microsoft.com/office/drawing/2014/main" xmlns="" id="{3C34B996-3DE4-4496-BF90-CD22D55883FC}"/>
                  </a:ext>
                </a:extLst>
              </p:cNvPr>
              <p:cNvSpPr txBox="1"/>
              <p:nvPr/>
            </p:nvSpPr>
            <p:spPr>
              <a:xfrm>
                <a:off x="829275" y="4583829"/>
                <a:ext cx="1348361" cy="404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9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Adopta el Acuerdo de Paris </a:t>
                </a:r>
              </a:p>
            </p:txBody>
          </p:sp>
        </p:grpSp>
        <p:sp>
          <p:nvSpPr>
            <p:cNvPr id="119" name="TextBox 117">
              <a:extLst>
                <a:ext uri="{FF2B5EF4-FFF2-40B4-BE49-F238E27FC236}">
                  <a16:creationId xmlns:a16="http://schemas.microsoft.com/office/drawing/2014/main" xmlns="" id="{7CF26D99-1F2F-461C-89D4-9EA5AD46792E}"/>
                </a:ext>
              </a:extLst>
            </p:cNvPr>
            <p:cNvSpPr txBox="1"/>
            <p:nvPr/>
          </p:nvSpPr>
          <p:spPr>
            <a:xfrm>
              <a:off x="9291692" y="3080279"/>
              <a:ext cx="1275245" cy="481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200" b="1" dirty="0" smtClean="0">
                  <a:solidFill>
                    <a:srgbClr val="2D3E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Resolución 2724</a:t>
              </a:r>
              <a:endParaRPr lang="es-CO" sz="1200" b="1" dirty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0" name="TextBox 115">
              <a:extLst>
                <a:ext uri="{FF2B5EF4-FFF2-40B4-BE49-F238E27FC236}">
                  <a16:creationId xmlns:a16="http://schemas.microsoft.com/office/drawing/2014/main" xmlns="" id="{066BD884-9E23-4995-A260-79993E8442F9}"/>
                </a:ext>
              </a:extLst>
            </p:cNvPr>
            <p:cNvSpPr txBox="1"/>
            <p:nvPr/>
          </p:nvSpPr>
          <p:spPr>
            <a:xfrm>
              <a:off x="9305616" y="3437417"/>
              <a:ext cx="1236468" cy="6739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900" dirty="0" smtClean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Zonificación y régimen de usos  pastos marinos</a:t>
              </a:r>
              <a:endParaRPr lang="es-CO" sz="900" dirty="0">
                <a:solidFill>
                  <a:srgbClr val="7E8C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1" name="TextBox 114">
              <a:extLst>
                <a:ext uri="{FF2B5EF4-FFF2-40B4-BE49-F238E27FC236}">
                  <a16:creationId xmlns:a16="http://schemas.microsoft.com/office/drawing/2014/main" xmlns="" id="{6893C9D5-7696-4C9A-AFA9-CCA69D8D8CDA}"/>
                </a:ext>
              </a:extLst>
            </p:cNvPr>
            <p:cNvSpPr txBox="1"/>
            <p:nvPr/>
          </p:nvSpPr>
          <p:spPr>
            <a:xfrm>
              <a:off x="10564922" y="3419257"/>
              <a:ext cx="1207170" cy="481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200" b="1" dirty="0">
                  <a:solidFill>
                    <a:srgbClr val="2D3E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Resolución 1263 </a:t>
              </a:r>
            </a:p>
          </p:txBody>
        </p:sp>
        <p:sp>
          <p:nvSpPr>
            <p:cNvPr id="122" name="TextBox 115">
              <a:extLst>
                <a:ext uri="{FF2B5EF4-FFF2-40B4-BE49-F238E27FC236}">
                  <a16:creationId xmlns:a16="http://schemas.microsoft.com/office/drawing/2014/main" xmlns="" id="{4A9D50FD-55C5-45CA-9A1C-7B8B99384D13}"/>
                </a:ext>
              </a:extLst>
            </p:cNvPr>
            <p:cNvSpPr txBox="1"/>
            <p:nvPr/>
          </p:nvSpPr>
          <p:spPr>
            <a:xfrm>
              <a:off x="10576979" y="3907257"/>
              <a:ext cx="1168220" cy="1107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900" dirty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Medidas para garantizar la sostenibilidad y la gestión integral de los ecosistemas de manglar </a:t>
              </a:r>
            </a:p>
          </p:txBody>
        </p:sp>
        <p:sp>
          <p:nvSpPr>
            <p:cNvPr id="123" name="TextBox 114">
              <a:extLst>
                <a:ext uri="{FF2B5EF4-FFF2-40B4-BE49-F238E27FC236}">
                  <a16:creationId xmlns:a16="http://schemas.microsoft.com/office/drawing/2014/main" xmlns="" id="{46FD432F-B26F-4E9C-8C45-875A5930B813}"/>
                </a:ext>
              </a:extLst>
            </p:cNvPr>
            <p:cNvSpPr txBox="1"/>
            <p:nvPr/>
          </p:nvSpPr>
          <p:spPr>
            <a:xfrm>
              <a:off x="8091093" y="3741316"/>
              <a:ext cx="1224127" cy="481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200" b="1" dirty="0">
                  <a:solidFill>
                    <a:srgbClr val="2D3E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Resolución 668</a:t>
              </a:r>
            </a:p>
          </p:txBody>
        </p:sp>
        <p:sp>
          <p:nvSpPr>
            <p:cNvPr id="124" name="TextBox 115">
              <a:extLst>
                <a:ext uri="{FF2B5EF4-FFF2-40B4-BE49-F238E27FC236}">
                  <a16:creationId xmlns:a16="http://schemas.microsoft.com/office/drawing/2014/main" xmlns="" id="{3706C7CE-A3AB-4422-9016-3D31E9975D70}"/>
                </a:ext>
              </a:extLst>
            </p:cNvPr>
            <p:cNvSpPr txBox="1"/>
            <p:nvPr/>
          </p:nvSpPr>
          <p:spPr>
            <a:xfrm>
              <a:off x="8224702" y="4227842"/>
              <a:ext cx="10492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900" dirty="0">
                  <a:solidFill>
                    <a:srgbClr val="7E8C8D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Uso racional de bolsas plásticas </a:t>
              </a:r>
            </a:p>
          </p:txBody>
        </p:sp>
        <p:sp>
          <p:nvSpPr>
            <p:cNvPr id="125" name="TextBox 114">
              <a:extLst>
                <a:ext uri="{FF2B5EF4-FFF2-40B4-BE49-F238E27FC236}">
                  <a16:creationId xmlns:a16="http://schemas.microsoft.com/office/drawing/2014/main" xmlns="" id="{C0430C71-B98F-43B9-8555-750B5EED7532}"/>
                </a:ext>
              </a:extLst>
            </p:cNvPr>
            <p:cNvSpPr txBox="1"/>
            <p:nvPr/>
          </p:nvSpPr>
          <p:spPr>
            <a:xfrm>
              <a:off x="4857155" y="1941751"/>
              <a:ext cx="11503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2D3E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Ley 1523</a:t>
              </a:r>
            </a:p>
          </p:txBody>
        </p:sp>
        <p:sp>
          <p:nvSpPr>
            <p:cNvPr id="126" name="Rectangle 82">
              <a:extLst>
                <a:ext uri="{FF2B5EF4-FFF2-40B4-BE49-F238E27FC236}">
                  <a16:creationId xmlns:a16="http://schemas.microsoft.com/office/drawing/2014/main" xmlns="" id="{A690650D-0234-4B5D-B0F7-BF363127489E}"/>
                </a:ext>
              </a:extLst>
            </p:cNvPr>
            <p:cNvSpPr/>
            <p:nvPr/>
          </p:nvSpPr>
          <p:spPr>
            <a:xfrm>
              <a:off x="7178023" y="1307682"/>
              <a:ext cx="913069" cy="523220"/>
            </a:xfrm>
            <a:prstGeom prst="rect">
              <a:avLst/>
            </a:prstGeom>
          </p:spPr>
          <p:txBody>
            <a:bodyPr wrap="none" rIns="0" anchor="ctr">
              <a:spAutoFit/>
            </a:bodyPr>
            <a:lstStyle/>
            <a:p>
              <a:pPr lvl="0" algn="ctr"/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2015</a:t>
              </a:r>
              <a:endParaRPr lang="en-US" sz="28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pSp>
          <p:nvGrpSpPr>
            <p:cNvPr id="127" name="Group 103">
              <a:extLst>
                <a:ext uri="{FF2B5EF4-FFF2-40B4-BE49-F238E27FC236}">
                  <a16:creationId xmlns:a16="http://schemas.microsoft.com/office/drawing/2014/main" xmlns="" id="{67E71B7A-4D7D-4258-B5CF-BAE581B6AD9D}"/>
                </a:ext>
              </a:extLst>
            </p:cNvPr>
            <p:cNvGrpSpPr/>
            <p:nvPr/>
          </p:nvGrpSpPr>
          <p:grpSpPr>
            <a:xfrm>
              <a:off x="7256609" y="1911566"/>
              <a:ext cx="927364" cy="3867937"/>
              <a:chOff x="1534352" y="-25207"/>
              <a:chExt cx="927364" cy="5745891"/>
            </a:xfrm>
          </p:grpSpPr>
          <p:sp>
            <p:nvSpPr>
              <p:cNvPr id="131" name="Oval 104">
                <a:extLst>
                  <a:ext uri="{FF2B5EF4-FFF2-40B4-BE49-F238E27FC236}">
                    <a16:creationId xmlns:a16="http://schemas.microsoft.com/office/drawing/2014/main" xmlns="" id="{D36534AE-1401-4183-9C30-CD0E50346B7A}"/>
                  </a:ext>
                </a:extLst>
              </p:cNvPr>
              <p:cNvSpPr/>
              <p:nvPr/>
            </p:nvSpPr>
            <p:spPr>
              <a:xfrm>
                <a:off x="2342844" y="5601812"/>
                <a:ext cx="118872" cy="11887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2" name="Straight Connector 105">
                <a:extLst>
                  <a:ext uri="{FF2B5EF4-FFF2-40B4-BE49-F238E27FC236}">
                    <a16:creationId xmlns:a16="http://schemas.microsoft.com/office/drawing/2014/main" xmlns="" id="{592448D7-D074-4235-9ADA-4E7D96DD629A}"/>
                  </a:ext>
                </a:extLst>
              </p:cNvPr>
              <p:cNvCxnSpPr/>
              <p:nvPr/>
            </p:nvCxnSpPr>
            <p:spPr>
              <a:xfrm>
                <a:off x="2402280" y="-25207"/>
                <a:ext cx="0" cy="5688125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06">
                <a:extLst>
                  <a:ext uri="{FF2B5EF4-FFF2-40B4-BE49-F238E27FC236}">
                    <a16:creationId xmlns:a16="http://schemas.microsoft.com/office/drawing/2014/main" xmlns="" id="{37B545EC-62E1-41B7-9905-30F76BB35B8F}"/>
                  </a:ext>
                </a:extLst>
              </p:cNvPr>
              <p:cNvCxnSpPr/>
              <p:nvPr/>
            </p:nvCxnSpPr>
            <p:spPr>
              <a:xfrm>
                <a:off x="1534352" y="-25204"/>
                <a:ext cx="867928" cy="0"/>
              </a:xfrm>
              <a:prstGeom prst="line">
                <a:avLst/>
              </a:prstGeom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8" name="Group 131">
              <a:extLst>
                <a:ext uri="{FF2B5EF4-FFF2-40B4-BE49-F238E27FC236}">
                  <a16:creationId xmlns:a16="http://schemas.microsoft.com/office/drawing/2014/main" xmlns="" id="{9D91525B-7675-4380-8058-A5BE34132968}"/>
                </a:ext>
              </a:extLst>
            </p:cNvPr>
            <p:cNvGrpSpPr/>
            <p:nvPr/>
          </p:nvGrpSpPr>
          <p:grpSpPr>
            <a:xfrm>
              <a:off x="7083461" y="2084155"/>
              <a:ext cx="1150311" cy="1186233"/>
              <a:chOff x="1071320" y="3416591"/>
              <a:chExt cx="1465041" cy="1186233"/>
            </a:xfrm>
          </p:grpSpPr>
          <p:sp>
            <p:nvSpPr>
              <p:cNvPr id="129" name="TextBox 132">
                <a:extLst>
                  <a:ext uri="{FF2B5EF4-FFF2-40B4-BE49-F238E27FC236}">
                    <a16:creationId xmlns:a16="http://schemas.microsoft.com/office/drawing/2014/main" xmlns="" id="{0E3A3FE9-E727-4EB7-A929-E917C61BEA58}"/>
                  </a:ext>
                </a:extLst>
              </p:cNvPr>
              <p:cNvSpPr txBox="1"/>
              <p:nvPr/>
            </p:nvSpPr>
            <p:spPr>
              <a:xfrm>
                <a:off x="1071320" y="3416591"/>
                <a:ext cx="1465041" cy="481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200" b="1" dirty="0">
                    <a:solidFill>
                      <a:srgbClr val="2D3E5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Ley </a:t>
                </a:r>
                <a:endParaRPr lang="es-CO" sz="1200" b="1" dirty="0" smtClean="0">
                  <a:solidFill>
                    <a:srgbClr val="2D3E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  <a:p>
                <a:pPr algn="ctr"/>
                <a:r>
                  <a:rPr lang="es-CO" sz="1200" b="1" dirty="0" smtClean="0">
                    <a:solidFill>
                      <a:srgbClr val="2D3E5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1753</a:t>
                </a:r>
                <a:endParaRPr lang="es-CO" sz="1200" b="1" dirty="0">
                  <a:solidFill>
                    <a:srgbClr val="2D3E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130" name="TextBox 133">
                <a:extLst>
                  <a:ext uri="{FF2B5EF4-FFF2-40B4-BE49-F238E27FC236}">
                    <a16:creationId xmlns:a16="http://schemas.microsoft.com/office/drawing/2014/main" xmlns="" id="{7215A968-2559-47D2-80A6-465D1CDF0375}"/>
                  </a:ext>
                </a:extLst>
              </p:cNvPr>
              <p:cNvSpPr txBox="1"/>
              <p:nvPr/>
            </p:nvSpPr>
            <p:spPr>
              <a:xfrm>
                <a:off x="1120482" y="3928852"/>
                <a:ext cx="1261455" cy="673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900" dirty="0">
                    <a:solidFill>
                      <a:srgbClr val="7E8C8D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Plan Nacional de Desarrollo</a:t>
                </a:r>
              </a:p>
            </p:txBody>
          </p:sp>
        </p:grpSp>
      </p:grpSp>
      <p:sp>
        <p:nvSpPr>
          <p:cNvPr id="84" name="TextBox 117">
            <a:extLst>
              <a:ext uri="{FF2B5EF4-FFF2-40B4-BE49-F238E27FC236}">
                <a16:creationId xmlns:a16="http://schemas.microsoft.com/office/drawing/2014/main" xmlns="" id="{7CF26D99-1F2F-461C-89D4-9EA5AD46792E}"/>
              </a:ext>
            </a:extLst>
          </p:cNvPr>
          <p:cNvSpPr txBox="1"/>
          <p:nvPr/>
        </p:nvSpPr>
        <p:spPr>
          <a:xfrm>
            <a:off x="7039169" y="4310743"/>
            <a:ext cx="8353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Decreto 870</a:t>
            </a:r>
          </a:p>
        </p:txBody>
      </p:sp>
      <p:sp>
        <p:nvSpPr>
          <p:cNvPr id="85" name="TextBox 115">
            <a:extLst>
              <a:ext uri="{FF2B5EF4-FFF2-40B4-BE49-F238E27FC236}">
                <a16:creationId xmlns:a16="http://schemas.microsoft.com/office/drawing/2014/main" xmlns="" id="{066BD884-9E23-4995-A260-79993E8442F9}"/>
              </a:ext>
            </a:extLst>
          </p:cNvPr>
          <p:cNvSpPr txBox="1"/>
          <p:nvPr/>
        </p:nvSpPr>
        <p:spPr>
          <a:xfrm>
            <a:off x="7031591" y="4799889"/>
            <a:ext cx="8822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>
                <a:solidFill>
                  <a:srgbClr val="7E8C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 el Sistema de pago por Servicios ambientales </a:t>
            </a:r>
          </a:p>
        </p:txBody>
      </p:sp>
      <p:sp>
        <p:nvSpPr>
          <p:cNvPr id="86" name="TextBox 132">
            <a:extLst>
              <a:ext uri="{FF2B5EF4-FFF2-40B4-BE49-F238E27FC236}">
                <a16:creationId xmlns:a16="http://schemas.microsoft.com/office/drawing/2014/main" xmlns="" id="{0E3A3FE9-E727-4EB7-A929-E917C61BEA58}"/>
              </a:ext>
            </a:extLst>
          </p:cNvPr>
          <p:cNvSpPr txBox="1"/>
          <p:nvPr/>
        </p:nvSpPr>
        <p:spPr>
          <a:xfrm>
            <a:off x="5078836" y="4698173"/>
            <a:ext cx="9949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Resolución 1125</a:t>
            </a:r>
            <a:endParaRPr lang="es-CO" sz="1100" b="1" dirty="0">
              <a:solidFill>
                <a:srgbClr val="2D3E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7" name="TextBox 133">
            <a:extLst>
              <a:ext uri="{FF2B5EF4-FFF2-40B4-BE49-F238E27FC236}">
                <a16:creationId xmlns:a16="http://schemas.microsoft.com/office/drawing/2014/main" xmlns="" id="{7215A968-2559-47D2-80A6-465D1CDF0375}"/>
              </a:ext>
            </a:extLst>
          </p:cNvPr>
          <p:cNvSpPr txBox="1"/>
          <p:nvPr/>
        </p:nvSpPr>
        <p:spPr>
          <a:xfrm>
            <a:off x="5173596" y="5073298"/>
            <a:ext cx="853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 smtClean="0">
                <a:solidFill>
                  <a:srgbClr val="7E8C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Ruta declaratoria áreas protegidas</a:t>
            </a:r>
            <a:endParaRPr lang="es-CO" sz="900" dirty="0">
              <a:solidFill>
                <a:srgbClr val="7E8C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8" name="TextBox 132">
            <a:extLst>
              <a:ext uri="{FF2B5EF4-FFF2-40B4-BE49-F238E27FC236}">
                <a16:creationId xmlns:a16="http://schemas.microsoft.com/office/drawing/2014/main" xmlns="" id="{ADF8609A-B4AB-4E2F-8D99-B87B2E291D39}"/>
              </a:ext>
            </a:extLst>
          </p:cNvPr>
          <p:cNvSpPr txBox="1"/>
          <p:nvPr/>
        </p:nvSpPr>
        <p:spPr>
          <a:xfrm>
            <a:off x="4125304" y="4325653"/>
            <a:ext cx="1077594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Resolución 531</a:t>
            </a:r>
          </a:p>
        </p:txBody>
      </p:sp>
      <p:sp>
        <p:nvSpPr>
          <p:cNvPr id="105" name="TextBox 133">
            <a:extLst>
              <a:ext uri="{FF2B5EF4-FFF2-40B4-BE49-F238E27FC236}">
                <a16:creationId xmlns:a16="http://schemas.microsoft.com/office/drawing/2014/main" xmlns="" id="{AC21ABC0-164F-4A9D-AFA3-E81B43AF053A}"/>
              </a:ext>
            </a:extLst>
          </p:cNvPr>
          <p:cNvSpPr txBox="1"/>
          <p:nvPr/>
        </p:nvSpPr>
        <p:spPr>
          <a:xfrm>
            <a:off x="4359185" y="4786889"/>
            <a:ext cx="785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>
                <a:solidFill>
                  <a:srgbClr val="7E8C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Fija las reglas para el ecoturismo  en áreas protegidas </a:t>
            </a:r>
          </a:p>
        </p:txBody>
      </p:sp>
      <p:sp>
        <p:nvSpPr>
          <p:cNvPr id="163" name="TextBox 132">
            <a:extLst>
              <a:ext uri="{FF2B5EF4-FFF2-40B4-BE49-F238E27FC236}">
                <a16:creationId xmlns:a16="http://schemas.microsoft.com/office/drawing/2014/main" xmlns="" id="{0E3A3FE9-E727-4EB7-A929-E917C61BEA58}"/>
              </a:ext>
            </a:extLst>
          </p:cNvPr>
          <p:cNvSpPr txBox="1"/>
          <p:nvPr/>
        </p:nvSpPr>
        <p:spPr>
          <a:xfrm>
            <a:off x="5142339" y="3492662"/>
            <a:ext cx="931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rgbClr val="2D3E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Decreto 1076</a:t>
            </a:r>
            <a:endParaRPr lang="es-CO" sz="1200" b="1" dirty="0">
              <a:solidFill>
                <a:srgbClr val="2D3E5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1" name="TextBox 133">
            <a:extLst>
              <a:ext uri="{FF2B5EF4-FFF2-40B4-BE49-F238E27FC236}">
                <a16:creationId xmlns:a16="http://schemas.microsoft.com/office/drawing/2014/main" xmlns="" id="{7215A968-2559-47D2-80A6-465D1CDF0375}"/>
              </a:ext>
            </a:extLst>
          </p:cNvPr>
          <p:cNvSpPr txBox="1"/>
          <p:nvPr/>
        </p:nvSpPr>
        <p:spPr>
          <a:xfrm>
            <a:off x="5173596" y="3983912"/>
            <a:ext cx="802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900" dirty="0" smtClean="0">
                <a:solidFill>
                  <a:srgbClr val="7E8C8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Único reglamentario sector ambiente</a:t>
            </a:r>
            <a:endParaRPr lang="es-CO" sz="900" dirty="0">
              <a:solidFill>
                <a:srgbClr val="7E8C8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26027" y="5880497"/>
            <a:ext cx="59969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solidFill>
                  <a:schemeClr val="bg1"/>
                </a:solidFill>
              </a:rPr>
              <a:t>Ley 1955 </a:t>
            </a:r>
            <a:r>
              <a:rPr lang="es-CO" sz="1600" b="1" dirty="0">
                <a:solidFill>
                  <a:schemeClr val="bg1"/>
                </a:solidFill>
              </a:rPr>
              <a:t>DE </a:t>
            </a:r>
            <a:r>
              <a:rPr lang="es-CO" sz="1600" b="1" dirty="0" smtClean="0">
                <a:solidFill>
                  <a:schemeClr val="bg1"/>
                </a:solidFill>
              </a:rPr>
              <a:t>2019: </a:t>
            </a:r>
            <a:r>
              <a:rPr lang="es-CO" sz="1600" dirty="0" smtClean="0">
                <a:solidFill>
                  <a:schemeClr val="bg1"/>
                </a:solidFill>
              </a:rPr>
              <a:t>Plan Nacional de Desarrollo</a:t>
            </a:r>
            <a:endParaRPr lang="es-ES" dirty="0" smtClean="0">
              <a:solidFill>
                <a:schemeClr val="bg1"/>
              </a:solidFill>
            </a:endParaRPr>
          </a:p>
          <a:p>
            <a:r>
              <a:rPr lang="es-ES" b="1" dirty="0" smtClean="0">
                <a:solidFill>
                  <a:schemeClr val="bg1"/>
                </a:solidFill>
              </a:rPr>
              <a:t>Año 2020: </a:t>
            </a:r>
            <a:r>
              <a:rPr lang="es-ES" sz="1600" dirty="0" smtClean="0">
                <a:solidFill>
                  <a:schemeClr val="bg1"/>
                </a:solidFill>
              </a:rPr>
              <a:t>CONPES 3990 - Potencia Bioceánica Sostenible 2030</a:t>
            </a:r>
            <a:endParaRPr lang="es-CO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426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8E5D964-F7EE-4420-8C30-984D531DC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13</a:t>
            </a:fld>
            <a:endParaRPr lang="es-ES" dirty="0"/>
          </a:p>
        </p:txBody>
      </p:sp>
      <p:sp>
        <p:nvSpPr>
          <p:cNvPr id="8" name="Nube 7">
            <a:extLst>
              <a:ext uri="{FF2B5EF4-FFF2-40B4-BE49-F238E27FC236}">
                <a16:creationId xmlns:a16="http://schemas.microsoft.com/office/drawing/2014/main" xmlns="" id="{CEB0BCCC-DA15-4A3F-8D39-5E4E8787B724}"/>
              </a:ext>
            </a:extLst>
          </p:cNvPr>
          <p:cNvSpPr/>
          <p:nvPr/>
        </p:nvSpPr>
        <p:spPr>
          <a:xfrm>
            <a:off x="1204686" y="1988457"/>
            <a:ext cx="6125028" cy="306251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3C16EA-47FC-47A2-93C1-A2B9A2907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046" y="3111198"/>
            <a:ext cx="4712297" cy="817032"/>
          </a:xfrm>
        </p:spPr>
        <p:txBody>
          <a:bodyPr/>
          <a:lstStyle/>
          <a:p>
            <a:r>
              <a:rPr lang="es-CO" dirty="0">
                <a:solidFill>
                  <a:schemeClr val="tx1"/>
                </a:solidFill>
              </a:rPr>
              <a:t>Socialización Normograma </a:t>
            </a:r>
          </a:p>
        </p:txBody>
      </p:sp>
    </p:spTree>
    <p:extLst>
      <p:ext uri="{BB962C8B-B14F-4D97-AF65-F5344CB8AC3E}">
        <p14:creationId xmlns:p14="http://schemas.microsoft.com/office/powerpoint/2010/main" val="3334179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40E49-1F5A-4E52-B3D2-7E58D3B954A5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/>
              <a:t>Gracias!</a:t>
            </a:r>
          </a:p>
        </p:txBody>
      </p:sp>
    </p:spTree>
    <p:extLst>
      <p:ext uri="{BB962C8B-B14F-4D97-AF65-F5344CB8AC3E}">
        <p14:creationId xmlns:p14="http://schemas.microsoft.com/office/powerpoint/2010/main" val="1159043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1582D640-F2B8-4407-BE76-D8F7A05B0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361949"/>
            <a:ext cx="7866638" cy="846969"/>
          </a:xfrm>
        </p:spPr>
        <p:txBody>
          <a:bodyPr/>
          <a:lstStyle/>
          <a:p>
            <a:r>
              <a:rPr lang="es-CO" dirty="0"/>
              <a:t>Jerarquía normativa 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2</a:t>
            </a:fld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3E9BEE7F-5ED3-4280-9F47-2F9F23695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12"/>
          <a:stretch/>
        </p:blipFill>
        <p:spPr>
          <a:xfrm>
            <a:off x="469280" y="1335503"/>
            <a:ext cx="7895794" cy="418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51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C976B0AD-7B7D-4E2C-BB4E-4961F7DF162B}"/>
              </a:ext>
            </a:extLst>
          </p:cNvPr>
          <p:cNvSpPr txBox="1"/>
          <p:nvPr/>
        </p:nvSpPr>
        <p:spPr>
          <a:xfrm>
            <a:off x="424542" y="432443"/>
            <a:ext cx="783771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es-ES" sz="3200" b="1" dirty="0">
                <a:solidFill>
                  <a:srgbClr val="223D5C"/>
                </a:solidFill>
                <a:latin typeface="+mj-lt"/>
              </a:rPr>
              <a:t>Compromisos  Político -Jurídicos derivados de  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es-ES" sz="3200" b="1" dirty="0">
                <a:solidFill>
                  <a:srgbClr val="223D5C"/>
                </a:solidFill>
                <a:latin typeface="+mj-lt"/>
              </a:rPr>
              <a:t>Tratados Internacionales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804582" y="2057009"/>
            <a:ext cx="77941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chemeClr val="bg1"/>
                </a:solidFill>
              </a:rPr>
              <a:t>Colombia ha venido recorriendo una trayectoria importante en su evolución y fortalecimiento institucional del ámbito marino y </a:t>
            </a:r>
            <a:r>
              <a:rPr lang="es-ES" sz="2400" dirty="0" smtClean="0">
                <a:solidFill>
                  <a:schemeClr val="bg1"/>
                </a:solidFill>
              </a:rPr>
              <a:t>costero, </a:t>
            </a:r>
            <a:r>
              <a:rPr lang="es-ES" sz="2400" dirty="0">
                <a:solidFill>
                  <a:schemeClr val="bg1"/>
                </a:solidFill>
              </a:rPr>
              <a:t>como la base para responder a los compromisos adquiridos en el marco de programas, convenios, protocolos e iniciativas nacionales e internacionales en todos los temas ambientales y en particular para la conservación y uso sostenible de los recursos marinos y costeros. </a:t>
            </a:r>
            <a:endParaRPr lang="es-C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649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C976B0AD-7B7D-4E2C-BB4E-4961F7DF162B}"/>
              </a:ext>
            </a:extLst>
          </p:cNvPr>
          <p:cNvSpPr txBox="1"/>
          <p:nvPr/>
        </p:nvSpPr>
        <p:spPr>
          <a:xfrm>
            <a:off x="424542" y="432443"/>
            <a:ext cx="783771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es-ES" sz="3200" b="1" dirty="0">
                <a:solidFill>
                  <a:srgbClr val="223D5C"/>
                </a:solidFill>
                <a:latin typeface="+mj-lt"/>
              </a:rPr>
              <a:t>Compromisos  Político -Jurídicos derivados de  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es-ES" sz="3200" b="1" dirty="0">
                <a:solidFill>
                  <a:srgbClr val="223D5C"/>
                </a:solidFill>
                <a:latin typeface="+mj-lt"/>
              </a:rPr>
              <a:t>Tratados Internacionales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953E130D-EF77-422D-ADE0-C79B581169F4}"/>
              </a:ext>
            </a:extLst>
          </p:cNvPr>
          <p:cNvSpPr/>
          <p:nvPr/>
        </p:nvSpPr>
        <p:spPr>
          <a:xfrm>
            <a:off x="424542" y="1861115"/>
            <a:ext cx="842313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Comisión Permanente del Pacífico Sur (CPPS) Coordinación y fomento de las políticas marítimas de sus Estados Miembros (Chile, Colombia, Ecuador y Perú) para la conservación y uso responsable de los recursos naturales. Colombia forma parte desde 1979</a:t>
            </a:r>
            <a:r>
              <a:rPr lang="es-ES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dirty="0" smtClean="0">
              <a:solidFill>
                <a:schemeClr val="bg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Convenio para la Protección del Medio Marino y la zona Costera del Pacífico Sudeste. suscrito en de noviembre 1981</a:t>
            </a:r>
            <a:r>
              <a:rPr lang="es-ES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dirty="0">
              <a:solidFill>
                <a:schemeClr val="bg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Convenio para la Protección y Desarrollo del Medio Marino en la Región del Gran Caribe y su protocolo relativo a la Cooperación para Combatir derrames de </a:t>
            </a:r>
            <a:r>
              <a:rPr lang="es-ES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hidrocarburos. </a:t>
            </a:r>
            <a:r>
              <a:rPr lang="es-ES" dirty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Ratificado mediante leyes 45 de 1985 y 56 de </a:t>
            </a:r>
            <a:r>
              <a:rPr lang="es-ES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1987, </a:t>
            </a:r>
            <a:r>
              <a:rPr lang="es-ES" dirty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establece responsabilidades para el país en la prevención y lucha contra la contaminación marina por hidrocarburos</a:t>
            </a:r>
            <a:r>
              <a:rPr lang="es-ES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dirty="0">
              <a:solidFill>
                <a:schemeClr val="bg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Protocolo de Áreas Especialmente Protegidas y Vida Silvestre SPAW adoptado en </a:t>
            </a:r>
            <a:r>
              <a:rPr lang="es-ES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1990. </a:t>
            </a:r>
            <a:endParaRPr lang="es-ES" dirty="0">
              <a:solidFill>
                <a:schemeClr val="bg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332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C976B0AD-7B7D-4E2C-BB4E-4961F7DF162B}"/>
              </a:ext>
            </a:extLst>
          </p:cNvPr>
          <p:cNvSpPr txBox="1"/>
          <p:nvPr/>
        </p:nvSpPr>
        <p:spPr>
          <a:xfrm>
            <a:off x="424542" y="432443"/>
            <a:ext cx="783771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es-ES" sz="3200" b="1" dirty="0">
                <a:solidFill>
                  <a:srgbClr val="223D5C"/>
                </a:solidFill>
                <a:latin typeface="+mj-lt"/>
              </a:rPr>
              <a:t>Compromisos  Político -Jurídicos derivados de  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es-ES" sz="3200" b="1" dirty="0">
                <a:solidFill>
                  <a:srgbClr val="223D5C"/>
                </a:solidFill>
                <a:latin typeface="+mj-lt"/>
              </a:rPr>
              <a:t>Tratados Internacionales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953E130D-EF77-422D-ADE0-C79B581169F4}"/>
              </a:ext>
            </a:extLst>
          </p:cNvPr>
          <p:cNvSpPr/>
          <p:nvPr/>
        </p:nvSpPr>
        <p:spPr>
          <a:xfrm>
            <a:off x="226834" y="1411172"/>
            <a:ext cx="8423138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dirty="0" smtClean="0">
              <a:solidFill>
                <a:schemeClr val="bg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Convenio </a:t>
            </a:r>
            <a:r>
              <a:rPr lang="es-ES" dirty="0" err="1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Marpol</a:t>
            </a:r>
            <a:r>
              <a:rPr lang="es-ES" dirty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73/78 </a:t>
            </a:r>
            <a:r>
              <a:rPr lang="es-ES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(Ley </a:t>
            </a:r>
            <a:r>
              <a:rPr lang="es-ES" dirty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12/81</a:t>
            </a:r>
            <a:r>
              <a:rPr lang="es-ES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), </a:t>
            </a:r>
            <a:r>
              <a:rPr lang="es-ES" dirty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que refiere </a:t>
            </a:r>
            <a:r>
              <a:rPr lang="es-ES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a los </a:t>
            </a:r>
            <a:r>
              <a:rPr lang="es-ES" dirty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aspectos técnicos de la contaminación procedente de buques, excepto el vertimiento de desechos en el mar y la contaminación resultante de la exploración y explotación de los recursos minerales de los fondos marinos. </a:t>
            </a:r>
            <a:r>
              <a:rPr lang="es-ES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dirty="0">
              <a:solidFill>
                <a:schemeClr val="bg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Convenio de Cartagena para la protección y el desarrollo del medio marino de la región del Gran Caribe de 1983 (Ley 57/87</a:t>
            </a:r>
            <a:r>
              <a:rPr lang="es-ES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dirty="0">
              <a:solidFill>
                <a:schemeClr val="bg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Convenio </a:t>
            </a:r>
            <a:r>
              <a:rPr lang="es-ES" dirty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de Lima (Ley 45/85</a:t>
            </a:r>
            <a:r>
              <a:rPr lang="es-ES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dirty="0">
              <a:solidFill>
                <a:schemeClr val="bg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Convención </a:t>
            </a:r>
            <a:r>
              <a:rPr lang="es-ES" dirty="0" err="1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Ramsar</a:t>
            </a:r>
            <a:r>
              <a:rPr lang="es-ES" dirty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de 1971 (Ley 357/97</a:t>
            </a:r>
            <a:r>
              <a:rPr lang="es-ES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dirty="0">
              <a:solidFill>
                <a:schemeClr val="bg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Convenio de Basilea de </a:t>
            </a:r>
            <a:r>
              <a:rPr lang="es-ES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1989.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dirty="0">
              <a:solidFill>
                <a:schemeClr val="bg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Cumbre de la tierra 1992. </a:t>
            </a:r>
            <a:r>
              <a:rPr lang="es-ES" dirty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Agenda 21, </a:t>
            </a:r>
            <a:r>
              <a:rPr lang="es-ES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Capítulo </a:t>
            </a:r>
            <a:r>
              <a:rPr lang="es-ES" dirty="0">
                <a:solidFill>
                  <a:schemeClr val="bg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17. Protección de los Océanos, Mares y Áreas Costeras incluidos sus recursos vivientes. </a:t>
            </a:r>
          </a:p>
        </p:txBody>
      </p:sp>
    </p:spTree>
    <p:extLst>
      <p:ext uri="{BB962C8B-B14F-4D97-AF65-F5344CB8AC3E}">
        <p14:creationId xmlns:p14="http://schemas.microsoft.com/office/powerpoint/2010/main" val="1870492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C976B0AD-7B7D-4E2C-BB4E-4961F7DF162B}"/>
              </a:ext>
            </a:extLst>
          </p:cNvPr>
          <p:cNvSpPr txBox="1"/>
          <p:nvPr/>
        </p:nvSpPr>
        <p:spPr>
          <a:xfrm>
            <a:off x="424542" y="432443"/>
            <a:ext cx="783771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es-ES" sz="3200" b="1" dirty="0">
                <a:solidFill>
                  <a:srgbClr val="223D5C"/>
                </a:solidFill>
                <a:latin typeface="+mj-lt"/>
              </a:rPr>
              <a:t>Compromisos  Político -Jurídicos derivados de  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es-ES" sz="3200" b="1" dirty="0">
                <a:solidFill>
                  <a:srgbClr val="223D5C"/>
                </a:solidFill>
                <a:latin typeface="+mj-lt"/>
              </a:rPr>
              <a:t>Tratados Internacionales 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BBAC1521-64A5-4275-B4D0-5B77ED7541F2}"/>
              </a:ext>
            </a:extLst>
          </p:cNvPr>
          <p:cNvSpPr/>
          <p:nvPr/>
        </p:nvSpPr>
        <p:spPr>
          <a:xfrm>
            <a:off x="444031" y="1543706"/>
            <a:ext cx="823313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bg1"/>
                </a:solidFill>
                <a:cs typeface="Arial" panose="020B0604020202020204" pitchFamily="34" charset="0"/>
              </a:rPr>
              <a:t>Convención Marco de las Naciones Unidas sobre el Cambio </a:t>
            </a:r>
            <a:r>
              <a:rPr lang="es-ES" dirty="0" smtClean="0">
                <a:solidFill>
                  <a:schemeClr val="bg1"/>
                </a:solidFill>
                <a:cs typeface="Arial" panose="020B0604020202020204" pitchFamily="34" charset="0"/>
              </a:rPr>
              <a:t>(Ley </a:t>
            </a:r>
            <a:r>
              <a:rPr lang="es-ES" dirty="0">
                <a:solidFill>
                  <a:schemeClr val="bg1"/>
                </a:solidFill>
                <a:cs typeface="Arial" panose="020B0604020202020204" pitchFamily="34" charset="0"/>
              </a:rPr>
              <a:t>164 de </a:t>
            </a:r>
            <a:r>
              <a:rPr lang="es-ES" dirty="0" smtClean="0">
                <a:solidFill>
                  <a:schemeClr val="bg1"/>
                </a:solidFill>
                <a:cs typeface="Arial" panose="020B0604020202020204" pitchFamily="34" charset="0"/>
              </a:rPr>
              <a:t>1994).</a:t>
            </a:r>
          </a:p>
          <a:p>
            <a:pPr algn="just"/>
            <a:endParaRPr lang="es-ES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bg1"/>
                </a:solidFill>
                <a:cs typeface="Arial" panose="020B0604020202020204" pitchFamily="34" charset="0"/>
              </a:rPr>
              <a:t>Convenio de las Naciones Unidas </a:t>
            </a:r>
            <a:r>
              <a:rPr lang="es-ES" dirty="0">
                <a:solidFill>
                  <a:schemeClr val="bg1"/>
                </a:solidFill>
                <a:cs typeface="Arial" panose="020B0604020202020204" pitchFamily="34" charset="0"/>
              </a:rPr>
              <a:t>sobre la Diversidad Biológica de </a:t>
            </a:r>
            <a:r>
              <a:rPr lang="es-ES" dirty="0" smtClean="0">
                <a:solidFill>
                  <a:schemeClr val="bg1"/>
                </a:solidFill>
                <a:cs typeface="Arial" panose="020B0604020202020204" pitchFamily="34" charset="0"/>
              </a:rPr>
              <a:t>1992 (Ley </a:t>
            </a:r>
            <a:r>
              <a:rPr lang="es-ES" dirty="0">
                <a:solidFill>
                  <a:schemeClr val="bg1"/>
                </a:solidFill>
                <a:cs typeface="Arial" panose="020B0604020202020204" pitchFamily="34" charset="0"/>
              </a:rPr>
              <a:t>165 de </a:t>
            </a:r>
            <a:r>
              <a:rPr lang="es-ES" dirty="0" smtClean="0">
                <a:solidFill>
                  <a:schemeClr val="bg1"/>
                </a:solidFill>
                <a:cs typeface="Arial" panose="020B0604020202020204" pitchFamily="34" charset="0"/>
              </a:rPr>
              <a:t>1994). </a:t>
            </a:r>
          </a:p>
          <a:p>
            <a:pPr algn="just"/>
            <a:endParaRPr lang="es-ES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bg1"/>
                </a:solidFill>
                <a:cs typeface="Arial" panose="020B0604020202020204" pitchFamily="34" charset="0"/>
              </a:rPr>
              <a:t>Mandato </a:t>
            </a:r>
            <a:r>
              <a:rPr lang="es-ES" dirty="0">
                <a:solidFill>
                  <a:schemeClr val="bg1"/>
                </a:solidFill>
                <a:cs typeface="Arial" panose="020B0604020202020204" pitchFamily="34" charset="0"/>
              </a:rPr>
              <a:t>de Yakarta de Conservación y Utilización Sostenible de la Diversidad Biológica Marina y Costera. 1995</a:t>
            </a:r>
            <a:r>
              <a:rPr lang="es-ES" dirty="0" smtClean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es-ES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bg1"/>
                </a:solidFill>
                <a:cs typeface="Arial" panose="020B0604020202020204" pitchFamily="34" charset="0"/>
              </a:rPr>
              <a:t>Cumbre </a:t>
            </a:r>
            <a:r>
              <a:rPr lang="es-ES" dirty="0">
                <a:solidFill>
                  <a:schemeClr val="bg1"/>
                </a:solidFill>
                <a:cs typeface="Arial" panose="020B0604020202020204" pitchFamily="34" charset="0"/>
              </a:rPr>
              <a:t>Mundial sobre el Desarrollo </a:t>
            </a:r>
            <a:r>
              <a:rPr lang="es-ES" dirty="0" smtClean="0">
                <a:solidFill>
                  <a:schemeClr val="bg1"/>
                </a:solidFill>
                <a:cs typeface="Arial" panose="020B0604020202020204" pitchFamily="34" charset="0"/>
              </a:rPr>
              <a:t>Sostenible de 2002</a:t>
            </a:r>
            <a:r>
              <a:rPr lang="es-ES" dirty="0">
                <a:solidFill>
                  <a:schemeClr val="bg1"/>
                </a:solidFill>
                <a:cs typeface="Arial" panose="020B0604020202020204" pitchFamily="34" charset="0"/>
              </a:rPr>
              <a:t>. en la cual se trataron temas de Pesca, Salud del Ecosistema y conservación de la Biodiversidad. </a:t>
            </a:r>
          </a:p>
          <a:p>
            <a:pPr algn="just"/>
            <a:endParaRPr lang="es-ES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i="1" dirty="0" smtClean="0">
                <a:solidFill>
                  <a:schemeClr val="bg1"/>
                </a:solidFill>
              </a:rPr>
              <a:t>El </a:t>
            </a:r>
            <a:r>
              <a:rPr lang="es-ES" i="1" dirty="0">
                <a:solidFill>
                  <a:schemeClr val="bg1"/>
                </a:solidFill>
              </a:rPr>
              <a:t>Convenio de Estocolmo sobre Contaminantes Orgánicos Persistentes</a:t>
            </a:r>
            <a:r>
              <a:rPr lang="es-ES" dirty="0">
                <a:solidFill>
                  <a:schemeClr val="bg1"/>
                </a:solidFill>
              </a:rPr>
              <a:t> (Ley 1196 del 2008</a:t>
            </a:r>
            <a:r>
              <a:rPr lang="es-ES" dirty="0" smtClean="0">
                <a:solidFill>
                  <a:schemeClr val="bg1"/>
                </a:solidFill>
              </a:rPr>
              <a:t>).</a:t>
            </a:r>
          </a:p>
          <a:p>
            <a:pPr algn="just"/>
            <a:endParaRPr lang="es-ES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bg1"/>
                </a:solidFill>
                <a:cs typeface="Arial" panose="020B0604020202020204" pitchFamily="34" charset="0"/>
              </a:rPr>
              <a:t>Agenda 2030 para el Desarrollo Sostenible</a:t>
            </a:r>
            <a:r>
              <a:rPr lang="es-ES" dirty="0" smtClean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es-E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66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7</a:t>
            </a:fld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424542" y="1411172"/>
            <a:ext cx="837111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bg1"/>
                </a:solidFill>
                <a:cs typeface="Arial" panose="020B0604020202020204" pitchFamily="34" charset="0"/>
              </a:rPr>
              <a:t>Asamblea </a:t>
            </a:r>
            <a:r>
              <a:rPr lang="es-ES" dirty="0">
                <a:solidFill>
                  <a:schemeClr val="bg1"/>
                </a:solidFill>
                <a:cs typeface="Arial" panose="020B0604020202020204" pitchFamily="34" charset="0"/>
              </a:rPr>
              <a:t>General de las Naciones </a:t>
            </a:r>
            <a:r>
              <a:rPr lang="es-ES" dirty="0" smtClean="0">
                <a:solidFill>
                  <a:schemeClr val="bg1"/>
                </a:solidFill>
                <a:cs typeface="Arial" panose="020B0604020202020204" pitchFamily="34" charset="0"/>
              </a:rPr>
              <a:t>Unidas. 2017. Declarar </a:t>
            </a:r>
            <a:r>
              <a:rPr lang="es-ES" dirty="0">
                <a:solidFill>
                  <a:schemeClr val="bg1"/>
                </a:solidFill>
                <a:cs typeface="Arial" panose="020B0604020202020204" pitchFamily="34" charset="0"/>
              </a:rPr>
              <a:t>el Decenio de las Ciencias Oceánicas para el Desarrollo Sostenible de las Naciones Unidas (2021‐2030</a:t>
            </a:r>
            <a:r>
              <a:rPr lang="es-ES" dirty="0" smtClean="0">
                <a:solidFill>
                  <a:schemeClr val="bg1"/>
                </a:solidFill>
                <a:cs typeface="Arial" panose="020B0604020202020204" pitchFamily="34" charset="0"/>
              </a:rPr>
              <a:t>).</a:t>
            </a:r>
            <a:endParaRPr lang="es-ES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bg1"/>
                </a:solidFill>
                <a:cs typeface="Arial" panose="020B0604020202020204" pitchFamily="34" charset="0"/>
              </a:rPr>
              <a:t>Convenio de </a:t>
            </a:r>
            <a:r>
              <a:rPr lang="es-ES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Minamata</a:t>
            </a:r>
            <a:r>
              <a:rPr lang="es-ES" dirty="0" smtClean="0">
                <a:solidFill>
                  <a:schemeClr val="bg1"/>
                </a:solidFill>
                <a:cs typeface="Arial" panose="020B0604020202020204" pitchFamily="34" charset="0"/>
              </a:rPr>
              <a:t>, adoptado en la Conferencia de Plenipotenciarios en 2013 en Kumamoto. Ratificado en Colombia mediante ley 1892 de 2018.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bg1"/>
                </a:solidFill>
                <a:cs typeface="Arial" panose="020B0604020202020204" pitchFamily="34" charset="0"/>
              </a:rPr>
              <a:t> Evaluación Global sobre el Estado de la Biodiversidad de la Plataforma Intergubernamental de Biodiversidad y Servicios Ecosistémicos (IPBES</a:t>
            </a:r>
            <a:r>
              <a:rPr lang="es-ES" dirty="0" smtClean="0">
                <a:solidFill>
                  <a:schemeClr val="bg1"/>
                </a:solidFill>
                <a:cs typeface="Arial" panose="020B0604020202020204" pitchFamily="34" charset="0"/>
              </a:rPr>
              <a:t>), Decisión </a:t>
            </a:r>
            <a:r>
              <a:rPr lang="es-ES" dirty="0">
                <a:solidFill>
                  <a:schemeClr val="bg1"/>
                </a:solidFill>
                <a:cs typeface="Arial" panose="020B0604020202020204" pitchFamily="34" charset="0"/>
              </a:rPr>
              <a:t>14/34, </a:t>
            </a:r>
            <a:r>
              <a:rPr lang="es-ES" dirty="0" smtClean="0">
                <a:solidFill>
                  <a:schemeClr val="bg1"/>
                </a:solidFill>
                <a:cs typeface="Arial" panose="020B0604020202020204" pitchFamily="34" charset="0"/>
              </a:rPr>
              <a:t>se </a:t>
            </a:r>
            <a:r>
              <a:rPr lang="es-ES" dirty="0">
                <a:solidFill>
                  <a:schemeClr val="bg1"/>
                </a:solidFill>
                <a:cs typeface="Arial" panose="020B0604020202020204" pitchFamily="34" charset="0"/>
              </a:rPr>
              <a:t>dio inicio a un proceso de negociación para la construcción de un marco global para la biodiversidad posterior a 2020. </a:t>
            </a:r>
            <a:endParaRPr lang="es-ES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 smtClean="0">
                <a:solidFill>
                  <a:schemeClr val="bg1"/>
                </a:solidFill>
                <a:cs typeface="Arial" panose="020B0604020202020204" pitchFamily="34" charset="0"/>
              </a:rPr>
              <a:t>Acción </a:t>
            </a:r>
            <a:r>
              <a:rPr lang="es-ES" dirty="0">
                <a:solidFill>
                  <a:schemeClr val="bg1"/>
                </a:solidFill>
                <a:cs typeface="Arial" panose="020B0604020202020204" pitchFamily="34" charset="0"/>
              </a:rPr>
              <a:t>de Trondheim para afrontar la crisis de extinción global y durante la Cumbre del Clima, </a:t>
            </a:r>
            <a:r>
              <a:rPr lang="es-ES" dirty="0" smtClean="0">
                <a:solidFill>
                  <a:schemeClr val="bg1"/>
                </a:solidFill>
                <a:cs typeface="Arial" panose="020B0604020202020204" pitchFamily="34" charset="0"/>
              </a:rPr>
              <a:t>se </a:t>
            </a:r>
            <a:r>
              <a:rPr lang="es-ES" dirty="0">
                <a:solidFill>
                  <a:schemeClr val="bg1"/>
                </a:solidFill>
                <a:cs typeface="Arial" panose="020B0604020202020204" pitchFamily="34" charset="0"/>
              </a:rPr>
              <a:t>sumó a la iniciativa para alcanzar la protección del 30% de las áreas terrestres y marinas para el año </a:t>
            </a:r>
            <a:r>
              <a:rPr lang="es-ES" dirty="0" smtClean="0">
                <a:solidFill>
                  <a:schemeClr val="bg1"/>
                </a:solidFill>
                <a:cs typeface="Arial" panose="020B0604020202020204" pitchFamily="34" charset="0"/>
              </a:rPr>
              <a:t>2030.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dirty="0">
                <a:solidFill>
                  <a:schemeClr val="bg1"/>
                </a:solidFill>
                <a:cs typeface="Arial" panose="020B0604020202020204" pitchFamily="34" charset="0"/>
              </a:rPr>
              <a:t>Protocolo de Nagoya – Kuala Lumpur sobre responsabilidad y compensación suplementaria al Protocolo de </a:t>
            </a:r>
            <a:r>
              <a:rPr lang="es-ES" dirty="0" smtClean="0">
                <a:solidFill>
                  <a:schemeClr val="bg1"/>
                </a:solidFill>
                <a:cs typeface="Arial" panose="020B0604020202020204" pitchFamily="34" charset="0"/>
              </a:rPr>
              <a:t>Cartagena (Ley </a:t>
            </a:r>
            <a:r>
              <a:rPr lang="es-ES" dirty="0">
                <a:solidFill>
                  <a:schemeClr val="bg1"/>
                </a:solidFill>
                <a:cs typeface="Arial" panose="020B0604020202020204" pitchFamily="34" charset="0"/>
              </a:rPr>
              <a:t>1926 del 24 de julio de </a:t>
            </a:r>
            <a:r>
              <a:rPr lang="es-ES" dirty="0" smtClean="0">
                <a:solidFill>
                  <a:schemeClr val="bg1"/>
                </a:solidFill>
                <a:cs typeface="Arial" panose="020B0604020202020204" pitchFamily="34" charset="0"/>
              </a:rPr>
              <a:t>2018).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C976B0AD-7B7D-4E2C-BB4E-4961F7DF162B}"/>
              </a:ext>
            </a:extLst>
          </p:cNvPr>
          <p:cNvSpPr txBox="1"/>
          <p:nvPr/>
        </p:nvSpPr>
        <p:spPr>
          <a:xfrm>
            <a:off x="424542" y="432443"/>
            <a:ext cx="7837715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es-ES" sz="3200" b="1" dirty="0">
                <a:solidFill>
                  <a:srgbClr val="223D5C"/>
                </a:solidFill>
                <a:latin typeface="+mj-lt"/>
              </a:rPr>
              <a:t>Compromisos  Político -Jurídicos derivados de  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</a:pPr>
            <a:r>
              <a:rPr lang="es-ES" sz="3200" b="1" dirty="0">
                <a:solidFill>
                  <a:srgbClr val="223D5C"/>
                </a:solidFill>
                <a:latin typeface="+mj-lt"/>
              </a:rPr>
              <a:t>Tratados Internacionales </a:t>
            </a:r>
          </a:p>
        </p:txBody>
      </p:sp>
    </p:spTree>
    <p:extLst>
      <p:ext uri="{BB962C8B-B14F-4D97-AF65-F5344CB8AC3E}">
        <p14:creationId xmlns:p14="http://schemas.microsoft.com/office/powerpoint/2010/main" val="1530592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8</a:t>
            </a:fld>
            <a:endParaRPr lang="es-ES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58CE51A2-7156-4765-BC4C-1D71FAB90687}"/>
              </a:ext>
            </a:extLst>
          </p:cNvPr>
          <p:cNvSpPr txBox="1"/>
          <p:nvPr/>
        </p:nvSpPr>
        <p:spPr>
          <a:xfrm>
            <a:off x="310242" y="305777"/>
            <a:ext cx="63681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3200" b="1" dirty="0">
                <a:solidFill>
                  <a:srgbClr val="223D5C"/>
                </a:solidFill>
                <a:latin typeface="+mj-lt"/>
              </a:rPr>
              <a:t>Marco constitucional </a:t>
            </a:r>
          </a:p>
        </p:txBody>
      </p:sp>
      <p:graphicFrame>
        <p:nvGraphicFramePr>
          <p:cNvPr id="19" name="Diagrama 18">
            <a:extLst>
              <a:ext uri="{FF2B5EF4-FFF2-40B4-BE49-F238E27FC236}">
                <a16:creationId xmlns:a16="http://schemas.microsoft.com/office/drawing/2014/main" xmlns="" id="{11CDB1F5-C689-4412-8715-CED1B18241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8844723"/>
              </p:ext>
            </p:extLst>
          </p:nvPr>
        </p:nvGraphicFramePr>
        <p:xfrm>
          <a:off x="734786" y="1382995"/>
          <a:ext cx="7863968" cy="4283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8864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E6E64FD-D67E-47A3-8006-FF88652E0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Pilares del Derecho ambiental 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384340AD-B552-43C3-8052-CF898E421EA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0" y="1208918"/>
            <a:ext cx="5750495" cy="4905375"/>
          </a:xfr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3E573273-A775-421D-A5FE-2651D9D04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BA7F8-5E67-E546-8D44-19494CB9927D}" type="slidenum">
              <a:rPr lang="es-ES" smtClean="0"/>
              <a:pPr/>
              <a:t>9</a:t>
            </a:fld>
            <a:endParaRPr lang="es-ES" dirty="0"/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xmlns="" id="{55EF5C6F-7EE4-4C47-A679-42EDC5B3A657}"/>
              </a:ext>
            </a:extLst>
          </p:cNvPr>
          <p:cNvGrpSpPr/>
          <p:nvPr/>
        </p:nvGrpSpPr>
        <p:grpSpPr>
          <a:xfrm>
            <a:off x="562514" y="1627990"/>
            <a:ext cx="4601028" cy="4238218"/>
            <a:chOff x="943429" y="1611085"/>
            <a:chExt cx="4601028" cy="4238218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xmlns="" id="{99F8A977-A98F-448E-A344-D40F28405694}"/>
                </a:ext>
              </a:extLst>
            </p:cNvPr>
            <p:cNvSpPr txBox="1"/>
            <p:nvPr/>
          </p:nvSpPr>
          <p:spPr>
            <a:xfrm>
              <a:off x="2101635" y="1611085"/>
              <a:ext cx="2365829" cy="377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Derecho ambiental </a:t>
              </a: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xmlns="" id="{712C4D92-0DBA-4DE4-880D-5C8D42A17C9D}"/>
                </a:ext>
              </a:extLst>
            </p:cNvPr>
            <p:cNvSpPr txBox="1"/>
            <p:nvPr/>
          </p:nvSpPr>
          <p:spPr>
            <a:xfrm rot="16200000">
              <a:off x="3020356" y="3563256"/>
              <a:ext cx="2365829" cy="377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Ley 99 de 1993 </a:t>
              </a: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xmlns="" id="{06C85175-A755-409D-B7BD-3D32E6B87869}"/>
                </a:ext>
              </a:extLst>
            </p:cNvPr>
            <p:cNvSpPr txBox="1"/>
            <p:nvPr/>
          </p:nvSpPr>
          <p:spPr>
            <a:xfrm rot="16200000">
              <a:off x="1049824" y="3691591"/>
              <a:ext cx="26144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Decreto ley 2811 de 1974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xmlns="" id="{8E0BDCE6-D6A3-40DF-B958-0FEA3684DB5B}"/>
                </a:ext>
              </a:extLst>
            </p:cNvPr>
            <p:cNvSpPr txBox="1"/>
            <p:nvPr/>
          </p:nvSpPr>
          <p:spPr>
            <a:xfrm rot="16200000">
              <a:off x="2101634" y="3663798"/>
              <a:ext cx="2365829" cy="377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Ley 9 de 1979 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xmlns="" id="{D1732775-C488-4EA0-8D8A-94C7B91C0E52}"/>
                </a:ext>
              </a:extLst>
            </p:cNvPr>
            <p:cNvSpPr txBox="1"/>
            <p:nvPr/>
          </p:nvSpPr>
          <p:spPr>
            <a:xfrm rot="16200000">
              <a:off x="246644" y="3663797"/>
              <a:ext cx="2365829" cy="377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Ley 23 de 1973 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xmlns="" id="{E27C88B3-3707-454D-8753-EB00BE572ED0}"/>
                </a:ext>
              </a:extLst>
            </p:cNvPr>
            <p:cNvSpPr txBox="1"/>
            <p:nvPr/>
          </p:nvSpPr>
          <p:spPr>
            <a:xfrm rot="16200000">
              <a:off x="3951870" y="3555997"/>
              <a:ext cx="2365829" cy="377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Ley 1333 de 2009 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xmlns="" id="{13C79E79-8624-4C84-99E7-D9C6C7ED066F}"/>
                </a:ext>
              </a:extLst>
            </p:cNvPr>
            <p:cNvSpPr txBox="1"/>
            <p:nvPr/>
          </p:nvSpPr>
          <p:spPr>
            <a:xfrm>
              <a:off x="1261704" y="4814155"/>
              <a:ext cx="334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1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xmlns="" id="{BBDDA886-C822-4986-855D-4BACFC4495F6}"/>
                </a:ext>
              </a:extLst>
            </p:cNvPr>
            <p:cNvSpPr txBox="1"/>
            <p:nvPr/>
          </p:nvSpPr>
          <p:spPr>
            <a:xfrm>
              <a:off x="2235881" y="5035398"/>
              <a:ext cx="334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2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xmlns="" id="{AB5C0985-B004-45D3-9B68-E9BBDBB8FCDA}"/>
                </a:ext>
              </a:extLst>
            </p:cNvPr>
            <p:cNvSpPr txBox="1"/>
            <p:nvPr/>
          </p:nvSpPr>
          <p:spPr>
            <a:xfrm>
              <a:off x="3126519" y="4865738"/>
              <a:ext cx="334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3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xmlns="" id="{CA04D22C-BD0C-45BA-B8B8-2C34C967C9AD}"/>
                </a:ext>
              </a:extLst>
            </p:cNvPr>
            <p:cNvSpPr txBox="1"/>
            <p:nvPr/>
          </p:nvSpPr>
          <p:spPr>
            <a:xfrm>
              <a:off x="4058717" y="4865738"/>
              <a:ext cx="334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4</a:t>
              </a: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xmlns="" id="{213824C5-43D7-4B28-8D04-957188575293}"/>
                </a:ext>
              </a:extLst>
            </p:cNvPr>
            <p:cNvSpPr txBox="1"/>
            <p:nvPr/>
          </p:nvSpPr>
          <p:spPr>
            <a:xfrm>
              <a:off x="4989287" y="4850731"/>
              <a:ext cx="334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5</a:t>
              </a:r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xmlns="" id="{3E259DF1-2E45-4640-A746-6DA476846F77}"/>
                </a:ext>
              </a:extLst>
            </p:cNvPr>
            <p:cNvSpPr txBox="1"/>
            <p:nvPr/>
          </p:nvSpPr>
          <p:spPr>
            <a:xfrm>
              <a:off x="943429" y="5479971"/>
              <a:ext cx="4601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solidFill>
                    <a:schemeClr val="bg1">
                      <a:lumMod val="95000"/>
                      <a:lumOff val="5000"/>
                    </a:schemeClr>
                  </a:solidFill>
                </a:rPr>
                <a:t>Constitución Política de Colombia </a:t>
              </a:r>
            </a:p>
          </p:txBody>
        </p:sp>
      </p:grpSp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100D0510-53F9-4B97-B496-9743A4379950}"/>
              </a:ext>
            </a:extLst>
          </p:cNvPr>
          <p:cNvSpPr txBox="1"/>
          <p:nvPr/>
        </p:nvSpPr>
        <p:spPr>
          <a:xfrm>
            <a:off x="5750495" y="1208918"/>
            <a:ext cx="29012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s-CO" dirty="0">
                <a:solidFill>
                  <a:schemeClr val="bg1">
                    <a:lumMod val="95000"/>
                    <a:lumOff val="5000"/>
                  </a:schemeClr>
                </a:solidFill>
              </a:rPr>
              <a:t>Facultades extraordinarias al presidente para expedir el Código de Recursos Naturales </a:t>
            </a:r>
          </a:p>
          <a:p>
            <a:pPr marL="342900" indent="-342900" algn="ctr">
              <a:buAutoNum type="arabicPeriod"/>
            </a:pPr>
            <a:r>
              <a:rPr lang="es-CO" dirty="0">
                <a:solidFill>
                  <a:schemeClr val="bg1">
                    <a:lumMod val="95000"/>
                    <a:lumOff val="5000"/>
                  </a:schemeClr>
                </a:solidFill>
              </a:rPr>
              <a:t>A través del cual se dicto el Código Nacional de Recursos Naturales</a:t>
            </a:r>
          </a:p>
          <a:p>
            <a:pPr marL="342900" indent="-342900" algn="ctr">
              <a:buAutoNum type="arabicPeriod"/>
            </a:pPr>
            <a:r>
              <a:rPr lang="es-CO" dirty="0">
                <a:solidFill>
                  <a:schemeClr val="bg1">
                    <a:lumMod val="95000"/>
                    <a:lumOff val="5000"/>
                  </a:schemeClr>
                </a:solidFill>
              </a:rPr>
              <a:t>Se dictaron medidas sanitarias</a:t>
            </a:r>
          </a:p>
          <a:p>
            <a:pPr marL="342900" indent="-342900" algn="ctr">
              <a:buAutoNum type="arabicPeriod"/>
            </a:pPr>
            <a:r>
              <a:rPr lang="es-CO" dirty="0">
                <a:solidFill>
                  <a:schemeClr val="bg1">
                    <a:lumMod val="95000"/>
                    <a:lumOff val="5000"/>
                  </a:schemeClr>
                </a:solidFill>
              </a:rPr>
              <a:t>Por la  cual se creo el  Ministerio y se organizo el SINA </a:t>
            </a:r>
          </a:p>
          <a:p>
            <a:pPr marL="342900" indent="-342900" algn="ctr">
              <a:buAutoNum type="arabicPeriod"/>
            </a:pPr>
            <a:r>
              <a:rPr lang="es-CO" dirty="0">
                <a:solidFill>
                  <a:schemeClr val="bg1">
                    <a:lumMod val="95000"/>
                    <a:lumOff val="5000"/>
                  </a:schemeClr>
                </a:solidFill>
              </a:rPr>
              <a:t>Se estableció el procedimiento sancionatorio ambiental  </a:t>
            </a:r>
          </a:p>
        </p:txBody>
      </p:sp>
    </p:spTree>
    <p:extLst>
      <p:ext uri="{BB962C8B-B14F-4D97-AF65-F5344CB8AC3E}">
        <p14:creationId xmlns:p14="http://schemas.microsoft.com/office/powerpoint/2010/main" val="2893633730"/>
      </p:ext>
    </p:extLst>
  </p:cSld>
  <p:clrMapOvr>
    <a:masterClrMapping/>
  </p:clrMapOvr>
</p:sld>
</file>

<file path=ppt/theme/theme1.xml><?xml version="1.0" encoding="utf-8"?>
<a:theme xmlns:a="http://schemas.openxmlformats.org/drawingml/2006/main" name="invem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3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9360</TotalTime>
  <Words>1521</Words>
  <Application>Microsoft Office PowerPoint</Application>
  <PresentationFormat>Presentación en pantalla (4:3)</PresentationFormat>
  <Paragraphs>223</Paragraphs>
  <Slides>14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2" baseType="lpstr">
      <vt:lpstr>Arial</vt:lpstr>
      <vt:lpstr>Calibri Light</vt:lpstr>
      <vt:lpstr>Open Sans</vt:lpstr>
      <vt:lpstr>Calibri</vt:lpstr>
      <vt:lpstr>Open Sans Light</vt:lpstr>
      <vt:lpstr>Open Sans Extrabold</vt:lpstr>
      <vt:lpstr>Wingdings</vt:lpstr>
      <vt:lpstr>invemar</vt:lpstr>
      <vt:lpstr>Módulo 2: Marco legal e institucional del Manejo Integrado de Zonas Costeras (MIZC) y Planificación Espacial Marina (PEM) Internacional y Nacional</vt:lpstr>
      <vt:lpstr>Jerarquía normativa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Pilares del Derecho ambiental </vt:lpstr>
      <vt:lpstr>Línea de Tiempo </vt:lpstr>
      <vt:lpstr>Línea de Tiempo </vt:lpstr>
      <vt:lpstr>Línea de Tiempo </vt:lpstr>
      <vt:lpstr>Socialización Normograma </vt:lpstr>
      <vt:lpstr>Gracias!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>Convenio INVEMAR MADS 275/2015</dc:subject>
  <dc:creator>Ljarias</dc:creator>
  <cp:keywords>INVEMAR;SIAM;SIAC</cp:keywords>
  <cp:lastModifiedBy>LOspino</cp:lastModifiedBy>
  <cp:revision>561</cp:revision>
  <dcterms:created xsi:type="dcterms:W3CDTF">2014-09-04T20:27:04Z</dcterms:created>
  <dcterms:modified xsi:type="dcterms:W3CDTF">2020-08-25T12:28:00Z</dcterms:modified>
  <cp:category>GEZ/LABSIS</cp:category>
</cp:coreProperties>
</file>