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15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384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472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677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495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167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142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2068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9702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935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409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182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A9660-BBE6-4656-A302-74EB63C540B2}" type="datetimeFigureOut">
              <a:rPr lang="es-CO" smtClean="0"/>
              <a:t>17/09/2020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BEB68-C915-4016-BBEC-5BC6AB2260B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453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163534" y="8353974"/>
            <a:ext cx="1317787" cy="73194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Perspectiva FINANCIERA</a:t>
            </a:r>
            <a:endParaRPr lang="es-CO" sz="16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93233" y="6314161"/>
            <a:ext cx="1458391" cy="95414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Perspectiva </a:t>
            </a:r>
            <a:r>
              <a:rPr lang="es-ES" sz="1600" dirty="0"/>
              <a:t>APRENDIZAJE</a:t>
            </a:r>
            <a:r>
              <a:rPr lang="es-ES" sz="1400" dirty="0"/>
              <a:t> Y CRECIMIENTO</a:t>
            </a:r>
            <a:endParaRPr lang="es-CO" sz="1400" dirty="0"/>
          </a:p>
        </p:txBody>
      </p:sp>
      <p:sp>
        <p:nvSpPr>
          <p:cNvPr id="6" name="Rectángulo redondeado 5"/>
          <p:cNvSpPr/>
          <p:nvPr/>
        </p:nvSpPr>
        <p:spPr>
          <a:xfrm>
            <a:off x="93233" y="3687209"/>
            <a:ext cx="1238295" cy="102225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Perspectiva PROCESOS</a:t>
            </a:r>
            <a:endParaRPr lang="es-CO" sz="16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93233" y="1293806"/>
            <a:ext cx="1458391" cy="115837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accent1">
                    <a:lumMod val="50000"/>
                  </a:schemeClr>
                </a:solidFill>
              </a:rPr>
              <a:t>Perspectiva CLIENTES/</a:t>
            </a:r>
          </a:p>
          <a:p>
            <a:pPr algn="ctr"/>
            <a:r>
              <a:rPr lang="es-ES" sz="1600" dirty="0">
                <a:solidFill>
                  <a:schemeClr val="accent1">
                    <a:lumMod val="50000"/>
                  </a:schemeClr>
                </a:solidFill>
              </a:rPr>
              <a:t>COMUNIDAD</a:t>
            </a:r>
            <a:endParaRPr lang="es-CO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713626" y="1107199"/>
            <a:ext cx="2365259" cy="1754815"/>
            <a:chOff x="446506" y="961057"/>
            <a:chExt cx="912971" cy="964964"/>
          </a:xfrm>
        </p:grpSpPr>
        <p:sp>
          <p:nvSpPr>
            <p:cNvPr id="9" name="Rectángulo redondeado 8"/>
            <p:cNvSpPr/>
            <p:nvPr/>
          </p:nvSpPr>
          <p:spPr>
            <a:xfrm>
              <a:off x="446506" y="961057"/>
              <a:ext cx="912971" cy="96496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CuadroTexto 9"/>
            <p:cNvSpPr txBox="1"/>
            <p:nvPr/>
          </p:nvSpPr>
          <p:spPr>
            <a:xfrm>
              <a:off x="473246" y="987797"/>
              <a:ext cx="859491" cy="9114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144" tIns="5358" rIns="7144" bIns="5358" numCol="1" spcCol="1270" anchor="ctr" anchorCtr="0">
              <a:noAutofit/>
            </a:bodyPr>
            <a:lstStyle/>
            <a:p>
              <a:pPr algn="just" defTabSz="12501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200" dirty="0"/>
                <a:t>Minimizar las afectaciones generadas por el manejo inapropiado de residuos, sobre los sitios de importancia ecológica y cultural aportando al mejoramiento del estado de conservación del área protegida y al bienestar de las comunidades.</a:t>
              </a:r>
              <a:endParaRPr lang="es-ES" sz="1200" dirty="0"/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4168989" y="1113068"/>
            <a:ext cx="2549129" cy="2075300"/>
            <a:chOff x="446506" y="961057"/>
            <a:chExt cx="912971" cy="964964"/>
          </a:xfrm>
        </p:grpSpPr>
        <p:sp>
          <p:nvSpPr>
            <p:cNvPr id="12" name="Rectángulo redondeado 11"/>
            <p:cNvSpPr/>
            <p:nvPr/>
          </p:nvSpPr>
          <p:spPr>
            <a:xfrm>
              <a:off x="446506" y="961057"/>
              <a:ext cx="912971" cy="96496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CuadroTexto 12"/>
            <p:cNvSpPr txBox="1"/>
            <p:nvPr/>
          </p:nvSpPr>
          <p:spPr>
            <a:xfrm>
              <a:off x="446506" y="987797"/>
              <a:ext cx="859491" cy="9114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144" tIns="5358" rIns="7144" bIns="5358" numCol="1" spcCol="1270" anchor="ctr" anchorCtr="0">
              <a:noAutofit/>
            </a:bodyPr>
            <a:lstStyle/>
            <a:p>
              <a:pPr algn="just" defTabSz="12501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200" dirty="0"/>
                <a:t>Ordenar de manera conjunta entre la autoridad ambiental y las autoridades tradicionales el uso y aprovechamiento responsable de los recursos hidrobiológicos y pesqueros, favoreciendo el manejo, la conservación, la recuperación de las poblaciones y la productividad pesquera.</a:t>
              </a:r>
            </a:p>
            <a:p>
              <a:pPr algn="just" defTabSz="12501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200" dirty="0"/>
            </a:p>
          </p:txBody>
        </p:sp>
      </p:grpSp>
      <p:sp>
        <p:nvSpPr>
          <p:cNvPr id="22" name="Rectángulo redondeado 21"/>
          <p:cNvSpPr/>
          <p:nvPr/>
        </p:nvSpPr>
        <p:spPr>
          <a:xfrm>
            <a:off x="1458621" y="3184743"/>
            <a:ext cx="2749032" cy="24785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O" sz="1200" dirty="0"/>
              <a:t>Posicionar el área protegida como un escenario de conservación, protección y de conectividades socio-ecosistémicas esenciales para el desarrollo de diferentes poblaciones biológicas y las comunidades wayuu, mediante la implementación de acciones conjuntas orientadas al ordenamiento territorial y el ejercicio de la autoridad ambiental entre el área protegida y las autoridades tradicionales.</a:t>
            </a:r>
          </a:p>
          <a:p>
            <a:pPr algn="just"/>
            <a:r>
              <a:rPr lang="es-CO" sz="1200" dirty="0"/>
              <a:t> </a:t>
            </a:r>
          </a:p>
        </p:txBody>
      </p:sp>
      <p:sp>
        <p:nvSpPr>
          <p:cNvPr id="23" name="Rectángulo redondeado 22"/>
          <p:cNvSpPr/>
          <p:nvPr/>
        </p:nvSpPr>
        <p:spPr>
          <a:xfrm>
            <a:off x="4312973" y="3446113"/>
            <a:ext cx="2441022" cy="1953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O" sz="1200" dirty="0"/>
              <a:t>Reglamentar los usos que hacen las comunidades al interior del área protegida, con una visión étnica que construya corresponsabilidad en el aprovechamiento de recursos naturales, preserve la biodiversidad y conserve los espacios destinados para uso tradicional sostenible.</a:t>
            </a:r>
          </a:p>
          <a:p>
            <a:pPr algn="just"/>
            <a:r>
              <a:rPr lang="es-CO" sz="1200" dirty="0"/>
              <a:t> </a:t>
            </a:r>
          </a:p>
        </p:txBody>
      </p:sp>
      <p:sp>
        <p:nvSpPr>
          <p:cNvPr id="24" name="Rectángulo redondeado 23"/>
          <p:cNvSpPr/>
          <p:nvPr/>
        </p:nvSpPr>
        <p:spPr>
          <a:xfrm>
            <a:off x="1578203" y="5959628"/>
            <a:ext cx="2550709" cy="1834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O" sz="1200" dirty="0"/>
              <a:t>Generar información de línea base acerca del estado actual de los ecosistemas y sus servicios, especies asociadas, prácticas tradicionales de las comunidades wayuu y las presiones que las afectan, para que los resultados obtenidos sean incorporados en el manejo del área protegida,</a:t>
            </a:r>
          </a:p>
        </p:txBody>
      </p:sp>
      <p:sp>
        <p:nvSpPr>
          <p:cNvPr id="25" name="Rectángulo redondeado 24"/>
          <p:cNvSpPr/>
          <p:nvPr/>
        </p:nvSpPr>
        <p:spPr>
          <a:xfrm>
            <a:off x="4384726" y="5664463"/>
            <a:ext cx="2333392" cy="23363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200" dirty="0" smtClean="0"/>
              <a:t>Seguimiento </a:t>
            </a:r>
            <a:r>
              <a:rPr lang="es-CO" sz="1200" dirty="0"/>
              <a:t>y monitoreo conjunto del área protegida y los problemas que los afectan, a partir de la implementación del programa de monitoreo y los perfiles de proyectos de investigación, con el fin de que los resultados obtenidos sean tenidos en cuenta en la toma de decisiones para el manejo.</a:t>
            </a:r>
          </a:p>
          <a:p>
            <a:endParaRPr lang="es-CO" sz="1200" dirty="0"/>
          </a:p>
        </p:txBody>
      </p:sp>
      <p:sp>
        <p:nvSpPr>
          <p:cNvPr id="27" name="Rectángulo redondeado 26"/>
          <p:cNvSpPr/>
          <p:nvPr/>
        </p:nvSpPr>
        <p:spPr>
          <a:xfrm>
            <a:off x="1675112" y="8314815"/>
            <a:ext cx="2356889" cy="1145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O" sz="1200" dirty="0"/>
              <a:t>Fortalecer la capacidad técnica y operativa del equipo del área protegida para el cumplimiento de su misión institucional.</a:t>
            </a:r>
          </a:p>
          <a:p>
            <a:pPr algn="just"/>
            <a:r>
              <a:rPr lang="es-CO" sz="1200" dirty="0"/>
              <a:t> </a:t>
            </a:r>
          </a:p>
          <a:p>
            <a:endParaRPr lang="es-CO" sz="1200" dirty="0"/>
          </a:p>
        </p:txBody>
      </p:sp>
      <p:sp>
        <p:nvSpPr>
          <p:cNvPr id="28" name="Rectángulo redondeado 27"/>
          <p:cNvSpPr/>
          <p:nvPr/>
        </p:nvSpPr>
        <p:spPr>
          <a:xfrm>
            <a:off x="4285499" y="8358165"/>
            <a:ext cx="2495969" cy="19070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CO" sz="1200" dirty="0"/>
              <a:t>Promover el desarrollo de alternativas responsables asociadas a prácticas tradicionales y culturales de las comunidades, mediante la articulación con actores estratégicos que contribuyan a la conservación, uso y manejo responsable de los recursos del área protegida.</a:t>
            </a:r>
          </a:p>
          <a:p>
            <a:pPr algn="just"/>
            <a:endParaRPr lang="es-CO" sz="1200" dirty="0"/>
          </a:p>
        </p:txBody>
      </p:sp>
      <p:sp>
        <p:nvSpPr>
          <p:cNvPr id="30" name="Rectángulo redondeado 29"/>
          <p:cNvSpPr/>
          <p:nvPr/>
        </p:nvSpPr>
        <p:spPr>
          <a:xfrm>
            <a:off x="2508856" y="147022"/>
            <a:ext cx="2191838" cy="8238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Conservación de Recursos Naturales y Culturales</a:t>
            </a:r>
            <a:endParaRPr lang="es-CO" dirty="0"/>
          </a:p>
        </p:txBody>
      </p:sp>
      <p:pic>
        <p:nvPicPr>
          <p:cNvPr id="31" name="Google Shape;107;p1"/>
          <p:cNvPicPr preferRelativeResize="0"/>
          <p:nvPr/>
        </p:nvPicPr>
        <p:blipFill rotWithShape="1">
          <a:blip r:embed="rId2">
            <a:alphaModFix/>
          </a:blip>
          <a:srcRect t="16774" b="12138"/>
          <a:stretch/>
        </p:blipFill>
        <p:spPr>
          <a:xfrm>
            <a:off x="674940" y="9980890"/>
            <a:ext cx="2562336" cy="1452434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Flecha derecha 31"/>
          <p:cNvSpPr/>
          <p:nvPr/>
        </p:nvSpPr>
        <p:spPr>
          <a:xfrm>
            <a:off x="3526623" y="2866053"/>
            <a:ext cx="1051449" cy="30079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3" name="Flecha derecha 32"/>
          <p:cNvSpPr/>
          <p:nvPr/>
        </p:nvSpPr>
        <p:spPr>
          <a:xfrm>
            <a:off x="3525785" y="5229045"/>
            <a:ext cx="1051449" cy="30079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4" name="Flecha derecha 33"/>
          <p:cNvSpPr/>
          <p:nvPr/>
        </p:nvSpPr>
        <p:spPr>
          <a:xfrm>
            <a:off x="3525785" y="7472869"/>
            <a:ext cx="1051449" cy="30079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5" name="Flecha derecha 34"/>
          <p:cNvSpPr/>
          <p:nvPr/>
        </p:nvSpPr>
        <p:spPr>
          <a:xfrm>
            <a:off x="3384497" y="9206953"/>
            <a:ext cx="1051449" cy="30079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6" name="Flecha arriba 35"/>
          <p:cNvSpPr/>
          <p:nvPr/>
        </p:nvSpPr>
        <p:spPr>
          <a:xfrm>
            <a:off x="5433046" y="3060197"/>
            <a:ext cx="261755" cy="371357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7" name="Flecha arriba 36"/>
          <p:cNvSpPr/>
          <p:nvPr/>
        </p:nvSpPr>
        <p:spPr>
          <a:xfrm>
            <a:off x="2722678" y="2805498"/>
            <a:ext cx="261755" cy="371357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8" name="Flecha arriba 37"/>
          <p:cNvSpPr/>
          <p:nvPr/>
        </p:nvSpPr>
        <p:spPr>
          <a:xfrm>
            <a:off x="2702259" y="5552426"/>
            <a:ext cx="261755" cy="371357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9" name="Flecha arriba 38"/>
          <p:cNvSpPr/>
          <p:nvPr/>
        </p:nvSpPr>
        <p:spPr>
          <a:xfrm>
            <a:off x="5433046" y="5325540"/>
            <a:ext cx="261755" cy="371357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0" name="Flecha arriba 39"/>
          <p:cNvSpPr/>
          <p:nvPr/>
        </p:nvSpPr>
        <p:spPr>
          <a:xfrm>
            <a:off x="2722678" y="7810625"/>
            <a:ext cx="304454" cy="480841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1" name="Flecha arriba 40"/>
          <p:cNvSpPr/>
          <p:nvPr/>
        </p:nvSpPr>
        <p:spPr>
          <a:xfrm>
            <a:off x="5433045" y="7793745"/>
            <a:ext cx="261755" cy="560229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150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345</Words>
  <Application>Microsoft Office PowerPoint</Application>
  <PresentationFormat>Panorámica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Manuel Polo</dc:creator>
  <cp:lastModifiedBy>Juan Manuel Polo</cp:lastModifiedBy>
  <cp:revision>6</cp:revision>
  <dcterms:created xsi:type="dcterms:W3CDTF">2020-09-18T02:28:34Z</dcterms:created>
  <dcterms:modified xsi:type="dcterms:W3CDTF">2020-09-18T03:09:47Z</dcterms:modified>
</cp:coreProperties>
</file>