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O"/>
          </a:p>
        </p:txBody>
      </p:sp>
      <p:sp>
        <p:nvSpPr>
          <p:cNvPr id="4" name="Marcador de fecha 3"/>
          <p:cNvSpPr>
            <a:spLocks noGrp="1"/>
          </p:cNvSpPr>
          <p:nvPr>
            <p:ph type="dt" sz="half" idx="10"/>
          </p:nvPr>
        </p:nvSpPr>
        <p:spPr/>
        <p:txBody>
          <a:bodyPr/>
          <a:lstStyle/>
          <a:p>
            <a:fld id="{42864C84-A92D-413C-8C49-984857A2D4C2}" type="datetimeFigureOut">
              <a:rPr lang="es-CO" smtClean="0"/>
              <a:t>8/09/2020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98003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2864C84-A92D-413C-8C49-984857A2D4C2}" type="datetimeFigureOut">
              <a:rPr lang="es-CO" smtClean="0"/>
              <a:t>8/09/2020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2110939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2864C84-A92D-413C-8C49-984857A2D4C2}" type="datetimeFigureOut">
              <a:rPr lang="es-CO" smtClean="0"/>
              <a:t>8/09/2020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155316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42864C84-A92D-413C-8C49-984857A2D4C2}" type="datetimeFigureOut">
              <a:rPr lang="es-CO" smtClean="0"/>
              <a:t>8/09/2020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123055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42864C84-A92D-413C-8C49-984857A2D4C2}" type="datetimeFigureOut">
              <a:rPr lang="es-CO" smtClean="0"/>
              <a:t>8/09/2020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2839336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42864C84-A92D-413C-8C49-984857A2D4C2}" type="datetimeFigureOut">
              <a:rPr lang="es-CO" smtClean="0"/>
              <a:t>8/09/2020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951041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42864C84-A92D-413C-8C49-984857A2D4C2}" type="datetimeFigureOut">
              <a:rPr lang="es-CO" smtClean="0"/>
              <a:t>8/09/2020</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420743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42864C84-A92D-413C-8C49-984857A2D4C2}" type="datetimeFigureOut">
              <a:rPr lang="es-CO" smtClean="0"/>
              <a:t>8/09/2020</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369151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2864C84-A92D-413C-8C49-984857A2D4C2}" type="datetimeFigureOut">
              <a:rPr lang="es-CO" smtClean="0"/>
              <a:t>8/09/2020</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3286154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42864C84-A92D-413C-8C49-984857A2D4C2}" type="datetimeFigureOut">
              <a:rPr lang="es-CO" smtClean="0"/>
              <a:t>8/09/2020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2945324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42864C84-A92D-413C-8C49-984857A2D4C2}" type="datetimeFigureOut">
              <a:rPr lang="es-CO" smtClean="0"/>
              <a:t>8/09/2020</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72F4AF13-703B-4A2B-B50D-A94764950BFA}" type="slidenum">
              <a:rPr lang="es-CO" smtClean="0"/>
              <a:t>‹Nº›</a:t>
            </a:fld>
            <a:endParaRPr lang="es-CO"/>
          </a:p>
        </p:txBody>
      </p:sp>
    </p:spTree>
    <p:extLst>
      <p:ext uri="{BB962C8B-B14F-4D97-AF65-F5344CB8AC3E}">
        <p14:creationId xmlns:p14="http://schemas.microsoft.com/office/powerpoint/2010/main" val="72339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864C84-A92D-413C-8C49-984857A2D4C2}" type="datetimeFigureOut">
              <a:rPr lang="es-CO" smtClean="0"/>
              <a:t>8/09/2020</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F4AF13-703B-4A2B-B50D-A94764950BFA}" type="slidenum">
              <a:rPr lang="es-CO" smtClean="0"/>
              <a:t>‹Nº›</a:t>
            </a:fld>
            <a:endParaRPr lang="es-CO"/>
          </a:p>
        </p:txBody>
      </p:sp>
    </p:spTree>
    <p:extLst>
      <p:ext uri="{BB962C8B-B14F-4D97-AF65-F5344CB8AC3E}">
        <p14:creationId xmlns:p14="http://schemas.microsoft.com/office/powerpoint/2010/main" val="1731677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36914" y="68626"/>
            <a:ext cx="9144000" cy="574174"/>
          </a:xfrm>
        </p:spPr>
        <p:txBody>
          <a:bodyPr>
            <a:normAutofit fontScale="90000"/>
          </a:bodyPr>
          <a:lstStyle/>
          <a:p>
            <a:r>
              <a:rPr lang="es-ES" sz="4000" dirty="0" smtClean="0"/>
              <a:t>Modelo mapa </a:t>
            </a:r>
            <a:r>
              <a:rPr lang="es-ES" sz="4000" dirty="0" err="1" smtClean="0"/>
              <a:t>estrategico</a:t>
            </a:r>
            <a:endParaRPr lang="es-CO" sz="4000" dirty="0"/>
          </a:p>
        </p:txBody>
      </p:sp>
      <p:sp>
        <p:nvSpPr>
          <p:cNvPr id="4" name="Rectángulo redondeado 3"/>
          <p:cNvSpPr/>
          <p:nvPr/>
        </p:nvSpPr>
        <p:spPr>
          <a:xfrm>
            <a:off x="2281646" y="5582194"/>
            <a:ext cx="8586652" cy="1149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Rectángulo redondeado 4"/>
          <p:cNvSpPr/>
          <p:nvPr/>
        </p:nvSpPr>
        <p:spPr>
          <a:xfrm>
            <a:off x="2281646" y="2895600"/>
            <a:ext cx="8586652" cy="1149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Rectángulo redondeado 5"/>
          <p:cNvSpPr/>
          <p:nvPr/>
        </p:nvSpPr>
        <p:spPr>
          <a:xfrm>
            <a:off x="2281646" y="1493520"/>
            <a:ext cx="8586652" cy="1149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redondeado 6"/>
          <p:cNvSpPr/>
          <p:nvPr/>
        </p:nvSpPr>
        <p:spPr>
          <a:xfrm>
            <a:off x="2281646" y="4238897"/>
            <a:ext cx="8586652" cy="11495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redondeado 7"/>
          <p:cNvSpPr/>
          <p:nvPr/>
        </p:nvSpPr>
        <p:spPr>
          <a:xfrm>
            <a:off x="287383" y="5582194"/>
            <a:ext cx="1785257" cy="10450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Perspectiva FINANCIERA</a:t>
            </a:r>
            <a:endParaRPr lang="es-CO" dirty="0"/>
          </a:p>
        </p:txBody>
      </p:sp>
      <p:sp>
        <p:nvSpPr>
          <p:cNvPr id="9" name="Rectángulo redondeado 8"/>
          <p:cNvSpPr/>
          <p:nvPr/>
        </p:nvSpPr>
        <p:spPr>
          <a:xfrm>
            <a:off x="287383" y="4291148"/>
            <a:ext cx="1785257" cy="10450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Perspectiva APRENDIZAJE Y CRECIMIENTO</a:t>
            </a:r>
            <a:endParaRPr lang="es-CO" dirty="0"/>
          </a:p>
        </p:txBody>
      </p:sp>
      <p:sp>
        <p:nvSpPr>
          <p:cNvPr id="10" name="Rectángulo redondeado 9"/>
          <p:cNvSpPr/>
          <p:nvPr/>
        </p:nvSpPr>
        <p:spPr>
          <a:xfrm>
            <a:off x="287383" y="2947851"/>
            <a:ext cx="1785257" cy="10450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Perspectiva PROCESOS</a:t>
            </a:r>
            <a:endParaRPr lang="es-CO" dirty="0"/>
          </a:p>
        </p:txBody>
      </p:sp>
      <p:sp>
        <p:nvSpPr>
          <p:cNvPr id="11" name="Rectángulo redondeado 10"/>
          <p:cNvSpPr/>
          <p:nvPr/>
        </p:nvSpPr>
        <p:spPr>
          <a:xfrm>
            <a:off x="287383" y="1598023"/>
            <a:ext cx="1785257" cy="10450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Perspectiva CLIENTES/</a:t>
            </a:r>
          </a:p>
          <a:p>
            <a:pPr algn="ctr"/>
            <a:r>
              <a:rPr lang="es-ES" dirty="0" smtClean="0"/>
              <a:t>COMUNIDAD</a:t>
            </a:r>
            <a:endParaRPr lang="es-CO" dirty="0"/>
          </a:p>
        </p:txBody>
      </p:sp>
      <p:sp>
        <p:nvSpPr>
          <p:cNvPr id="12" name="Elipse 11"/>
          <p:cNvSpPr/>
          <p:nvPr/>
        </p:nvSpPr>
        <p:spPr>
          <a:xfrm>
            <a:off x="7698377" y="2973976"/>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3" name="Elipse 12"/>
          <p:cNvSpPr/>
          <p:nvPr/>
        </p:nvSpPr>
        <p:spPr>
          <a:xfrm>
            <a:off x="6035040" y="5634445"/>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4" name="Elipse 13"/>
          <p:cNvSpPr/>
          <p:nvPr/>
        </p:nvSpPr>
        <p:spPr>
          <a:xfrm>
            <a:off x="4123508" y="4238897"/>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5" name="Elipse 14"/>
          <p:cNvSpPr/>
          <p:nvPr/>
        </p:nvSpPr>
        <p:spPr>
          <a:xfrm>
            <a:off x="6866709" y="4297680"/>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6" name="Elipse 15"/>
          <p:cNvSpPr/>
          <p:nvPr/>
        </p:nvSpPr>
        <p:spPr>
          <a:xfrm>
            <a:off x="2651760" y="2947851"/>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7" name="Elipse 16"/>
          <p:cNvSpPr/>
          <p:nvPr/>
        </p:nvSpPr>
        <p:spPr>
          <a:xfrm>
            <a:off x="5238206" y="2973976"/>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8" name="Elipse 17"/>
          <p:cNvSpPr/>
          <p:nvPr/>
        </p:nvSpPr>
        <p:spPr>
          <a:xfrm>
            <a:off x="3452948" y="5660571"/>
            <a:ext cx="2090057"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 </a:t>
            </a:r>
            <a:endParaRPr lang="es-CO" dirty="0">
              <a:solidFill>
                <a:schemeClr val="tx1"/>
              </a:solidFill>
            </a:endParaRPr>
          </a:p>
        </p:txBody>
      </p:sp>
      <p:sp>
        <p:nvSpPr>
          <p:cNvPr id="19" name="Elipse 18"/>
          <p:cNvSpPr/>
          <p:nvPr/>
        </p:nvSpPr>
        <p:spPr>
          <a:xfrm>
            <a:off x="3866606" y="1571897"/>
            <a:ext cx="3910148" cy="99277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OBJ ESTR</a:t>
            </a:r>
            <a:r>
              <a:rPr lang="es-ES" dirty="0" smtClean="0">
                <a:solidFill>
                  <a:schemeClr val="tx1"/>
                </a:solidFill>
              </a:rPr>
              <a:t>. ASOCIADO A LAS ZONAS MARINAS Y COSTERAS </a:t>
            </a:r>
            <a:endParaRPr lang="es-CO" dirty="0">
              <a:solidFill>
                <a:schemeClr val="tx1"/>
              </a:solidFill>
            </a:endParaRPr>
          </a:p>
        </p:txBody>
      </p:sp>
      <p:cxnSp>
        <p:nvCxnSpPr>
          <p:cNvPr id="21" name="Conector recto de flecha 20"/>
          <p:cNvCxnSpPr>
            <a:stCxn id="18" idx="0"/>
          </p:cNvCxnSpPr>
          <p:nvPr/>
        </p:nvCxnSpPr>
        <p:spPr>
          <a:xfrm flipV="1">
            <a:off x="4497977" y="4988923"/>
            <a:ext cx="243840" cy="67164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2" name="Conector recto de flecha 21"/>
          <p:cNvCxnSpPr/>
          <p:nvPr/>
        </p:nvCxnSpPr>
        <p:spPr>
          <a:xfrm flipV="1">
            <a:off x="6958148" y="5013417"/>
            <a:ext cx="243840" cy="67164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3" name="Conector recto de flecha 22"/>
          <p:cNvCxnSpPr/>
          <p:nvPr/>
        </p:nvCxnSpPr>
        <p:spPr>
          <a:xfrm>
            <a:off x="5301341" y="6130834"/>
            <a:ext cx="1073333" cy="2612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6" name="Conector recto de flecha 25"/>
          <p:cNvCxnSpPr/>
          <p:nvPr/>
        </p:nvCxnSpPr>
        <p:spPr>
          <a:xfrm flipV="1">
            <a:off x="5538651" y="3709306"/>
            <a:ext cx="243840" cy="67164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7" name="Conector recto de flecha 26"/>
          <p:cNvCxnSpPr/>
          <p:nvPr/>
        </p:nvCxnSpPr>
        <p:spPr>
          <a:xfrm flipH="1" flipV="1">
            <a:off x="4053840" y="3748497"/>
            <a:ext cx="570411" cy="79302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9" name="Conector recto de flecha 28"/>
          <p:cNvCxnSpPr/>
          <p:nvPr/>
        </p:nvCxnSpPr>
        <p:spPr>
          <a:xfrm flipV="1">
            <a:off x="8297091" y="3758294"/>
            <a:ext cx="243840" cy="67164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0" name="Conector recto de flecha 29"/>
          <p:cNvCxnSpPr/>
          <p:nvPr/>
        </p:nvCxnSpPr>
        <p:spPr>
          <a:xfrm flipH="1" flipV="1">
            <a:off x="6696891" y="3748498"/>
            <a:ext cx="595449" cy="75138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3" name="Conector recto de flecha 32"/>
          <p:cNvCxnSpPr/>
          <p:nvPr/>
        </p:nvCxnSpPr>
        <p:spPr>
          <a:xfrm flipV="1">
            <a:off x="4090851" y="2262596"/>
            <a:ext cx="1350918" cy="80391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5" name="Conector recto de flecha 34"/>
          <p:cNvCxnSpPr/>
          <p:nvPr/>
        </p:nvCxnSpPr>
        <p:spPr>
          <a:xfrm flipH="1" flipV="1">
            <a:off x="4619897" y="3444240"/>
            <a:ext cx="792479" cy="21063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7" name="Conector recto de flecha 36"/>
          <p:cNvCxnSpPr/>
          <p:nvPr/>
        </p:nvCxnSpPr>
        <p:spPr>
          <a:xfrm flipH="1" flipV="1">
            <a:off x="6139543" y="2433502"/>
            <a:ext cx="2262051" cy="70757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40" name="CuadroTexto 39"/>
          <p:cNvSpPr txBox="1"/>
          <p:nvPr/>
        </p:nvSpPr>
        <p:spPr>
          <a:xfrm>
            <a:off x="9840686" y="2397358"/>
            <a:ext cx="2222863" cy="2893100"/>
          </a:xfrm>
          <a:prstGeom prst="rect">
            <a:avLst/>
          </a:prstGeom>
          <a:solidFill>
            <a:schemeClr val="bg1"/>
          </a:solidFill>
        </p:spPr>
        <p:txBody>
          <a:bodyPr wrap="square" rtlCol="0">
            <a:spAutoFit/>
          </a:bodyPr>
          <a:lstStyle/>
          <a:p>
            <a:r>
              <a:rPr lang="es-ES" sz="1400" dirty="0" smtClean="0">
                <a:solidFill>
                  <a:srgbClr val="FF0000"/>
                </a:solidFill>
              </a:rPr>
              <a:t>Nota: El número de objetivos y las flechas son a manera de modelo por lo que cada grupo tendrá que reestructurar estas relaciones conforme la causalidad que conlleve al cumplimiento de la estrategia principal.  Incluso pueden proponer un orden diferente de las perspectivas conforme a su experiencia y realidad.</a:t>
            </a:r>
            <a:endParaRPr lang="es-CO" sz="1400" dirty="0">
              <a:solidFill>
                <a:srgbClr val="FF0000"/>
              </a:solidFill>
            </a:endParaRPr>
          </a:p>
        </p:txBody>
      </p:sp>
      <p:sp>
        <p:nvSpPr>
          <p:cNvPr id="3" name="Rectángulo redondeado 2"/>
          <p:cNvSpPr/>
          <p:nvPr/>
        </p:nvSpPr>
        <p:spPr>
          <a:xfrm>
            <a:off x="4619897" y="642800"/>
            <a:ext cx="2246812" cy="6199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dirty="0" smtClean="0"/>
              <a:t>Misión institucional</a:t>
            </a:r>
            <a:endParaRPr lang="es-CO" dirty="0"/>
          </a:p>
        </p:txBody>
      </p:sp>
      <p:sp>
        <p:nvSpPr>
          <p:cNvPr id="20" name="Flecha arriba 19"/>
          <p:cNvSpPr/>
          <p:nvPr/>
        </p:nvSpPr>
        <p:spPr>
          <a:xfrm>
            <a:off x="5538651" y="1262743"/>
            <a:ext cx="299356" cy="230777"/>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333574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100</Words>
  <Application>Microsoft Office PowerPoint</Application>
  <PresentationFormat>Panorámica</PresentationFormat>
  <Paragraphs>16</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Modelo mapa estrategico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mapa estrategico</dc:title>
  <dc:creator>USR PLA COORD</dc:creator>
  <cp:lastModifiedBy>USR PLA COORD</cp:lastModifiedBy>
  <cp:revision>5</cp:revision>
  <dcterms:created xsi:type="dcterms:W3CDTF">2020-09-05T23:05:12Z</dcterms:created>
  <dcterms:modified xsi:type="dcterms:W3CDTF">2020-09-08T20:17:29Z</dcterms:modified>
</cp:coreProperties>
</file>