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0035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093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316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055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9336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104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743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151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615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532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3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64C84-A92D-413C-8C49-984857A2D4C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4AF13-703B-4A2B-B50D-A94764950BF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167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85826" y="68626"/>
            <a:ext cx="8237740" cy="574174"/>
          </a:xfrm>
        </p:spPr>
        <p:txBody>
          <a:bodyPr>
            <a:normAutofit fontScale="90000"/>
          </a:bodyPr>
          <a:lstStyle/>
          <a:p>
            <a:r>
              <a:rPr lang="es-ES" sz="4000" dirty="0"/>
              <a:t>Modelo mapa estratégico CORPOGUAJIRA</a:t>
            </a:r>
            <a:endParaRPr lang="es-CO" sz="40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2281646" y="5582194"/>
            <a:ext cx="8586652" cy="1149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redondeado 4"/>
          <p:cNvSpPr/>
          <p:nvPr/>
        </p:nvSpPr>
        <p:spPr>
          <a:xfrm>
            <a:off x="2281646" y="2895599"/>
            <a:ext cx="8586652" cy="1149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ángulo redondeado 5"/>
          <p:cNvSpPr/>
          <p:nvPr/>
        </p:nvSpPr>
        <p:spPr>
          <a:xfrm>
            <a:off x="2281646" y="1493520"/>
            <a:ext cx="8586652" cy="1149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redondeado 6"/>
          <p:cNvSpPr/>
          <p:nvPr/>
        </p:nvSpPr>
        <p:spPr>
          <a:xfrm>
            <a:off x="2343174" y="4214949"/>
            <a:ext cx="8586652" cy="11495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redondeado 7"/>
          <p:cNvSpPr/>
          <p:nvPr/>
        </p:nvSpPr>
        <p:spPr>
          <a:xfrm>
            <a:off x="287383" y="5582194"/>
            <a:ext cx="1785257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Perspectiva FINANCIERA</a:t>
            </a:r>
            <a:endParaRPr lang="es-CO" dirty="0"/>
          </a:p>
        </p:txBody>
      </p:sp>
      <p:sp>
        <p:nvSpPr>
          <p:cNvPr id="9" name="Rectángulo redondeado 8"/>
          <p:cNvSpPr/>
          <p:nvPr/>
        </p:nvSpPr>
        <p:spPr>
          <a:xfrm>
            <a:off x="287383" y="4291148"/>
            <a:ext cx="1785257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Perspectiva APRENDIZAJE Y CRECIMIENTO</a:t>
            </a:r>
            <a:endParaRPr lang="es-CO" dirty="0"/>
          </a:p>
        </p:txBody>
      </p:sp>
      <p:sp>
        <p:nvSpPr>
          <p:cNvPr id="10" name="Rectángulo redondeado 9"/>
          <p:cNvSpPr/>
          <p:nvPr/>
        </p:nvSpPr>
        <p:spPr>
          <a:xfrm>
            <a:off x="287383" y="2947851"/>
            <a:ext cx="1785257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Perspectiva PROCESOS</a:t>
            </a:r>
            <a:endParaRPr lang="es-CO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287383" y="1598023"/>
            <a:ext cx="1785257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Perspectiva USUARIOS/</a:t>
            </a:r>
          </a:p>
          <a:p>
            <a:pPr algn="ctr"/>
            <a:r>
              <a:rPr lang="es-ES" dirty="0"/>
              <a:t>COMUNIDAD</a:t>
            </a:r>
            <a:endParaRPr lang="es-CO" dirty="0"/>
          </a:p>
        </p:txBody>
      </p:sp>
      <p:sp>
        <p:nvSpPr>
          <p:cNvPr id="13" name="Elipse 12"/>
          <p:cNvSpPr/>
          <p:nvPr/>
        </p:nvSpPr>
        <p:spPr>
          <a:xfrm>
            <a:off x="6696891" y="5685065"/>
            <a:ext cx="2090057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Formulación de proyectos (aportes del presupuesto de la nación) 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3721020" y="4331967"/>
            <a:ext cx="2090057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</a:rPr>
              <a:t>Personal formado </a:t>
            </a:r>
          </a:p>
        </p:txBody>
      </p:sp>
      <p:sp>
        <p:nvSpPr>
          <p:cNvPr id="15" name="Elipse 14"/>
          <p:cNvSpPr/>
          <p:nvPr/>
        </p:nvSpPr>
        <p:spPr>
          <a:xfrm>
            <a:off x="5937351" y="4362236"/>
            <a:ext cx="2090057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</a:rPr>
              <a:t>Capacidad técnica y tecnológica</a:t>
            </a:r>
          </a:p>
        </p:txBody>
      </p:sp>
      <p:sp>
        <p:nvSpPr>
          <p:cNvPr id="16" name="Elipse 15"/>
          <p:cNvSpPr/>
          <p:nvPr/>
        </p:nvSpPr>
        <p:spPr>
          <a:xfrm>
            <a:off x="2943474" y="2973976"/>
            <a:ext cx="2090057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Conservación  y uso sostenible del recurso Marino Costero </a:t>
            </a:r>
            <a:endParaRPr lang="es-CO" sz="1400" dirty="0">
              <a:solidFill>
                <a:schemeClr val="tx1"/>
              </a:solidFill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6367599" y="3000102"/>
            <a:ext cx="2090057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</a:rPr>
              <a:t>Ejercer la autoridad ambiental en la jurisdicción del área protegida </a:t>
            </a:r>
          </a:p>
        </p:txBody>
      </p:sp>
      <p:sp>
        <p:nvSpPr>
          <p:cNvPr id="18" name="Elipse 17"/>
          <p:cNvSpPr/>
          <p:nvPr/>
        </p:nvSpPr>
        <p:spPr>
          <a:xfrm>
            <a:off x="3064470" y="5685065"/>
            <a:ext cx="2567704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Ejercer el recaudo de ingreso por diferentes conceptos aprovechamientos de los recursos del área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4490952" y="1571897"/>
            <a:ext cx="3910148" cy="99277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>
              <a:solidFill>
                <a:schemeClr val="tx1"/>
              </a:solidFill>
            </a:endParaRP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Conservar el área protegida   de pastos marinos del DRMI </a:t>
            </a:r>
            <a:r>
              <a:rPr lang="es-CO" sz="1600" b="1" i="0" dirty="0" err="1">
                <a:solidFill>
                  <a:srgbClr val="3C9900"/>
                </a:solidFill>
                <a:effectLst/>
                <a:latin typeface="Open Sans"/>
              </a:rPr>
              <a:t>Sawairu</a:t>
            </a:r>
            <a:endParaRPr lang="es-CO" sz="1600" b="1" i="0" dirty="0">
              <a:solidFill>
                <a:srgbClr val="3C9900"/>
              </a:solidFill>
              <a:effectLst/>
              <a:latin typeface="Open Sans"/>
            </a:endParaRPr>
          </a:p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21" name="Conector recto de flecha 20"/>
          <p:cNvCxnSpPr>
            <a:cxnSpLocks/>
            <a:stCxn id="18" idx="0"/>
          </p:cNvCxnSpPr>
          <p:nvPr/>
        </p:nvCxnSpPr>
        <p:spPr>
          <a:xfrm flipV="1">
            <a:off x="4348322" y="5364480"/>
            <a:ext cx="164195" cy="3205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cxnSpLocks/>
          </p:cNvCxnSpPr>
          <p:nvPr/>
        </p:nvCxnSpPr>
        <p:spPr>
          <a:xfrm flipH="1" flipV="1">
            <a:off x="7395090" y="5324745"/>
            <a:ext cx="168824" cy="3603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cxnSpLocks/>
            <a:endCxn id="14" idx="5"/>
          </p:cNvCxnSpPr>
          <p:nvPr/>
        </p:nvCxnSpPr>
        <p:spPr>
          <a:xfrm flipH="1" flipV="1">
            <a:off x="5504995" y="5179356"/>
            <a:ext cx="1623732" cy="5860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cxnSpLocks/>
          </p:cNvCxnSpPr>
          <p:nvPr/>
        </p:nvCxnSpPr>
        <p:spPr>
          <a:xfrm flipH="1" flipV="1">
            <a:off x="4448648" y="3991224"/>
            <a:ext cx="327970" cy="3677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cxnSpLocks/>
          </p:cNvCxnSpPr>
          <p:nvPr/>
        </p:nvCxnSpPr>
        <p:spPr>
          <a:xfrm flipV="1">
            <a:off x="7005329" y="3927693"/>
            <a:ext cx="115282" cy="474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cxnSpLocks/>
          </p:cNvCxnSpPr>
          <p:nvPr/>
        </p:nvCxnSpPr>
        <p:spPr>
          <a:xfrm flipV="1">
            <a:off x="4694878" y="2570003"/>
            <a:ext cx="1050352" cy="5559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cxnSpLocks/>
          </p:cNvCxnSpPr>
          <p:nvPr/>
        </p:nvCxnSpPr>
        <p:spPr>
          <a:xfrm flipH="1">
            <a:off x="5045531" y="3429003"/>
            <a:ext cx="132206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9840686" y="2397358"/>
            <a:ext cx="2222863" cy="28931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FF0000"/>
                </a:solidFill>
              </a:rPr>
              <a:t>Nota: El número de objetivos y las flechas son a manera de modelo por lo que cada grupo tendrá que reestructurar estas relaciones conforme la causalidad que conlleve al cumplimiento e la estrategia principal.  Incluso pueden proponer un orden diferente de las perspectivas conforme a su experiencia y realidad.</a:t>
            </a:r>
            <a:endParaRPr lang="es-CO" sz="1400" dirty="0">
              <a:solidFill>
                <a:srgbClr val="FF0000"/>
              </a:solidFill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2343174" y="559424"/>
            <a:ext cx="8063000" cy="7403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0" i="0" dirty="0">
                <a:solidFill>
                  <a:srgbClr val="333333"/>
                </a:solidFill>
                <a:effectLst/>
                <a:latin typeface="lato"/>
              </a:rPr>
              <a:t>CORPOGUAJIRA, es la máxima autoridad ambiental en el Departamento de La Guajira, encargada de administrar los recursos naturales renovables y el ambiente, generando desarrollo sostenible en el área de su jurisdicción. Propende por la satisfacción de sus grupos de interés, sin distinción de etnia, ubicación geográfica o condición social, a través de servicios de calidad que involucran la mejora continua.</a:t>
            </a:r>
            <a:endParaRPr lang="es-CO" sz="1200" dirty="0"/>
          </a:p>
        </p:txBody>
      </p:sp>
      <p:sp>
        <p:nvSpPr>
          <p:cNvPr id="20" name="Flecha arriba 19"/>
          <p:cNvSpPr/>
          <p:nvPr/>
        </p:nvSpPr>
        <p:spPr>
          <a:xfrm>
            <a:off x="6397535" y="1327242"/>
            <a:ext cx="299356" cy="230777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E1B54B78-C750-430B-9828-DF98CB2112BB}"/>
              </a:ext>
            </a:extLst>
          </p:cNvPr>
          <p:cNvCxnSpPr>
            <a:cxnSpLocks/>
          </p:cNvCxnSpPr>
          <p:nvPr/>
        </p:nvCxnSpPr>
        <p:spPr>
          <a:xfrm flipH="1" flipV="1">
            <a:off x="6547213" y="2531924"/>
            <a:ext cx="547836" cy="4681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5774AF92-96CB-41EC-9123-9F91C3C1556D}"/>
              </a:ext>
            </a:extLst>
          </p:cNvPr>
          <p:cNvCxnSpPr>
            <a:cxnSpLocks/>
          </p:cNvCxnSpPr>
          <p:nvPr/>
        </p:nvCxnSpPr>
        <p:spPr>
          <a:xfrm flipV="1">
            <a:off x="5375117" y="3638383"/>
            <a:ext cx="1022418" cy="7633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57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195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Open Sans</vt:lpstr>
      <vt:lpstr>Tema de Office</vt:lpstr>
      <vt:lpstr>Modelo mapa estratégico CORPOGUAJIRA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mapa estrategico</dc:title>
  <dc:creator>USR PLA COORD</dc:creator>
  <cp:lastModifiedBy>Lianis Charry Molina</cp:lastModifiedBy>
  <cp:revision>14</cp:revision>
  <dcterms:created xsi:type="dcterms:W3CDTF">2020-09-05T23:05:12Z</dcterms:created>
  <dcterms:modified xsi:type="dcterms:W3CDTF">2020-09-18T02:33:15Z</dcterms:modified>
</cp:coreProperties>
</file>