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6" r:id="rId1"/>
  </p:sldMasterIdLst>
  <p:notesMasterIdLst>
    <p:notesMasterId r:id="rId68"/>
  </p:notesMasterIdLst>
  <p:handoutMasterIdLst>
    <p:handoutMasterId r:id="rId69"/>
  </p:handoutMasterIdLst>
  <p:sldIdLst>
    <p:sldId id="256" r:id="rId2"/>
    <p:sldId id="258" r:id="rId3"/>
    <p:sldId id="259" r:id="rId4"/>
    <p:sldId id="280" r:id="rId5"/>
    <p:sldId id="281" r:id="rId6"/>
    <p:sldId id="263" r:id="rId7"/>
    <p:sldId id="283" r:id="rId8"/>
    <p:sldId id="282" r:id="rId9"/>
    <p:sldId id="284" r:id="rId10"/>
    <p:sldId id="285" r:id="rId11"/>
    <p:sldId id="289" r:id="rId12"/>
    <p:sldId id="286" r:id="rId13"/>
    <p:sldId id="287" r:id="rId14"/>
    <p:sldId id="288" r:id="rId15"/>
    <p:sldId id="290" r:id="rId16"/>
    <p:sldId id="291" r:id="rId17"/>
    <p:sldId id="293" r:id="rId18"/>
    <p:sldId id="292" r:id="rId19"/>
    <p:sldId id="294" r:id="rId20"/>
    <p:sldId id="295" r:id="rId21"/>
    <p:sldId id="296" r:id="rId22"/>
    <p:sldId id="297" r:id="rId23"/>
    <p:sldId id="298" r:id="rId24"/>
    <p:sldId id="299" r:id="rId25"/>
    <p:sldId id="300" r:id="rId26"/>
    <p:sldId id="301" r:id="rId27"/>
    <p:sldId id="304" r:id="rId28"/>
    <p:sldId id="302" r:id="rId29"/>
    <p:sldId id="303" r:id="rId30"/>
    <p:sldId id="309" r:id="rId31"/>
    <p:sldId id="310" r:id="rId32"/>
    <p:sldId id="305" r:id="rId33"/>
    <p:sldId id="306" r:id="rId34"/>
    <p:sldId id="307" r:id="rId35"/>
    <p:sldId id="311" r:id="rId36"/>
    <p:sldId id="312" r:id="rId37"/>
    <p:sldId id="313" r:id="rId38"/>
    <p:sldId id="314" r:id="rId39"/>
    <p:sldId id="315" r:id="rId40"/>
    <p:sldId id="318" r:id="rId41"/>
    <p:sldId id="319" r:id="rId42"/>
    <p:sldId id="320" r:id="rId43"/>
    <p:sldId id="316" r:id="rId44"/>
    <p:sldId id="317" r:id="rId45"/>
    <p:sldId id="308" r:id="rId46"/>
    <p:sldId id="321" r:id="rId47"/>
    <p:sldId id="322" r:id="rId48"/>
    <p:sldId id="323" r:id="rId49"/>
    <p:sldId id="324" r:id="rId50"/>
    <p:sldId id="325" r:id="rId51"/>
    <p:sldId id="326" r:id="rId52"/>
    <p:sldId id="327" r:id="rId53"/>
    <p:sldId id="332" r:id="rId54"/>
    <p:sldId id="328" r:id="rId55"/>
    <p:sldId id="329" r:id="rId56"/>
    <p:sldId id="330" r:id="rId57"/>
    <p:sldId id="331" r:id="rId58"/>
    <p:sldId id="333" r:id="rId59"/>
    <p:sldId id="334" r:id="rId60"/>
    <p:sldId id="335" r:id="rId61"/>
    <p:sldId id="336" r:id="rId62"/>
    <p:sldId id="337" r:id="rId63"/>
    <p:sldId id="338" r:id="rId64"/>
    <p:sldId id="340" r:id="rId65"/>
    <p:sldId id="339" r:id="rId66"/>
    <p:sldId id="261" r:id="rId67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7652924F-4AED-794F-8DCD-4B15FF604DEA}">
          <p14:sldIdLst>
            <p14:sldId id="256"/>
            <p14:sldId id="258"/>
            <p14:sldId id="259"/>
            <p14:sldId id="280"/>
            <p14:sldId id="281"/>
            <p14:sldId id="263"/>
            <p14:sldId id="283"/>
            <p14:sldId id="282"/>
            <p14:sldId id="284"/>
            <p14:sldId id="285"/>
            <p14:sldId id="289"/>
            <p14:sldId id="286"/>
            <p14:sldId id="287"/>
            <p14:sldId id="288"/>
            <p14:sldId id="290"/>
            <p14:sldId id="291"/>
            <p14:sldId id="293"/>
            <p14:sldId id="292"/>
            <p14:sldId id="294"/>
            <p14:sldId id="295"/>
            <p14:sldId id="296"/>
            <p14:sldId id="297"/>
            <p14:sldId id="298"/>
            <p14:sldId id="299"/>
            <p14:sldId id="300"/>
            <p14:sldId id="301"/>
            <p14:sldId id="304"/>
            <p14:sldId id="302"/>
            <p14:sldId id="303"/>
            <p14:sldId id="309"/>
            <p14:sldId id="310"/>
            <p14:sldId id="305"/>
            <p14:sldId id="306"/>
            <p14:sldId id="307"/>
            <p14:sldId id="311"/>
            <p14:sldId id="312"/>
            <p14:sldId id="313"/>
            <p14:sldId id="314"/>
            <p14:sldId id="315"/>
            <p14:sldId id="318"/>
            <p14:sldId id="319"/>
            <p14:sldId id="320"/>
            <p14:sldId id="316"/>
            <p14:sldId id="317"/>
            <p14:sldId id="308"/>
            <p14:sldId id="321"/>
            <p14:sldId id="322"/>
            <p14:sldId id="323"/>
            <p14:sldId id="324"/>
            <p14:sldId id="325"/>
            <p14:sldId id="326"/>
            <p14:sldId id="327"/>
            <p14:sldId id="332"/>
            <p14:sldId id="328"/>
            <p14:sldId id="329"/>
            <p14:sldId id="330"/>
            <p14:sldId id="331"/>
            <p14:sldId id="333"/>
            <p14:sldId id="334"/>
            <p14:sldId id="335"/>
            <p14:sldId id="336"/>
            <p14:sldId id="337"/>
            <p14:sldId id="338"/>
            <p14:sldId id="340"/>
            <p14:sldId id="339"/>
            <p14:sldId id="261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rjefeodi" initials="u" lastIdx="10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9C4CB"/>
    <a:srgbClr val="009999"/>
    <a:srgbClr val="006600"/>
    <a:srgbClr val="3F3F3F"/>
    <a:srgbClr val="192D45"/>
    <a:srgbClr val="0098BC"/>
    <a:srgbClr val="223D5C"/>
    <a:srgbClr val="143F62"/>
    <a:srgbClr val="FFCC66"/>
    <a:srgbClr val="F3B3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91" autoAdjust="0"/>
    <p:restoredTop sz="87819" autoAdjust="0"/>
  </p:normalViewPr>
  <p:slideViewPr>
    <p:cSldViewPr snapToGrid="0" snapToObjects="1">
      <p:cViewPr>
        <p:scale>
          <a:sx n="155" d="100"/>
          <a:sy n="155" d="100"/>
        </p:scale>
        <p:origin x="-776" y="-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notesViewPr>
    <p:cSldViewPr snapToGrid="0" snapToObjects="1">
      <p:cViewPr varScale="1">
        <p:scale>
          <a:sx n="88" d="100"/>
          <a:sy n="88" d="100"/>
        </p:scale>
        <p:origin x="382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notesMaster" Target="notesMasters/notesMaster1.xml"/><Relationship Id="rId69" Type="http://schemas.openxmlformats.org/officeDocument/2006/relationships/handoutMaster" Target="handoutMasters/handoutMaster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printerSettings" Target="printerSettings/printerSettings1.bin"/><Relationship Id="rId71" Type="http://schemas.openxmlformats.org/officeDocument/2006/relationships/commentAuthors" Target="commentAuthors.xml"/><Relationship Id="rId72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viewProps" Target="viewProps.xml"/><Relationship Id="rId74" Type="http://schemas.openxmlformats.org/officeDocument/2006/relationships/theme" Target="theme/theme1.xml"/><Relationship Id="rId75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97AD20-E010-402A-9ED0-89FB23A6EEB6}" type="datetimeFigureOut">
              <a:rPr lang="es-CO" smtClean="0"/>
              <a:t>3/09/20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D86B2B-596A-476E-AF16-6B3F87B72B78}" type="slidenum">
              <a:rPr lang="es-CO" smtClean="0"/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297173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9CF2AC-AF5B-4F62-88CC-9CE7D47A6E45}" type="datetimeFigureOut">
              <a:rPr lang="es-ES" smtClean="0"/>
              <a:pPr/>
              <a:t>3/09/20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31DA4E-7392-45CF-B7E4-1EB97793B23C}" type="slidenum">
              <a:rPr lang="es-ES" smtClean="0"/>
              <a:pPr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049805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1DA4E-7392-45CF-B7E4-1EB97793B23C}" type="slidenum">
              <a:rPr lang="es-ES" smtClean="0"/>
              <a:pPr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260410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1DA4E-7392-45CF-B7E4-1EB97793B23C}" type="slidenum">
              <a:rPr lang="es-ES" smtClean="0"/>
              <a:pPr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89631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1DA4E-7392-45CF-B7E4-1EB97793B23C}" type="slidenum">
              <a:rPr lang="es-ES" smtClean="0"/>
              <a:pPr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89631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1DA4E-7392-45CF-B7E4-1EB97793B23C}" type="slidenum">
              <a:rPr lang="es-ES" smtClean="0"/>
              <a:pPr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89631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1DA4E-7392-45CF-B7E4-1EB97793B23C}" type="slidenum">
              <a:rPr lang="es-ES" smtClean="0"/>
              <a:pPr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89631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1DA4E-7392-45CF-B7E4-1EB97793B23C}" type="slidenum">
              <a:rPr lang="es-ES" smtClean="0"/>
              <a:pPr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89631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1DA4E-7392-45CF-B7E4-1EB97793B23C}" type="slidenum">
              <a:rPr lang="es-ES" smtClean="0"/>
              <a:pPr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89631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1DA4E-7392-45CF-B7E4-1EB97793B23C}" type="slidenum">
              <a:rPr lang="es-ES" smtClean="0"/>
              <a:pPr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89631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1DA4E-7392-45CF-B7E4-1EB97793B23C}" type="slidenum">
              <a:rPr lang="es-ES" smtClean="0"/>
              <a:pPr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89631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1DA4E-7392-45CF-B7E4-1EB97793B23C}" type="slidenum">
              <a:rPr lang="es-ES" smtClean="0"/>
              <a:pPr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89631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1DA4E-7392-45CF-B7E4-1EB97793B23C}" type="slidenum">
              <a:rPr lang="es-ES" smtClean="0"/>
              <a:pPr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89631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1DA4E-7392-45CF-B7E4-1EB97793B23C}" type="slidenum">
              <a:rPr lang="es-ES" smtClean="0"/>
              <a:pPr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432768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1DA4E-7392-45CF-B7E4-1EB97793B23C}" type="slidenum">
              <a:rPr lang="es-ES" smtClean="0"/>
              <a:pPr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89631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 smtClean="0"/>
              <a:t>7,8 billones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1DA4E-7392-45CF-B7E4-1EB97793B23C}" type="slidenum">
              <a:rPr lang="es-ES" smtClean="0"/>
              <a:pPr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89631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1DA4E-7392-45CF-B7E4-1EB97793B23C}" type="slidenum">
              <a:rPr lang="es-ES" smtClean="0"/>
              <a:pPr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89631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1DA4E-7392-45CF-B7E4-1EB97793B23C}" type="slidenum">
              <a:rPr lang="es-ES" smtClean="0"/>
              <a:pPr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89631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1DA4E-7392-45CF-B7E4-1EB97793B23C}" type="slidenum">
              <a:rPr lang="es-ES" smtClean="0"/>
              <a:pPr/>
              <a:t>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89631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1DA4E-7392-45CF-B7E4-1EB97793B23C}" type="slidenum">
              <a:rPr lang="es-ES" smtClean="0"/>
              <a:pPr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89631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1DA4E-7392-45CF-B7E4-1EB97793B23C}" type="slidenum">
              <a:rPr lang="es-ES" smtClean="0"/>
              <a:pPr/>
              <a:t>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89631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1DA4E-7392-45CF-B7E4-1EB97793B23C}" type="slidenum">
              <a:rPr lang="es-ES" smtClean="0"/>
              <a:pPr/>
              <a:t>29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89631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1DA4E-7392-45CF-B7E4-1EB97793B23C}" type="slidenum">
              <a:rPr lang="es-ES" smtClean="0"/>
              <a:pPr/>
              <a:t>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896317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1DA4E-7392-45CF-B7E4-1EB97793B23C}" type="slidenum">
              <a:rPr lang="es-ES" smtClean="0"/>
              <a:pPr/>
              <a:t>31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89631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1DA4E-7392-45CF-B7E4-1EB97793B23C}" type="slidenum">
              <a:rPr lang="es-ES" smtClean="0"/>
              <a:pPr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4327680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1DA4E-7392-45CF-B7E4-1EB97793B23C}" type="slidenum">
              <a:rPr lang="es-ES" smtClean="0"/>
              <a:pPr/>
              <a:t>32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89631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Propender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todos</a:t>
            </a:r>
            <a:r>
              <a:rPr lang="en-US" baseline="0" dirty="0" smtClean="0"/>
              <a:t> los </a:t>
            </a:r>
            <a:r>
              <a:rPr lang="en-US" baseline="0" dirty="0" err="1" smtClean="0"/>
              <a:t>sistemas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sostenibles</a:t>
            </a:r>
            <a:r>
              <a:rPr lang="en-US" baseline="0" dirty="0" smtClean="0"/>
              <a:t>. “</a:t>
            </a:r>
            <a:r>
              <a:rPr lang="en-US" baseline="0" dirty="0" err="1" smtClean="0"/>
              <a:t>Desarrollo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Sostenible</a:t>
            </a:r>
            <a:r>
              <a:rPr lang="en-US" baseline="0" dirty="0" smtClean="0"/>
              <a:t>”</a:t>
            </a:r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1DA4E-7392-45CF-B7E4-1EB97793B23C}" type="slidenum">
              <a:rPr lang="es-ES" smtClean="0"/>
              <a:pPr/>
              <a:t>33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896317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1DA4E-7392-45CF-B7E4-1EB97793B23C}" type="slidenum">
              <a:rPr lang="es-ES" smtClean="0"/>
              <a:pPr/>
              <a:t>34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896317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1DA4E-7392-45CF-B7E4-1EB97793B23C}" type="slidenum">
              <a:rPr lang="es-ES" smtClean="0"/>
              <a:pPr/>
              <a:t>35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896317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1DA4E-7392-45CF-B7E4-1EB97793B23C}" type="slidenum">
              <a:rPr lang="es-ES" smtClean="0"/>
              <a:pPr/>
              <a:t>36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896317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1DA4E-7392-45CF-B7E4-1EB97793B23C}" type="slidenum">
              <a:rPr lang="es-ES" smtClean="0"/>
              <a:pPr/>
              <a:t>37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896317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1DA4E-7392-45CF-B7E4-1EB97793B23C}" type="slidenum">
              <a:rPr lang="es-ES" smtClean="0"/>
              <a:pPr/>
              <a:t>38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896317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1DA4E-7392-45CF-B7E4-1EB97793B23C}" type="slidenum">
              <a:rPr lang="es-ES" smtClean="0"/>
              <a:pPr/>
              <a:t>39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896317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1DA4E-7392-45CF-B7E4-1EB97793B23C}" type="slidenum">
              <a:rPr lang="es-ES" smtClean="0"/>
              <a:pPr/>
              <a:t>40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896317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1DA4E-7392-45CF-B7E4-1EB97793B23C}" type="slidenum">
              <a:rPr lang="es-ES" smtClean="0"/>
              <a:pPr/>
              <a:t>41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89631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1DA4E-7392-45CF-B7E4-1EB97793B23C}" type="slidenum">
              <a:rPr lang="es-ES" smtClean="0"/>
              <a:pPr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896317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1DA4E-7392-45CF-B7E4-1EB97793B23C}" type="slidenum">
              <a:rPr lang="es-ES" smtClean="0"/>
              <a:pPr/>
              <a:t>42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896317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1DA4E-7392-45CF-B7E4-1EB97793B23C}" type="slidenum">
              <a:rPr lang="es-ES" smtClean="0"/>
              <a:pPr/>
              <a:t>43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896317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1DA4E-7392-45CF-B7E4-1EB97793B23C}" type="slidenum">
              <a:rPr lang="es-ES" smtClean="0"/>
              <a:pPr/>
              <a:t>44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896317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1DA4E-7392-45CF-B7E4-1EB97793B23C}" type="slidenum">
              <a:rPr lang="es-ES" smtClean="0"/>
              <a:pPr/>
              <a:t>45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896317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1DA4E-7392-45CF-B7E4-1EB97793B23C}" type="slidenum">
              <a:rPr lang="es-ES" smtClean="0"/>
              <a:pPr/>
              <a:t>46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896317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1DA4E-7392-45CF-B7E4-1EB97793B23C}" type="slidenum">
              <a:rPr lang="es-ES" smtClean="0"/>
              <a:pPr/>
              <a:t>47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896317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1DA4E-7392-45CF-B7E4-1EB97793B23C}" type="slidenum">
              <a:rPr lang="es-ES" smtClean="0"/>
              <a:pPr/>
              <a:t>48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896317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1DA4E-7392-45CF-B7E4-1EB97793B23C}" type="slidenum">
              <a:rPr lang="es-ES" smtClean="0"/>
              <a:pPr/>
              <a:t>49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896317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1DA4E-7392-45CF-B7E4-1EB97793B23C}" type="slidenum">
              <a:rPr lang="es-ES" smtClean="0"/>
              <a:pPr/>
              <a:t>50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896317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1DA4E-7392-45CF-B7E4-1EB97793B23C}" type="slidenum">
              <a:rPr lang="es-ES" smtClean="0"/>
              <a:pPr/>
              <a:t>51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89631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1DA4E-7392-45CF-B7E4-1EB97793B23C}" type="slidenum">
              <a:rPr lang="es-ES" smtClean="0"/>
              <a:pPr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4327680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1DA4E-7392-45CF-B7E4-1EB97793B23C}" type="slidenum">
              <a:rPr lang="es-ES" smtClean="0"/>
              <a:pPr/>
              <a:t>52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896317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1DA4E-7392-45CF-B7E4-1EB97793B23C}" type="slidenum">
              <a:rPr lang="es-ES" smtClean="0"/>
              <a:pPr/>
              <a:t>53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896317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1DA4E-7392-45CF-B7E4-1EB97793B23C}" type="slidenum">
              <a:rPr lang="es-ES" smtClean="0"/>
              <a:pPr/>
              <a:t>54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896317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1DA4E-7392-45CF-B7E4-1EB97793B23C}" type="slidenum">
              <a:rPr lang="es-ES" smtClean="0"/>
              <a:pPr/>
              <a:t>55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896317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1DA4E-7392-45CF-B7E4-1EB97793B23C}" type="slidenum">
              <a:rPr lang="es-ES" smtClean="0"/>
              <a:pPr/>
              <a:t>56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896317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1DA4E-7392-45CF-B7E4-1EB97793B23C}" type="slidenum">
              <a:rPr lang="es-ES" smtClean="0"/>
              <a:pPr/>
              <a:t>57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896317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1DA4E-7392-45CF-B7E4-1EB97793B23C}" type="slidenum">
              <a:rPr lang="es-ES" smtClean="0"/>
              <a:pPr/>
              <a:t>58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896317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1DA4E-7392-45CF-B7E4-1EB97793B23C}" type="slidenum">
              <a:rPr lang="es-ES" smtClean="0"/>
              <a:pPr/>
              <a:t>59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896317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1DA4E-7392-45CF-B7E4-1EB97793B23C}" type="slidenum">
              <a:rPr lang="es-ES" smtClean="0"/>
              <a:pPr/>
              <a:t>60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896317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1DA4E-7392-45CF-B7E4-1EB97793B23C}" type="slidenum">
              <a:rPr lang="es-ES" smtClean="0"/>
              <a:pPr/>
              <a:t>61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89631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1DA4E-7392-45CF-B7E4-1EB97793B23C}" type="slidenum">
              <a:rPr lang="es-ES" smtClean="0"/>
              <a:pPr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896317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1DA4E-7392-45CF-B7E4-1EB97793B23C}" type="slidenum">
              <a:rPr lang="es-ES" smtClean="0"/>
              <a:pPr/>
              <a:t>62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896317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1DA4E-7392-45CF-B7E4-1EB97793B23C}" type="slidenum">
              <a:rPr lang="es-ES" smtClean="0"/>
              <a:pPr/>
              <a:t>63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896317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1DA4E-7392-45CF-B7E4-1EB97793B23C}" type="slidenum">
              <a:rPr lang="es-ES" smtClean="0"/>
              <a:pPr/>
              <a:t>64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896317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1DA4E-7392-45CF-B7E4-1EB97793B23C}" type="slidenum">
              <a:rPr lang="es-ES" smtClean="0"/>
              <a:pPr/>
              <a:t>65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89631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1DA4E-7392-45CF-B7E4-1EB97793B23C}" type="slidenum">
              <a:rPr lang="es-ES" smtClean="0"/>
              <a:pPr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89631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1DA4E-7392-45CF-B7E4-1EB97793B23C}" type="slidenum">
              <a:rPr lang="es-ES" smtClean="0"/>
              <a:pPr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89631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1DA4E-7392-45CF-B7E4-1EB97793B23C}" type="slidenum">
              <a:rPr lang="es-ES" smtClean="0"/>
              <a:pPr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8963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.emf"/><Relationship Id="rId1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hyperlink" Target="http://www.invemar.org.co/" TargetMode="External"/><Relationship Id="rId5" Type="http://schemas.openxmlformats.org/officeDocument/2006/relationships/hyperlink" Target="https://www.facebook.com/invemar.org.co" TargetMode="External"/><Relationship Id="rId6" Type="http://schemas.openxmlformats.org/officeDocument/2006/relationships/hyperlink" Target="https://twitter.com/invemarcolombia" TargetMode="External"/><Relationship Id="rId7" Type="http://schemas.openxmlformats.org/officeDocument/2006/relationships/hyperlink" Target="https://www.youtube.com/channel/UCfI4vqyXyqo_IeepJpL0QAw" TargetMode="External"/><Relationship Id="rId8" Type="http://schemas.openxmlformats.org/officeDocument/2006/relationships/image" Target="../media/image3.emf"/><Relationship Id="rId9" Type="http://schemas.openxmlformats.org/officeDocument/2006/relationships/image" Target="../media/image4.emf"/><Relationship Id="rId10" Type="http://schemas.openxmlformats.org/officeDocument/2006/relationships/image" Target="../media/image5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.png"/><Relationship Id="rId1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hyperlink" Target="http://www.invemar.org.co/" TargetMode="External"/><Relationship Id="rId4" Type="http://schemas.openxmlformats.org/officeDocument/2006/relationships/hyperlink" Target="https://www.facebook.com/invemar.org.co" TargetMode="External"/><Relationship Id="rId5" Type="http://schemas.openxmlformats.org/officeDocument/2006/relationships/hyperlink" Target="https://twitter.com/invemarcolombia" TargetMode="External"/><Relationship Id="rId6" Type="http://schemas.openxmlformats.org/officeDocument/2006/relationships/hyperlink" Target="https://www.youtube.com/channel/UCfI4vqyXyqo_IeepJpL0QAw" TargetMode="External"/><Relationship Id="rId7" Type="http://schemas.openxmlformats.org/officeDocument/2006/relationships/image" Target="../media/image3.emf"/><Relationship Id="rId8" Type="http://schemas.openxmlformats.org/officeDocument/2006/relationships/image" Target="../media/image4.emf"/><Relationship Id="rId9" Type="http://schemas.openxmlformats.org/officeDocument/2006/relationships/image" Target="../media/image5.emf"/><Relationship Id="rId10" Type="http://schemas.openxmlformats.org/officeDocument/2006/relationships/image" Target="../media/image6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INICIO PRESENTACION INVEMA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78626"/>
            <a:ext cx="9144000" cy="779374"/>
          </a:xfrm>
          <a:prstGeom prst="rect">
            <a:avLst/>
          </a:prstGeom>
          <a:effectLst>
            <a:outerShdw blurRad="50800" dist="38100" dir="16200000" rotWithShape="0">
              <a:srgbClr val="3F3F3F">
                <a:alpha val="40000"/>
              </a:srgbClr>
            </a:outerShdw>
          </a:effec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28650" y="1228725"/>
            <a:ext cx="7886700" cy="2281238"/>
          </a:xfrm>
        </p:spPr>
        <p:txBody>
          <a:bodyPr anchor="b"/>
          <a:lstStyle>
            <a:lvl1pPr algn="ctr">
              <a:defRPr sz="4500" b="1"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628650" y="5229224"/>
            <a:ext cx="5934075" cy="849401"/>
          </a:xfrm>
        </p:spPr>
        <p:txBody>
          <a:bodyPr/>
          <a:lstStyle>
            <a:lvl1pPr marL="0" indent="0" algn="l">
              <a:buNone/>
              <a:defRPr sz="1800" b="0">
                <a:solidFill>
                  <a:schemeClr val="accent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dirty="0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0" y="6349250"/>
            <a:ext cx="782139" cy="238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fld id="{0C59D76A-9C17-4B12-A759-240A98E47ED6}" type="datetime1">
              <a:rPr lang="es-ES" smtClean="0"/>
              <a:t>3/09/20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893" y="6622381"/>
            <a:ext cx="2072558" cy="24765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349524" y="6603682"/>
            <a:ext cx="433251" cy="24765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fld id="{AFD40E49-1F5A-4E52-B3D2-7E58D3B954A5}" type="slidenum">
              <a:rPr lang="es-ES" smtClean="0"/>
              <a:pPr/>
              <a:t>‹Nr.›</a:t>
            </a:fld>
            <a:endParaRPr lang="es-ES"/>
          </a:p>
        </p:txBody>
      </p:sp>
      <p:pic>
        <p:nvPicPr>
          <p:cNvPr id="8" name="Imagen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4990" y="0"/>
            <a:ext cx="2571160" cy="1064115"/>
          </a:xfrm>
          <a:prstGeom prst="rect">
            <a:avLst/>
          </a:prstGeom>
        </p:spPr>
      </p:pic>
      <p:sp>
        <p:nvSpPr>
          <p:cNvPr id="12" name="CuadroTexto 11"/>
          <p:cNvSpPr txBox="1"/>
          <p:nvPr userDrawn="1"/>
        </p:nvSpPr>
        <p:spPr>
          <a:xfrm>
            <a:off x="2328316" y="6612091"/>
            <a:ext cx="44677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dirty="0">
                <a:latin typeface="+mj-lt"/>
                <a:hlinkClick r:id="rId4"/>
              </a:rPr>
              <a:t>www.invemar.org.co</a:t>
            </a:r>
            <a:r>
              <a:rPr lang="es-ES" sz="900" dirty="0">
                <a:latin typeface="+mj-lt"/>
              </a:rPr>
              <a:t>       </a:t>
            </a:r>
            <a:r>
              <a:rPr lang="es-ES" sz="900" dirty="0">
                <a:latin typeface="+mj-lt"/>
                <a:hlinkClick r:id="rId5"/>
              </a:rPr>
              <a:t>invemar.org.co</a:t>
            </a:r>
            <a:r>
              <a:rPr lang="es-ES" sz="900" baseline="0" dirty="0">
                <a:latin typeface="+mj-lt"/>
              </a:rPr>
              <a:t>         </a:t>
            </a:r>
            <a:r>
              <a:rPr lang="es-ES" sz="900" baseline="0" dirty="0" err="1">
                <a:latin typeface="+mj-lt"/>
                <a:hlinkClick r:id="rId6"/>
              </a:rPr>
              <a:t>invemarcolombia</a:t>
            </a:r>
            <a:r>
              <a:rPr lang="es-ES" sz="900" baseline="0" dirty="0">
                <a:latin typeface="+mj-lt"/>
              </a:rPr>
              <a:t>           </a:t>
            </a:r>
            <a:r>
              <a:rPr lang="es-ES" sz="900" baseline="0" dirty="0" err="1">
                <a:solidFill>
                  <a:schemeClr val="tx1"/>
                </a:solidFill>
                <a:latin typeface="+mj-lt"/>
                <a:hlinkClick r:id="rId7"/>
              </a:rPr>
              <a:t>invemarcolombia</a:t>
            </a:r>
            <a:endParaRPr lang="es-ES" sz="9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3" name="Imagen 12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6680" y="6663254"/>
            <a:ext cx="69597" cy="133841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2912" y="6663253"/>
            <a:ext cx="163839" cy="133841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6647" y="6663253"/>
            <a:ext cx="158409" cy="158409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6989" y="6663253"/>
            <a:ext cx="186916" cy="133841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1000294" y="5936761"/>
            <a:ext cx="2754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sz="800" b="0" i="0" u="none" strike="noStrike" kern="1200" baseline="0" noProof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s-CO" sz="800" b="0" i="0" u="none" strike="noStrike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CO" sz="800" b="0" i="1" u="none" strike="noStrike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Contenidos protegidos por la licencia </a:t>
            </a:r>
            <a:r>
              <a:rPr lang="es-CO" sz="800" b="0" i="1" u="none" strike="noStrike" kern="1200" baseline="0" noProof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Creative</a:t>
            </a:r>
            <a:r>
              <a:rPr lang="es-CO" sz="800" b="0" i="1" u="none" strike="noStrike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CO" sz="800" b="0" i="1" u="none" strike="noStrike" kern="1200" baseline="0" noProof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Commons</a:t>
            </a:r>
            <a:r>
              <a:rPr lang="es-CO" sz="800" b="0" i="1" u="none" strike="noStrike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Attribution-NonCommercial-ShareAlike4.0</a:t>
            </a:r>
            <a:endParaRPr lang="es-CO" sz="800" noProof="0" dirty="0"/>
          </a:p>
        </p:txBody>
      </p:sp>
      <p:pic>
        <p:nvPicPr>
          <p:cNvPr id="15" name="Picture 14" descr="../../../Desktop/Screen%20Shot%202018-04-11%20at%2017.39.58.pn"/>
          <p:cNvPicPr/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39" y="6047301"/>
            <a:ext cx="927100" cy="33020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887790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37522" y="65919"/>
            <a:ext cx="6238419" cy="1143000"/>
          </a:xfrm>
        </p:spPr>
        <p:txBody>
          <a:bodyPr anchor="t">
            <a:normAutofit/>
          </a:bodyPr>
          <a:lstStyle>
            <a:lvl1pPr algn="l">
              <a:defRPr sz="3200">
                <a:solidFill>
                  <a:srgbClr val="223D5C"/>
                </a:solidFill>
                <a:effectLst/>
                <a:latin typeface="+mj-lt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0" y="0"/>
            <a:ext cx="1938130" cy="6858000"/>
          </a:xfrm>
        </p:spPr>
        <p:txBody>
          <a:bodyPr>
            <a:noAutofit/>
          </a:bodyPr>
          <a:lstStyle>
            <a:lvl1pPr>
              <a:defRPr sz="1800"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defRPr sz="160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>
              <a:defRPr sz="140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>
              <a:defRPr sz="120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>
              <a:defRPr sz="120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78843703-6EC7-451E-B82A-7EE3D332D9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102352"/>
            <a:ext cx="9144000" cy="773534"/>
          </a:xfrm>
          <a:prstGeom prst="rect">
            <a:avLst/>
          </a:prstGeom>
        </p:spPr>
      </p:pic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2037522" y="1311965"/>
            <a:ext cx="7106477" cy="5416826"/>
          </a:xfrm>
        </p:spPr>
        <p:txBody>
          <a:bodyPr/>
          <a:lstStyle>
            <a:lvl1pPr>
              <a:defRPr sz="2400"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defRPr sz="2000"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>
              <a:defRPr sz="1800"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>
              <a:defRPr sz="1600"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>
              <a:defRPr sz="1600"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pic>
        <p:nvPicPr>
          <p:cNvPr id="9" name="Imagen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941" y="145466"/>
            <a:ext cx="677559" cy="771478"/>
          </a:xfrm>
          <a:prstGeom prst="rect">
            <a:avLst/>
          </a:prstGeom>
        </p:spPr>
      </p:pic>
      <p:sp>
        <p:nvSpPr>
          <p:cNvPr id="11" name="TextBox 13"/>
          <p:cNvSpPr txBox="1"/>
          <p:nvPr userDrawn="1"/>
        </p:nvSpPr>
        <p:spPr>
          <a:xfrm>
            <a:off x="982049" y="6038783"/>
            <a:ext cx="2754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sz="800" b="0" i="0" u="none" strike="noStrike" kern="1200" baseline="0" noProof="0" dirty="0" smtClean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r>
              <a:rPr lang="es-CO" sz="800" b="0" i="0" u="none" strike="noStrike" kern="1200" baseline="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CO" sz="800" b="0" i="1" u="none" strike="noStrike" kern="1200" baseline="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Contenidos protegidos por la licencia </a:t>
            </a:r>
            <a:r>
              <a:rPr lang="es-CO" sz="800" b="0" i="1" u="none" strike="noStrike" kern="1200" baseline="0" noProof="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Creative</a:t>
            </a:r>
            <a:r>
              <a:rPr lang="es-CO" sz="800" b="0" i="1" u="none" strike="noStrike" kern="1200" baseline="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CO" sz="800" b="0" i="1" u="none" strike="noStrike" kern="1200" baseline="0" noProof="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Commons</a:t>
            </a:r>
            <a:r>
              <a:rPr lang="es-CO" sz="800" b="0" i="1" u="none" strike="noStrike" kern="1200" baseline="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Attribution-NonCommercial-ShareAlike4.0</a:t>
            </a:r>
            <a:endParaRPr lang="es-CO" sz="800" noProof="0" dirty="0">
              <a:solidFill>
                <a:schemeClr val="bg1"/>
              </a:solidFill>
            </a:endParaRPr>
          </a:p>
        </p:txBody>
      </p:sp>
      <p:pic>
        <p:nvPicPr>
          <p:cNvPr id="12" name="Picture 14" descr="../../../Desktop/Screen%20Shot%202018-04-11%20at%2017.39.58.pn"/>
          <p:cNvPicPr/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94" y="6183156"/>
            <a:ext cx="927100" cy="33020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65712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Resultado de imagen para logo invemar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6348" y="139841"/>
            <a:ext cx="676544" cy="762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37522" y="139842"/>
            <a:ext cx="6361043" cy="905188"/>
          </a:xfrm>
        </p:spPr>
        <p:txBody>
          <a:bodyPr anchor="t">
            <a:normAutofit/>
          </a:bodyPr>
          <a:lstStyle>
            <a:lvl1pPr algn="l">
              <a:defRPr sz="2800">
                <a:solidFill>
                  <a:srgbClr val="223D5C"/>
                </a:solidFill>
                <a:latin typeface="+mj-lt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0" y="0"/>
            <a:ext cx="1938130" cy="6858000"/>
          </a:xfrm>
        </p:spPr>
        <p:txBody>
          <a:bodyPr>
            <a:noAutofit/>
          </a:bodyPr>
          <a:lstStyle>
            <a:lvl1pPr>
              <a:defRPr sz="1800"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defRPr sz="160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>
              <a:defRPr sz="140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>
              <a:defRPr sz="120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>
              <a:defRPr sz="120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2037522" y="1158240"/>
            <a:ext cx="7106477" cy="5570551"/>
          </a:xfrm>
        </p:spPr>
        <p:txBody>
          <a:bodyPr/>
          <a:lstStyle>
            <a:lvl1pPr>
              <a:defRPr sz="2400"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defRPr sz="2000"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>
              <a:defRPr sz="1800"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>
              <a:defRPr sz="1600"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>
              <a:defRPr sz="1600"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4DC2D69A-2CCE-4AD4-AEA5-1239617033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84466"/>
            <a:ext cx="9144000" cy="773534"/>
          </a:xfrm>
          <a:prstGeom prst="rect">
            <a:avLst/>
          </a:prstGeom>
        </p:spPr>
      </p:pic>
      <p:sp>
        <p:nvSpPr>
          <p:cNvPr id="11" name="TextBox 13"/>
          <p:cNvSpPr txBox="1"/>
          <p:nvPr userDrawn="1"/>
        </p:nvSpPr>
        <p:spPr>
          <a:xfrm>
            <a:off x="955051" y="6001810"/>
            <a:ext cx="2754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sz="800" b="0" i="0" u="none" strike="noStrike" kern="1200" baseline="0" noProof="0" dirty="0" smtClean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r>
              <a:rPr lang="es-CO" sz="800" b="0" i="0" u="none" strike="noStrike" kern="1200" baseline="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CO" sz="800" b="0" i="1" u="none" strike="noStrike" kern="1200" baseline="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Contenidos protegidos por la licencia </a:t>
            </a:r>
            <a:r>
              <a:rPr lang="es-CO" sz="800" b="0" i="1" u="none" strike="noStrike" kern="1200" baseline="0" noProof="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Creative</a:t>
            </a:r>
            <a:r>
              <a:rPr lang="es-CO" sz="800" b="0" i="1" u="none" strike="noStrike" kern="1200" baseline="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CO" sz="800" b="0" i="1" u="none" strike="noStrike" kern="1200" baseline="0" noProof="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Commons</a:t>
            </a:r>
            <a:r>
              <a:rPr lang="es-CO" sz="800" b="0" i="1" u="none" strike="noStrike" kern="1200" baseline="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Attribution-NonCommercial-ShareAlike4.0</a:t>
            </a:r>
            <a:endParaRPr lang="es-CO" sz="800" noProof="0" dirty="0">
              <a:solidFill>
                <a:schemeClr val="bg1"/>
              </a:solidFill>
            </a:endParaRPr>
          </a:p>
        </p:txBody>
      </p:sp>
      <p:pic>
        <p:nvPicPr>
          <p:cNvPr id="12" name="Picture 14" descr="../../../Desktop/Screen%20Shot%202018-04-11%20at%2017.39.58.pn"/>
          <p:cNvPicPr/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96" y="6146183"/>
            <a:ext cx="927100" cy="33020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272162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4DC2D69A-2CCE-4AD4-AEA5-1239617033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84466"/>
            <a:ext cx="9144000" cy="77353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941" y="145466"/>
            <a:ext cx="677559" cy="771478"/>
          </a:xfrm>
          <a:prstGeom prst="rect">
            <a:avLst/>
          </a:prstGeom>
        </p:spPr>
      </p:pic>
      <p:sp>
        <p:nvSpPr>
          <p:cNvPr id="7" name="TextBox 13"/>
          <p:cNvSpPr txBox="1"/>
          <p:nvPr userDrawn="1"/>
        </p:nvSpPr>
        <p:spPr>
          <a:xfrm>
            <a:off x="982049" y="5945322"/>
            <a:ext cx="2754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sz="800" b="0" i="0" u="none" strike="noStrike" kern="1200" baseline="0" noProof="0" dirty="0" smtClean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r>
              <a:rPr lang="es-CO" sz="800" b="0" i="0" u="none" strike="noStrike" kern="1200" baseline="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CO" sz="800" b="0" i="1" u="none" strike="noStrike" kern="1200" baseline="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Contenidos protegidos por la licencia </a:t>
            </a:r>
            <a:r>
              <a:rPr lang="es-CO" sz="800" b="0" i="1" u="none" strike="noStrike" kern="1200" baseline="0" noProof="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Creative</a:t>
            </a:r>
            <a:r>
              <a:rPr lang="es-CO" sz="800" b="0" i="1" u="none" strike="noStrike" kern="1200" baseline="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CO" sz="800" b="0" i="1" u="none" strike="noStrike" kern="1200" baseline="0" noProof="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Commons</a:t>
            </a:r>
            <a:r>
              <a:rPr lang="es-CO" sz="800" b="0" i="1" u="none" strike="noStrike" kern="1200" baseline="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Attribution-NonCommercial-ShareAlike4.0</a:t>
            </a:r>
            <a:endParaRPr lang="es-CO" sz="800" noProof="0" dirty="0">
              <a:solidFill>
                <a:schemeClr val="bg1"/>
              </a:solidFill>
            </a:endParaRPr>
          </a:p>
        </p:txBody>
      </p:sp>
      <p:pic>
        <p:nvPicPr>
          <p:cNvPr id="8" name="Picture 14" descr="../../../Desktop/Screen%20Shot%202018-04-11%20at%2017.39.58.pn"/>
          <p:cNvPicPr/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94" y="6089695"/>
            <a:ext cx="927100" cy="33020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438897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S ENTIDADE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78626"/>
            <a:ext cx="9144000" cy="779374"/>
          </a:xfrm>
          <a:prstGeom prst="rect">
            <a:avLst/>
          </a:prstGeom>
          <a:effectLst>
            <a:outerShdw blurRad="50800" dist="38100" dir="16200000" rotWithShape="0">
              <a:srgbClr val="3F3F3F">
                <a:alpha val="40000"/>
              </a:srgbClr>
            </a:outerShdw>
          </a:effectLst>
        </p:spPr>
      </p:pic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7D7DF90-E741-40B4-AE6F-FE1AA7A686D8}" type="datetime1">
              <a:rPr lang="es-ES" smtClean="0"/>
              <a:t>3/09/20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FD40E49-1F5A-4E52-B3D2-7E58D3B954A5}" type="slidenum">
              <a:rPr lang="es-ES" smtClean="0"/>
              <a:pPr/>
              <a:t>‹Nr.›</a:t>
            </a:fld>
            <a:endParaRPr lang="es-ES"/>
          </a:p>
        </p:txBody>
      </p:sp>
      <p:sp>
        <p:nvSpPr>
          <p:cNvPr id="7" name="Marcador de posición de imagen 6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3411336" y="415174"/>
            <a:ext cx="1122218" cy="898236"/>
          </a:xfrm>
        </p:spPr>
        <p:txBody>
          <a:bodyPr/>
          <a:lstStyle>
            <a:lvl1pPr>
              <a:defRPr/>
            </a:lvl1pPr>
          </a:lstStyle>
          <a:p>
            <a:r>
              <a:rPr lang="es-ES" dirty="0"/>
              <a:t>LOGO</a:t>
            </a:r>
          </a:p>
        </p:txBody>
      </p:sp>
      <p:sp>
        <p:nvSpPr>
          <p:cNvPr id="10" name="Marcador de posición de imagen 6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2156115" y="415174"/>
            <a:ext cx="1122218" cy="898236"/>
          </a:xfrm>
        </p:spPr>
        <p:txBody>
          <a:bodyPr/>
          <a:lstStyle>
            <a:lvl1pPr>
              <a:defRPr/>
            </a:lvl1pPr>
          </a:lstStyle>
          <a:p>
            <a:r>
              <a:rPr lang="es-ES" dirty="0"/>
              <a:t>LOGO</a:t>
            </a:r>
          </a:p>
        </p:txBody>
      </p:sp>
      <p:sp>
        <p:nvSpPr>
          <p:cNvPr id="11" name="Marcador de posición de imagen 6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900892" y="415174"/>
            <a:ext cx="1122218" cy="898236"/>
          </a:xfrm>
        </p:spPr>
        <p:txBody>
          <a:bodyPr/>
          <a:lstStyle>
            <a:lvl1pPr>
              <a:defRPr/>
            </a:lvl1pPr>
          </a:lstStyle>
          <a:p>
            <a:r>
              <a:rPr lang="es-ES" dirty="0"/>
              <a:t>LOGO</a:t>
            </a:r>
          </a:p>
        </p:txBody>
      </p:sp>
      <p:sp>
        <p:nvSpPr>
          <p:cNvPr id="13" name="Marcador de posición de imagen 6"/>
          <p:cNvSpPr>
            <a:spLocks noGrp="1"/>
          </p:cNvSpPr>
          <p:nvPr>
            <p:ph type="pic" sz="quarter" idx="17" hasCustomPrompt="1"/>
          </p:nvPr>
        </p:nvSpPr>
        <p:spPr>
          <a:xfrm>
            <a:off x="5921780" y="415174"/>
            <a:ext cx="1122218" cy="898236"/>
          </a:xfrm>
        </p:spPr>
        <p:txBody>
          <a:bodyPr/>
          <a:lstStyle>
            <a:lvl1pPr>
              <a:defRPr/>
            </a:lvl1pPr>
          </a:lstStyle>
          <a:p>
            <a:r>
              <a:rPr lang="es-ES" dirty="0"/>
              <a:t>LOGO</a:t>
            </a:r>
          </a:p>
        </p:txBody>
      </p:sp>
      <p:sp>
        <p:nvSpPr>
          <p:cNvPr id="14" name="Marcador de posición de imagen 6"/>
          <p:cNvSpPr>
            <a:spLocks noGrp="1"/>
          </p:cNvSpPr>
          <p:nvPr>
            <p:ph type="pic" sz="quarter" idx="18" hasCustomPrompt="1"/>
          </p:nvPr>
        </p:nvSpPr>
        <p:spPr>
          <a:xfrm>
            <a:off x="4666557" y="415174"/>
            <a:ext cx="1122218" cy="898236"/>
          </a:xfrm>
        </p:spPr>
        <p:txBody>
          <a:bodyPr/>
          <a:lstStyle>
            <a:lvl1pPr>
              <a:defRPr/>
            </a:lvl1pPr>
          </a:lstStyle>
          <a:p>
            <a:r>
              <a:rPr lang="es-ES" dirty="0"/>
              <a:t>LOGO</a:t>
            </a:r>
          </a:p>
        </p:txBody>
      </p:sp>
      <p:sp>
        <p:nvSpPr>
          <p:cNvPr id="15" name="Marcador de posición de imagen 6"/>
          <p:cNvSpPr>
            <a:spLocks noGrp="1"/>
          </p:cNvSpPr>
          <p:nvPr>
            <p:ph type="pic" sz="quarter" idx="19" hasCustomPrompt="1"/>
          </p:nvPr>
        </p:nvSpPr>
        <p:spPr>
          <a:xfrm>
            <a:off x="3411336" y="1457832"/>
            <a:ext cx="1122218" cy="898236"/>
          </a:xfrm>
        </p:spPr>
        <p:txBody>
          <a:bodyPr/>
          <a:lstStyle>
            <a:lvl1pPr>
              <a:defRPr/>
            </a:lvl1pPr>
          </a:lstStyle>
          <a:p>
            <a:r>
              <a:rPr lang="es-ES" dirty="0"/>
              <a:t>LOGO</a:t>
            </a:r>
          </a:p>
        </p:txBody>
      </p:sp>
      <p:sp>
        <p:nvSpPr>
          <p:cNvPr id="16" name="Marcador de posición de imagen 6"/>
          <p:cNvSpPr>
            <a:spLocks noGrp="1"/>
          </p:cNvSpPr>
          <p:nvPr>
            <p:ph type="pic" sz="quarter" idx="20" hasCustomPrompt="1"/>
          </p:nvPr>
        </p:nvSpPr>
        <p:spPr>
          <a:xfrm>
            <a:off x="2156115" y="1457832"/>
            <a:ext cx="1122218" cy="898236"/>
          </a:xfrm>
        </p:spPr>
        <p:txBody>
          <a:bodyPr/>
          <a:lstStyle>
            <a:lvl1pPr>
              <a:defRPr/>
            </a:lvl1pPr>
          </a:lstStyle>
          <a:p>
            <a:r>
              <a:rPr lang="es-ES" dirty="0"/>
              <a:t>LOGO</a:t>
            </a:r>
          </a:p>
        </p:txBody>
      </p:sp>
      <p:sp>
        <p:nvSpPr>
          <p:cNvPr id="17" name="Marcador de posición de imagen 6"/>
          <p:cNvSpPr>
            <a:spLocks noGrp="1"/>
          </p:cNvSpPr>
          <p:nvPr>
            <p:ph type="pic" sz="quarter" idx="21" hasCustomPrompt="1"/>
          </p:nvPr>
        </p:nvSpPr>
        <p:spPr>
          <a:xfrm>
            <a:off x="900892" y="1457832"/>
            <a:ext cx="1122218" cy="898236"/>
          </a:xfrm>
        </p:spPr>
        <p:txBody>
          <a:bodyPr/>
          <a:lstStyle>
            <a:lvl1pPr>
              <a:defRPr/>
            </a:lvl1pPr>
          </a:lstStyle>
          <a:p>
            <a:r>
              <a:rPr lang="es-ES" dirty="0"/>
              <a:t>LOGO</a:t>
            </a:r>
          </a:p>
        </p:txBody>
      </p:sp>
      <p:sp>
        <p:nvSpPr>
          <p:cNvPr id="18" name="Marcador de posición de imagen 6"/>
          <p:cNvSpPr>
            <a:spLocks noGrp="1"/>
          </p:cNvSpPr>
          <p:nvPr>
            <p:ph type="pic" sz="quarter" idx="22" hasCustomPrompt="1"/>
          </p:nvPr>
        </p:nvSpPr>
        <p:spPr>
          <a:xfrm>
            <a:off x="7177001" y="1457832"/>
            <a:ext cx="1122218" cy="898236"/>
          </a:xfrm>
        </p:spPr>
        <p:txBody>
          <a:bodyPr/>
          <a:lstStyle>
            <a:lvl1pPr>
              <a:defRPr/>
            </a:lvl1pPr>
          </a:lstStyle>
          <a:p>
            <a:r>
              <a:rPr lang="es-ES" dirty="0"/>
              <a:t>LOGO</a:t>
            </a:r>
          </a:p>
        </p:txBody>
      </p:sp>
      <p:sp>
        <p:nvSpPr>
          <p:cNvPr id="19" name="Marcador de posición de imagen 6"/>
          <p:cNvSpPr>
            <a:spLocks noGrp="1"/>
          </p:cNvSpPr>
          <p:nvPr>
            <p:ph type="pic" sz="quarter" idx="23" hasCustomPrompt="1"/>
          </p:nvPr>
        </p:nvSpPr>
        <p:spPr>
          <a:xfrm>
            <a:off x="5921780" y="1457832"/>
            <a:ext cx="1122218" cy="898236"/>
          </a:xfrm>
        </p:spPr>
        <p:txBody>
          <a:bodyPr/>
          <a:lstStyle>
            <a:lvl1pPr>
              <a:defRPr/>
            </a:lvl1pPr>
          </a:lstStyle>
          <a:p>
            <a:r>
              <a:rPr lang="es-ES" dirty="0"/>
              <a:t>LOGO</a:t>
            </a:r>
          </a:p>
        </p:txBody>
      </p:sp>
      <p:sp>
        <p:nvSpPr>
          <p:cNvPr id="20" name="Marcador de posición de imagen 6"/>
          <p:cNvSpPr>
            <a:spLocks noGrp="1"/>
          </p:cNvSpPr>
          <p:nvPr>
            <p:ph type="pic" sz="quarter" idx="24" hasCustomPrompt="1"/>
          </p:nvPr>
        </p:nvSpPr>
        <p:spPr>
          <a:xfrm>
            <a:off x="4666557" y="1457832"/>
            <a:ext cx="1122218" cy="898236"/>
          </a:xfrm>
        </p:spPr>
        <p:txBody>
          <a:bodyPr/>
          <a:lstStyle>
            <a:lvl1pPr>
              <a:defRPr/>
            </a:lvl1pPr>
          </a:lstStyle>
          <a:p>
            <a:r>
              <a:rPr lang="es-ES" dirty="0"/>
              <a:t>LOGO</a:t>
            </a:r>
          </a:p>
        </p:txBody>
      </p:sp>
      <p:sp>
        <p:nvSpPr>
          <p:cNvPr id="21" name="Marcador de posición de imagen 6"/>
          <p:cNvSpPr>
            <a:spLocks noGrp="1"/>
          </p:cNvSpPr>
          <p:nvPr>
            <p:ph type="pic" sz="quarter" idx="25" hasCustomPrompt="1"/>
          </p:nvPr>
        </p:nvSpPr>
        <p:spPr>
          <a:xfrm>
            <a:off x="3411336" y="2500490"/>
            <a:ext cx="1122218" cy="898236"/>
          </a:xfrm>
        </p:spPr>
        <p:txBody>
          <a:bodyPr/>
          <a:lstStyle/>
          <a:p>
            <a:r>
              <a:rPr lang="es-ES" dirty="0"/>
              <a:t>LOGO</a:t>
            </a:r>
          </a:p>
        </p:txBody>
      </p:sp>
      <p:sp>
        <p:nvSpPr>
          <p:cNvPr id="22" name="Marcador de posición de imagen 6"/>
          <p:cNvSpPr>
            <a:spLocks noGrp="1"/>
          </p:cNvSpPr>
          <p:nvPr>
            <p:ph type="pic" sz="quarter" idx="26" hasCustomPrompt="1"/>
          </p:nvPr>
        </p:nvSpPr>
        <p:spPr>
          <a:xfrm>
            <a:off x="2156115" y="2500490"/>
            <a:ext cx="1122218" cy="898236"/>
          </a:xfrm>
        </p:spPr>
        <p:txBody>
          <a:bodyPr/>
          <a:lstStyle/>
          <a:p>
            <a:r>
              <a:rPr lang="es-ES" dirty="0"/>
              <a:t>LOGO</a:t>
            </a:r>
          </a:p>
        </p:txBody>
      </p:sp>
      <p:sp>
        <p:nvSpPr>
          <p:cNvPr id="23" name="Marcador de posición de imagen 6"/>
          <p:cNvSpPr>
            <a:spLocks noGrp="1"/>
          </p:cNvSpPr>
          <p:nvPr>
            <p:ph type="pic" sz="quarter" idx="27" hasCustomPrompt="1"/>
          </p:nvPr>
        </p:nvSpPr>
        <p:spPr>
          <a:xfrm>
            <a:off x="900892" y="2500490"/>
            <a:ext cx="1122218" cy="898236"/>
          </a:xfrm>
        </p:spPr>
        <p:txBody>
          <a:bodyPr/>
          <a:lstStyle/>
          <a:p>
            <a:r>
              <a:rPr lang="es-ES" dirty="0"/>
              <a:t>LOGO</a:t>
            </a:r>
          </a:p>
        </p:txBody>
      </p:sp>
      <p:sp>
        <p:nvSpPr>
          <p:cNvPr id="24" name="Marcador de posición de imagen 6"/>
          <p:cNvSpPr>
            <a:spLocks noGrp="1"/>
          </p:cNvSpPr>
          <p:nvPr>
            <p:ph type="pic" sz="quarter" idx="28" hasCustomPrompt="1"/>
          </p:nvPr>
        </p:nvSpPr>
        <p:spPr>
          <a:xfrm>
            <a:off x="7177001" y="2500490"/>
            <a:ext cx="1122218" cy="898236"/>
          </a:xfrm>
        </p:spPr>
        <p:txBody>
          <a:bodyPr/>
          <a:lstStyle>
            <a:lvl1pPr>
              <a:defRPr/>
            </a:lvl1pPr>
          </a:lstStyle>
          <a:p>
            <a:r>
              <a:rPr lang="es-ES" dirty="0"/>
              <a:t>LOGO</a:t>
            </a:r>
          </a:p>
        </p:txBody>
      </p:sp>
      <p:sp>
        <p:nvSpPr>
          <p:cNvPr id="25" name="Marcador de posición de imagen 6"/>
          <p:cNvSpPr>
            <a:spLocks noGrp="1"/>
          </p:cNvSpPr>
          <p:nvPr>
            <p:ph type="pic" sz="quarter" idx="29" hasCustomPrompt="1"/>
          </p:nvPr>
        </p:nvSpPr>
        <p:spPr>
          <a:xfrm>
            <a:off x="5921780" y="2500490"/>
            <a:ext cx="1122218" cy="898236"/>
          </a:xfrm>
        </p:spPr>
        <p:txBody>
          <a:bodyPr/>
          <a:lstStyle>
            <a:lvl1pPr>
              <a:defRPr/>
            </a:lvl1pPr>
          </a:lstStyle>
          <a:p>
            <a:r>
              <a:rPr lang="es-ES" dirty="0"/>
              <a:t>LOGO</a:t>
            </a:r>
          </a:p>
        </p:txBody>
      </p:sp>
      <p:sp>
        <p:nvSpPr>
          <p:cNvPr id="26" name="Marcador de posición de imagen 6"/>
          <p:cNvSpPr>
            <a:spLocks noGrp="1"/>
          </p:cNvSpPr>
          <p:nvPr>
            <p:ph type="pic" sz="quarter" idx="30" hasCustomPrompt="1"/>
          </p:nvPr>
        </p:nvSpPr>
        <p:spPr>
          <a:xfrm>
            <a:off x="4666557" y="2500490"/>
            <a:ext cx="1122218" cy="898236"/>
          </a:xfrm>
        </p:spPr>
        <p:txBody>
          <a:bodyPr/>
          <a:lstStyle/>
          <a:p>
            <a:r>
              <a:rPr lang="es-ES" dirty="0"/>
              <a:t>LOGO</a:t>
            </a:r>
          </a:p>
        </p:txBody>
      </p:sp>
      <p:sp>
        <p:nvSpPr>
          <p:cNvPr id="27" name="Marcador de posición de imagen 6"/>
          <p:cNvSpPr>
            <a:spLocks noGrp="1"/>
          </p:cNvSpPr>
          <p:nvPr>
            <p:ph type="pic" sz="quarter" idx="31" hasCustomPrompt="1"/>
          </p:nvPr>
        </p:nvSpPr>
        <p:spPr>
          <a:xfrm>
            <a:off x="3411336" y="3544192"/>
            <a:ext cx="1122218" cy="898236"/>
          </a:xfrm>
        </p:spPr>
        <p:txBody>
          <a:bodyPr/>
          <a:lstStyle/>
          <a:p>
            <a:r>
              <a:rPr lang="es-ES" dirty="0"/>
              <a:t>LOGO</a:t>
            </a:r>
          </a:p>
        </p:txBody>
      </p:sp>
      <p:sp>
        <p:nvSpPr>
          <p:cNvPr id="28" name="Marcador de posición de imagen 6"/>
          <p:cNvSpPr>
            <a:spLocks noGrp="1"/>
          </p:cNvSpPr>
          <p:nvPr>
            <p:ph type="pic" sz="quarter" idx="32" hasCustomPrompt="1"/>
          </p:nvPr>
        </p:nvSpPr>
        <p:spPr>
          <a:xfrm>
            <a:off x="2156115" y="3544192"/>
            <a:ext cx="1122218" cy="898236"/>
          </a:xfrm>
        </p:spPr>
        <p:txBody>
          <a:bodyPr/>
          <a:lstStyle/>
          <a:p>
            <a:r>
              <a:rPr lang="es-ES" dirty="0"/>
              <a:t>LOGO</a:t>
            </a:r>
          </a:p>
        </p:txBody>
      </p:sp>
      <p:sp>
        <p:nvSpPr>
          <p:cNvPr id="29" name="Marcador de posición de imagen 6"/>
          <p:cNvSpPr>
            <a:spLocks noGrp="1"/>
          </p:cNvSpPr>
          <p:nvPr>
            <p:ph type="pic" sz="quarter" idx="33" hasCustomPrompt="1"/>
          </p:nvPr>
        </p:nvSpPr>
        <p:spPr>
          <a:xfrm>
            <a:off x="900892" y="3544192"/>
            <a:ext cx="1122218" cy="898236"/>
          </a:xfrm>
        </p:spPr>
        <p:txBody>
          <a:bodyPr/>
          <a:lstStyle/>
          <a:p>
            <a:r>
              <a:rPr lang="es-ES" dirty="0"/>
              <a:t>LOGO</a:t>
            </a:r>
          </a:p>
        </p:txBody>
      </p:sp>
      <p:sp>
        <p:nvSpPr>
          <p:cNvPr id="30" name="Marcador de posición de imagen 6"/>
          <p:cNvSpPr>
            <a:spLocks noGrp="1"/>
          </p:cNvSpPr>
          <p:nvPr>
            <p:ph type="pic" sz="quarter" idx="34" hasCustomPrompt="1"/>
          </p:nvPr>
        </p:nvSpPr>
        <p:spPr>
          <a:xfrm>
            <a:off x="7177001" y="3544192"/>
            <a:ext cx="1122218" cy="898236"/>
          </a:xfrm>
        </p:spPr>
        <p:txBody>
          <a:bodyPr/>
          <a:lstStyle/>
          <a:p>
            <a:r>
              <a:rPr lang="es-ES" dirty="0"/>
              <a:t>LOGO</a:t>
            </a:r>
          </a:p>
        </p:txBody>
      </p:sp>
      <p:sp>
        <p:nvSpPr>
          <p:cNvPr id="31" name="Marcador de posición de imagen 6"/>
          <p:cNvSpPr>
            <a:spLocks noGrp="1"/>
          </p:cNvSpPr>
          <p:nvPr>
            <p:ph type="pic" sz="quarter" idx="35" hasCustomPrompt="1"/>
          </p:nvPr>
        </p:nvSpPr>
        <p:spPr>
          <a:xfrm>
            <a:off x="5921780" y="3544192"/>
            <a:ext cx="1122218" cy="898236"/>
          </a:xfrm>
        </p:spPr>
        <p:txBody>
          <a:bodyPr/>
          <a:lstStyle/>
          <a:p>
            <a:r>
              <a:rPr lang="es-ES" dirty="0"/>
              <a:t>LOGO</a:t>
            </a:r>
          </a:p>
        </p:txBody>
      </p:sp>
      <p:sp>
        <p:nvSpPr>
          <p:cNvPr id="32" name="Marcador de posición de imagen 6"/>
          <p:cNvSpPr>
            <a:spLocks noGrp="1"/>
          </p:cNvSpPr>
          <p:nvPr>
            <p:ph type="pic" sz="quarter" idx="36" hasCustomPrompt="1"/>
          </p:nvPr>
        </p:nvSpPr>
        <p:spPr>
          <a:xfrm>
            <a:off x="4666557" y="3544192"/>
            <a:ext cx="1122218" cy="898236"/>
          </a:xfrm>
        </p:spPr>
        <p:txBody>
          <a:bodyPr/>
          <a:lstStyle/>
          <a:p>
            <a:r>
              <a:rPr lang="es-ES" dirty="0"/>
              <a:t>LOGO</a:t>
            </a:r>
          </a:p>
        </p:txBody>
      </p:sp>
      <p:sp>
        <p:nvSpPr>
          <p:cNvPr id="33" name="Marcador de posición de imagen 6"/>
          <p:cNvSpPr>
            <a:spLocks noGrp="1"/>
          </p:cNvSpPr>
          <p:nvPr>
            <p:ph type="pic" sz="quarter" idx="37" hasCustomPrompt="1"/>
          </p:nvPr>
        </p:nvSpPr>
        <p:spPr>
          <a:xfrm>
            <a:off x="3411336" y="4574700"/>
            <a:ext cx="1122218" cy="898236"/>
          </a:xfrm>
        </p:spPr>
        <p:txBody>
          <a:bodyPr/>
          <a:lstStyle/>
          <a:p>
            <a:r>
              <a:rPr lang="es-ES" dirty="0"/>
              <a:t>LOGO</a:t>
            </a:r>
          </a:p>
        </p:txBody>
      </p:sp>
      <p:sp>
        <p:nvSpPr>
          <p:cNvPr id="34" name="Marcador de posición de imagen 6"/>
          <p:cNvSpPr>
            <a:spLocks noGrp="1"/>
          </p:cNvSpPr>
          <p:nvPr>
            <p:ph type="pic" sz="quarter" idx="38" hasCustomPrompt="1"/>
          </p:nvPr>
        </p:nvSpPr>
        <p:spPr>
          <a:xfrm>
            <a:off x="2156115" y="4574700"/>
            <a:ext cx="1122218" cy="898236"/>
          </a:xfrm>
        </p:spPr>
        <p:txBody>
          <a:bodyPr/>
          <a:lstStyle/>
          <a:p>
            <a:r>
              <a:rPr lang="es-ES" dirty="0"/>
              <a:t>LOGO</a:t>
            </a:r>
          </a:p>
        </p:txBody>
      </p:sp>
      <p:sp>
        <p:nvSpPr>
          <p:cNvPr id="35" name="Marcador de posición de imagen 6"/>
          <p:cNvSpPr>
            <a:spLocks noGrp="1"/>
          </p:cNvSpPr>
          <p:nvPr>
            <p:ph type="pic" sz="quarter" idx="39" hasCustomPrompt="1"/>
          </p:nvPr>
        </p:nvSpPr>
        <p:spPr>
          <a:xfrm>
            <a:off x="900892" y="4574700"/>
            <a:ext cx="1122218" cy="898236"/>
          </a:xfrm>
        </p:spPr>
        <p:txBody>
          <a:bodyPr/>
          <a:lstStyle/>
          <a:p>
            <a:r>
              <a:rPr lang="es-ES" dirty="0"/>
              <a:t>LOGO</a:t>
            </a:r>
          </a:p>
        </p:txBody>
      </p:sp>
      <p:sp>
        <p:nvSpPr>
          <p:cNvPr id="36" name="Marcador de posición de imagen 6"/>
          <p:cNvSpPr>
            <a:spLocks noGrp="1"/>
          </p:cNvSpPr>
          <p:nvPr>
            <p:ph type="pic" sz="quarter" idx="40" hasCustomPrompt="1"/>
          </p:nvPr>
        </p:nvSpPr>
        <p:spPr>
          <a:xfrm>
            <a:off x="7177001" y="4574700"/>
            <a:ext cx="1122218" cy="898236"/>
          </a:xfrm>
        </p:spPr>
        <p:txBody>
          <a:bodyPr/>
          <a:lstStyle/>
          <a:p>
            <a:r>
              <a:rPr lang="es-ES" dirty="0"/>
              <a:t>LOGO</a:t>
            </a:r>
          </a:p>
        </p:txBody>
      </p:sp>
      <p:sp>
        <p:nvSpPr>
          <p:cNvPr id="37" name="Marcador de posición de imagen 6"/>
          <p:cNvSpPr>
            <a:spLocks noGrp="1"/>
          </p:cNvSpPr>
          <p:nvPr>
            <p:ph type="pic" sz="quarter" idx="41" hasCustomPrompt="1"/>
          </p:nvPr>
        </p:nvSpPr>
        <p:spPr>
          <a:xfrm>
            <a:off x="5921780" y="4574700"/>
            <a:ext cx="1122218" cy="898236"/>
          </a:xfrm>
        </p:spPr>
        <p:txBody>
          <a:bodyPr/>
          <a:lstStyle/>
          <a:p>
            <a:r>
              <a:rPr lang="es-ES" dirty="0"/>
              <a:t>LOGO</a:t>
            </a:r>
          </a:p>
        </p:txBody>
      </p:sp>
      <p:sp>
        <p:nvSpPr>
          <p:cNvPr id="38" name="Marcador de posición de imagen 6"/>
          <p:cNvSpPr>
            <a:spLocks noGrp="1"/>
          </p:cNvSpPr>
          <p:nvPr>
            <p:ph type="pic" sz="quarter" idx="42" hasCustomPrompt="1"/>
          </p:nvPr>
        </p:nvSpPr>
        <p:spPr>
          <a:xfrm>
            <a:off x="4666557" y="4574700"/>
            <a:ext cx="1122218" cy="898236"/>
          </a:xfrm>
        </p:spPr>
        <p:txBody>
          <a:bodyPr/>
          <a:lstStyle/>
          <a:p>
            <a:r>
              <a:rPr lang="es-ES" dirty="0"/>
              <a:t>LOGO</a:t>
            </a:r>
          </a:p>
        </p:txBody>
      </p:sp>
      <p:pic>
        <p:nvPicPr>
          <p:cNvPr id="39" name="Imagen 3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3203" y="415174"/>
            <a:ext cx="799556" cy="910386"/>
          </a:xfrm>
          <a:prstGeom prst="rect">
            <a:avLst/>
          </a:prstGeom>
        </p:spPr>
      </p:pic>
      <p:sp>
        <p:nvSpPr>
          <p:cNvPr id="42" name="TextBox 13"/>
          <p:cNvSpPr txBox="1"/>
          <p:nvPr userDrawn="1"/>
        </p:nvSpPr>
        <p:spPr>
          <a:xfrm>
            <a:off x="982049" y="5958230"/>
            <a:ext cx="2754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sz="800" b="0" i="0" u="none" strike="noStrike" kern="1200" baseline="0" noProof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s-CO" sz="800" b="0" i="0" u="none" strike="noStrike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CO" sz="800" b="0" i="1" u="none" strike="noStrike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Contenidos protegidos por la licencia </a:t>
            </a:r>
            <a:r>
              <a:rPr lang="es-CO" sz="800" b="0" i="1" u="none" strike="noStrike" kern="1200" baseline="0" noProof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Creative</a:t>
            </a:r>
            <a:r>
              <a:rPr lang="es-CO" sz="800" b="0" i="1" u="none" strike="noStrike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CO" sz="800" b="0" i="1" u="none" strike="noStrike" kern="1200" baseline="0" noProof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Commons</a:t>
            </a:r>
            <a:r>
              <a:rPr lang="es-CO" sz="800" b="0" i="1" u="none" strike="noStrike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Attribution-NonCommercial-ShareAlike4.0</a:t>
            </a:r>
            <a:endParaRPr lang="es-CO" sz="800" noProof="0" dirty="0">
              <a:solidFill>
                <a:schemeClr val="tx1"/>
              </a:solidFill>
            </a:endParaRPr>
          </a:p>
        </p:txBody>
      </p:sp>
      <p:pic>
        <p:nvPicPr>
          <p:cNvPr id="43" name="Picture 14" descr="../../../Desktop/Screen%20Shot%202018-04-11%20at%2017.39.58.pn"/>
          <p:cNvPicPr/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94" y="6102603"/>
            <a:ext cx="927100" cy="33020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210774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PRESENTAC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313590"/>
            <a:ext cx="2400300" cy="252663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78626"/>
            <a:ext cx="9144000" cy="779374"/>
          </a:xfrm>
          <a:prstGeom prst="rect">
            <a:avLst/>
          </a:prstGeom>
          <a:effectLst>
            <a:outerShdw blurRad="50800" dist="38100" dir="16200000" rotWithShape="0">
              <a:srgbClr val="3F3F3F">
                <a:alpha val="40000"/>
              </a:srgbClr>
            </a:outerShdw>
          </a:effectLst>
        </p:spPr>
      </p:pic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98E706D-C4DF-4CB1-BA34-2877AF9152AA}" type="datetime1">
              <a:rPr lang="es-ES" smtClean="0"/>
              <a:t>3/09/20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FD40E49-1F5A-4E52-B3D2-7E58D3B954A5}" type="slidenum">
              <a:rPr lang="es-ES" smtClean="0"/>
              <a:pPr/>
              <a:t>‹Nr.›</a:t>
            </a:fld>
            <a:endParaRPr lang="es-ES"/>
          </a:p>
        </p:txBody>
      </p:sp>
      <p:pic>
        <p:nvPicPr>
          <p:cNvPr id="9" name="Imagen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9975" y="2333625"/>
            <a:ext cx="1924050" cy="2190750"/>
          </a:xfrm>
          <a:prstGeom prst="rect">
            <a:avLst/>
          </a:prstGeom>
        </p:spPr>
      </p:pic>
      <p:sp>
        <p:nvSpPr>
          <p:cNvPr id="5" name="Título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FINAL DE PRESENTACIÓN</a:t>
            </a:r>
          </a:p>
        </p:txBody>
      </p:sp>
    </p:spTree>
    <p:extLst>
      <p:ext uri="{BB962C8B-B14F-4D97-AF65-F5344CB8AC3E}">
        <p14:creationId xmlns:p14="http://schemas.microsoft.com/office/powerpoint/2010/main" val="3064576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ICIO PRESENTACION INVEMAR Y OTRO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78626"/>
            <a:ext cx="9144000" cy="779374"/>
          </a:xfrm>
          <a:prstGeom prst="rect">
            <a:avLst/>
          </a:prstGeom>
          <a:effectLst>
            <a:outerShdw blurRad="50800" dist="38100" dir="16200000" rotWithShape="0">
              <a:srgbClr val="3F3F3F">
                <a:alpha val="40000"/>
              </a:srgbClr>
            </a:outerShdw>
          </a:effec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28650" y="1228725"/>
            <a:ext cx="7886700" cy="2281238"/>
          </a:xfrm>
        </p:spPr>
        <p:txBody>
          <a:bodyPr anchor="b"/>
          <a:lstStyle>
            <a:lvl1pPr algn="ctr">
              <a:defRPr sz="4500" b="1"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374887" y="4778943"/>
            <a:ext cx="5934075" cy="849401"/>
          </a:xfrm>
        </p:spPr>
        <p:txBody>
          <a:bodyPr/>
          <a:lstStyle>
            <a:lvl1pPr marL="0" indent="0" algn="l">
              <a:buNone/>
              <a:defRPr sz="1800" b="0">
                <a:solidFill>
                  <a:schemeClr val="accent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dirty="0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0" y="6349250"/>
            <a:ext cx="782139" cy="238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fld id="{F925DF85-92BD-4EF8-A47D-A1B5A10D437E}" type="datetime1">
              <a:rPr lang="es-ES" smtClean="0"/>
              <a:t>3/09/20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893" y="6622381"/>
            <a:ext cx="2072558" cy="24765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349524" y="6603682"/>
            <a:ext cx="433251" cy="24765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fld id="{AFD40E49-1F5A-4E52-B3D2-7E58D3B954A5}" type="slidenum">
              <a:rPr lang="es-ES" smtClean="0"/>
              <a:pPr/>
              <a:t>‹Nr.›</a:t>
            </a:fld>
            <a:endParaRPr lang="es-ES"/>
          </a:p>
        </p:txBody>
      </p:sp>
      <p:sp>
        <p:nvSpPr>
          <p:cNvPr id="12" name="CuadroTexto 11"/>
          <p:cNvSpPr txBox="1"/>
          <p:nvPr userDrawn="1"/>
        </p:nvSpPr>
        <p:spPr>
          <a:xfrm>
            <a:off x="2328316" y="6612091"/>
            <a:ext cx="44677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dirty="0">
                <a:latin typeface="+mj-lt"/>
                <a:hlinkClick r:id="rId3"/>
              </a:rPr>
              <a:t>www.invemar.org.co</a:t>
            </a:r>
            <a:r>
              <a:rPr lang="es-ES" sz="900" dirty="0">
                <a:latin typeface="+mj-lt"/>
              </a:rPr>
              <a:t>       </a:t>
            </a:r>
            <a:r>
              <a:rPr lang="es-ES" sz="900" dirty="0">
                <a:latin typeface="+mj-lt"/>
                <a:hlinkClick r:id="rId4"/>
              </a:rPr>
              <a:t>invemar.org.co</a:t>
            </a:r>
            <a:r>
              <a:rPr lang="es-ES" sz="900" baseline="0" dirty="0">
                <a:latin typeface="+mj-lt"/>
              </a:rPr>
              <a:t>         </a:t>
            </a:r>
            <a:r>
              <a:rPr lang="es-ES" sz="900" baseline="0" dirty="0" err="1">
                <a:latin typeface="+mj-lt"/>
                <a:hlinkClick r:id="rId5"/>
              </a:rPr>
              <a:t>invemarcolombia</a:t>
            </a:r>
            <a:r>
              <a:rPr lang="es-ES" sz="900" baseline="0" dirty="0">
                <a:latin typeface="+mj-lt"/>
              </a:rPr>
              <a:t>           </a:t>
            </a:r>
            <a:r>
              <a:rPr lang="es-ES" sz="900" baseline="0" dirty="0" err="1">
                <a:solidFill>
                  <a:schemeClr val="tx1"/>
                </a:solidFill>
                <a:latin typeface="+mj-lt"/>
                <a:hlinkClick r:id="rId6"/>
              </a:rPr>
              <a:t>invemarcolombia</a:t>
            </a:r>
            <a:endParaRPr lang="es-ES" sz="9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3" name="Imagen 12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6680" y="6663254"/>
            <a:ext cx="69597" cy="133841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2912" y="6663253"/>
            <a:ext cx="163839" cy="133841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6647" y="6663253"/>
            <a:ext cx="158409" cy="158409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6989" y="6663253"/>
            <a:ext cx="186916" cy="133841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9032" y="174809"/>
            <a:ext cx="1807117" cy="747904"/>
          </a:xfrm>
          <a:prstGeom prst="rect">
            <a:avLst/>
          </a:prstGeom>
        </p:spPr>
      </p:pic>
      <p:sp>
        <p:nvSpPr>
          <p:cNvPr id="11" name="Marcador de posición de imagen 10"/>
          <p:cNvSpPr>
            <a:spLocks noGrp="1"/>
          </p:cNvSpPr>
          <p:nvPr>
            <p:ph type="pic" sz="quarter" idx="13" hasCustomPrompt="1"/>
          </p:nvPr>
        </p:nvSpPr>
        <p:spPr>
          <a:xfrm>
            <a:off x="5776913" y="199621"/>
            <a:ext cx="923925" cy="747713"/>
          </a:xfrm>
        </p:spPr>
        <p:txBody>
          <a:bodyPr/>
          <a:lstStyle>
            <a:lvl1pPr>
              <a:defRPr/>
            </a:lvl1pPr>
          </a:lstStyle>
          <a:p>
            <a:r>
              <a:rPr lang="es-ES" dirty="0"/>
              <a:t>LOGO</a:t>
            </a:r>
          </a:p>
        </p:txBody>
      </p:sp>
      <p:sp>
        <p:nvSpPr>
          <p:cNvPr id="24" name="Marcador de posición de imagen 10"/>
          <p:cNvSpPr>
            <a:spLocks noGrp="1"/>
          </p:cNvSpPr>
          <p:nvPr>
            <p:ph type="pic" sz="quarter" idx="14" hasCustomPrompt="1"/>
          </p:nvPr>
        </p:nvSpPr>
        <p:spPr>
          <a:xfrm>
            <a:off x="4702953" y="198295"/>
            <a:ext cx="923925" cy="747713"/>
          </a:xfrm>
        </p:spPr>
        <p:txBody>
          <a:bodyPr/>
          <a:lstStyle>
            <a:lvl1pPr>
              <a:defRPr/>
            </a:lvl1pPr>
          </a:lstStyle>
          <a:p>
            <a:r>
              <a:rPr lang="es-ES" dirty="0"/>
              <a:t>LOGO</a:t>
            </a:r>
          </a:p>
        </p:txBody>
      </p:sp>
      <p:sp>
        <p:nvSpPr>
          <p:cNvPr id="25" name="Marcador de posición de imagen 10"/>
          <p:cNvSpPr>
            <a:spLocks noGrp="1"/>
          </p:cNvSpPr>
          <p:nvPr>
            <p:ph type="pic" sz="quarter" idx="15" hasCustomPrompt="1"/>
          </p:nvPr>
        </p:nvSpPr>
        <p:spPr>
          <a:xfrm>
            <a:off x="3628993" y="198295"/>
            <a:ext cx="923925" cy="747713"/>
          </a:xfrm>
        </p:spPr>
        <p:txBody>
          <a:bodyPr/>
          <a:lstStyle>
            <a:lvl1pPr>
              <a:defRPr/>
            </a:lvl1pPr>
          </a:lstStyle>
          <a:p>
            <a:r>
              <a:rPr lang="es-ES" dirty="0"/>
              <a:t>LOGO</a:t>
            </a:r>
          </a:p>
        </p:txBody>
      </p:sp>
      <p:sp>
        <p:nvSpPr>
          <p:cNvPr id="26" name="Marcador de posición de imagen 10"/>
          <p:cNvSpPr>
            <a:spLocks noGrp="1"/>
          </p:cNvSpPr>
          <p:nvPr>
            <p:ph type="pic" sz="quarter" idx="16" hasCustomPrompt="1"/>
          </p:nvPr>
        </p:nvSpPr>
        <p:spPr>
          <a:xfrm>
            <a:off x="2555033" y="199621"/>
            <a:ext cx="923925" cy="747713"/>
          </a:xfrm>
        </p:spPr>
        <p:txBody>
          <a:bodyPr/>
          <a:lstStyle>
            <a:lvl1pPr>
              <a:defRPr/>
            </a:lvl1pPr>
          </a:lstStyle>
          <a:p>
            <a:r>
              <a:rPr lang="es-ES" dirty="0"/>
              <a:t>LOGO</a:t>
            </a:r>
          </a:p>
        </p:txBody>
      </p:sp>
      <p:sp>
        <p:nvSpPr>
          <p:cNvPr id="27" name="Marcador de posición de imagen 10"/>
          <p:cNvSpPr>
            <a:spLocks noGrp="1"/>
          </p:cNvSpPr>
          <p:nvPr>
            <p:ph type="pic" sz="quarter" idx="17" hasCustomPrompt="1"/>
          </p:nvPr>
        </p:nvSpPr>
        <p:spPr>
          <a:xfrm>
            <a:off x="1481073" y="199621"/>
            <a:ext cx="923925" cy="747713"/>
          </a:xfrm>
        </p:spPr>
        <p:txBody>
          <a:bodyPr/>
          <a:lstStyle>
            <a:lvl1pPr>
              <a:defRPr/>
            </a:lvl1pPr>
          </a:lstStyle>
          <a:p>
            <a:r>
              <a:rPr lang="es-ES" dirty="0"/>
              <a:t>LOGO</a:t>
            </a:r>
          </a:p>
        </p:txBody>
      </p:sp>
      <p:sp>
        <p:nvSpPr>
          <p:cNvPr id="28" name="Marcador de posición de imagen 10"/>
          <p:cNvSpPr>
            <a:spLocks noGrp="1"/>
          </p:cNvSpPr>
          <p:nvPr>
            <p:ph type="pic" sz="quarter" idx="18" hasCustomPrompt="1"/>
          </p:nvPr>
        </p:nvSpPr>
        <p:spPr>
          <a:xfrm>
            <a:off x="399511" y="199621"/>
            <a:ext cx="923925" cy="747713"/>
          </a:xfrm>
        </p:spPr>
        <p:txBody>
          <a:bodyPr/>
          <a:lstStyle>
            <a:lvl1pPr>
              <a:defRPr/>
            </a:lvl1pPr>
          </a:lstStyle>
          <a:p>
            <a:r>
              <a:rPr lang="es-ES" dirty="0"/>
              <a:t>LOGO</a:t>
            </a:r>
          </a:p>
        </p:txBody>
      </p:sp>
      <p:sp>
        <p:nvSpPr>
          <p:cNvPr id="22" name="TextBox 13"/>
          <p:cNvSpPr txBox="1"/>
          <p:nvPr userDrawn="1"/>
        </p:nvSpPr>
        <p:spPr>
          <a:xfrm>
            <a:off x="1000294" y="5878548"/>
            <a:ext cx="2754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sz="800" b="0" i="0" u="none" strike="noStrike" kern="1200" baseline="0" noProof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s-CO" sz="800" b="0" i="0" u="none" strike="noStrike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CO" sz="800" b="0" i="1" u="none" strike="noStrike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Contenidos protegidos por la licencia </a:t>
            </a:r>
            <a:r>
              <a:rPr lang="es-CO" sz="800" b="0" i="1" u="none" strike="noStrike" kern="1200" baseline="0" noProof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Creative</a:t>
            </a:r>
            <a:r>
              <a:rPr lang="es-CO" sz="800" b="0" i="1" u="none" strike="noStrike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CO" sz="800" b="0" i="1" u="none" strike="noStrike" kern="1200" baseline="0" noProof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Commons</a:t>
            </a:r>
            <a:r>
              <a:rPr lang="es-CO" sz="800" b="0" i="1" u="none" strike="noStrike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Attribution-NonCommercial-ShareAlike4.0</a:t>
            </a:r>
            <a:endParaRPr lang="es-CO" sz="800" noProof="0" dirty="0"/>
          </a:p>
        </p:txBody>
      </p:sp>
      <p:pic>
        <p:nvPicPr>
          <p:cNvPr id="30" name="Picture 14" descr="../../../Desktop/Screen%20Shot%202018-04-11%20at%2017.39.58.pn"/>
          <p:cNvPicPr/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39" y="6022921"/>
            <a:ext cx="927100" cy="33020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947328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A DE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4DC2D69A-2CCE-4AD4-AEA5-1239617033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84466"/>
            <a:ext cx="9144000" cy="773534"/>
          </a:xfrm>
          <a:prstGeom prst="rect">
            <a:avLst/>
          </a:prstGeom>
        </p:spPr>
      </p:pic>
      <p:sp>
        <p:nvSpPr>
          <p:cNvPr id="2" name="Rectángulo 1"/>
          <p:cNvSpPr/>
          <p:nvPr userDrawn="1"/>
        </p:nvSpPr>
        <p:spPr>
          <a:xfrm>
            <a:off x="0" y="347870"/>
            <a:ext cx="8055033" cy="3693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64524" y="864704"/>
            <a:ext cx="7697585" cy="5261459"/>
          </a:xfrm>
        </p:spPr>
        <p:txBody>
          <a:bodyPr>
            <a:normAutofit/>
          </a:bodyPr>
          <a:lstStyle>
            <a:lvl1pPr>
              <a:defRPr sz="2400">
                <a:solidFill>
                  <a:srgbClr val="002060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defRPr sz="2000">
                <a:solidFill>
                  <a:srgbClr val="002060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>
              <a:defRPr sz="1800">
                <a:solidFill>
                  <a:srgbClr val="002060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>
              <a:defRPr sz="1600">
                <a:solidFill>
                  <a:srgbClr val="002060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>
              <a:defRPr sz="1600">
                <a:solidFill>
                  <a:srgbClr val="002060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42116" y="6625244"/>
            <a:ext cx="2133600" cy="239363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77C1BC56-3540-4C1B-B3F4-AD00DFFE43ED}" type="datetime1">
              <a:rPr lang="es-ES" smtClean="0"/>
              <a:t>3/09/20</a:t>
            </a:fld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085031" y="6494686"/>
            <a:ext cx="477078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FEEBA7F8-5E67-E546-8D44-19494CB9927D}" type="slidenum">
              <a:rPr lang="es-ES" smtClean="0"/>
              <a:pPr/>
              <a:t>‹Nr.›</a:t>
            </a:fld>
            <a:endParaRPr lang="es-ES"/>
          </a:p>
        </p:txBody>
      </p:sp>
      <p:sp>
        <p:nvSpPr>
          <p:cNvPr id="9" name="8 CuadroTexto"/>
          <p:cNvSpPr txBox="1"/>
          <p:nvPr userDrawn="1"/>
        </p:nvSpPr>
        <p:spPr>
          <a:xfrm>
            <a:off x="864525" y="347870"/>
            <a:ext cx="4959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i="0" dirty="0" smtClean="0">
                <a:solidFill>
                  <a:schemeClr val="tx1"/>
                </a:solidFill>
                <a:latin typeface="+mj-lt"/>
                <a:ea typeface="Open Sans Extrabold" panose="020B0906030804020204" pitchFamily="34" charset="0"/>
                <a:cs typeface="Open Sans Extrabold" panose="020B0906030804020204" pitchFamily="34" charset="0"/>
              </a:rPr>
              <a:t>CONTENIDO</a:t>
            </a:r>
            <a:endParaRPr lang="es-CO" b="1" i="0" dirty="0">
              <a:solidFill>
                <a:schemeClr val="tx1"/>
              </a:solidFill>
              <a:latin typeface="+mj-lt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941" y="145466"/>
            <a:ext cx="677559" cy="771478"/>
          </a:xfrm>
          <a:prstGeom prst="rect">
            <a:avLst/>
          </a:prstGeom>
        </p:spPr>
      </p:pic>
      <p:sp>
        <p:nvSpPr>
          <p:cNvPr id="12" name="TextBox 13"/>
          <p:cNvSpPr txBox="1"/>
          <p:nvPr userDrawn="1"/>
        </p:nvSpPr>
        <p:spPr>
          <a:xfrm>
            <a:off x="982049" y="5945322"/>
            <a:ext cx="2754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sz="800" b="0" i="0" u="none" strike="noStrike" kern="1200" baseline="0" noProof="0" dirty="0" smtClean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r>
              <a:rPr lang="es-CO" sz="800" b="0" i="0" u="none" strike="noStrike" kern="1200" baseline="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CO" sz="800" b="0" i="1" u="none" strike="noStrike" kern="1200" baseline="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Contenidos protegidos por la licencia </a:t>
            </a:r>
            <a:r>
              <a:rPr lang="es-CO" sz="800" b="0" i="1" u="none" strike="noStrike" kern="1200" baseline="0" noProof="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Creative</a:t>
            </a:r>
            <a:r>
              <a:rPr lang="es-CO" sz="800" b="0" i="1" u="none" strike="noStrike" kern="1200" baseline="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CO" sz="800" b="0" i="1" u="none" strike="noStrike" kern="1200" baseline="0" noProof="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Commons</a:t>
            </a:r>
            <a:r>
              <a:rPr lang="es-CO" sz="800" b="0" i="1" u="none" strike="noStrike" kern="1200" baseline="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Attribution-NonCommercial-ShareAlike4.0</a:t>
            </a:r>
            <a:endParaRPr lang="es-CO" sz="800" noProof="0" dirty="0">
              <a:solidFill>
                <a:schemeClr val="bg1"/>
              </a:solidFill>
            </a:endParaRPr>
          </a:p>
        </p:txBody>
      </p:sp>
      <p:pic>
        <p:nvPicPr>
          <p:cNvPr id="13" name="Picture 14" descr="../../../Desktop/Screen%20Shot%202018-04-11%20at%2017.39.58.pn"/>
          <p:cNvPicPr/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94" y="6089695"/>
            <a:ext cx="927100" cy="33020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14601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ICIO DE CAPI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A5A037FF-60A7-40D5-ABEB-3466A6FF82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082880"/>
            <a:ext cx="9144000" cy="77353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8150" y="1709739"/>
            <a:ext cx="8077200" cy="2852737"/>
          </a:xfrm>
        </p:spPr>
        <p:txBody>
          <a:bodyPr anchor="b">
            <a:normAutofit/>
          </a:bodyPr>
          <a:lstStyle>
            <a:lvl1pPr>
              <a:defRPr sz="3600" b="1"/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38150" y="4589464"/>
            <a:ext cx="8072438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lumMod val="5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481E124-96A2-4EDF-89FD-176E3D88B6E0}" type="datetime1">
              <a:rPr lang="es-ES" smtClean="0"/>
              <a:t>3/09/20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EEBA7F8-5E67-E546-8D44-19494CB9927D}" type="slidenum">
              <a:rPr lang="es-ES" smtClean="0"/>
              <a:pPr/>
              <a:t>‹Nr.›</a:t>
            </a:fld>
            <a:endParaRPr lang="es-ES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201450" y="66506"/>
            <a:ext cx="2570400" cy="106379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3"/>
          <p:cNvSpPr txBox="1"/>
          <p:nvPr userDrawn="1"/>
        </p:nvSpPr>
        <p:spPr>
          <a:xfrm>
            <a:off x="982049" y="5945322"/>
            <a:ext cx="2754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sz="800" b="0" i="0" u="none" strike="noStrike" kern="1200" baseline="0" noProof="0" dirty="0" smtClean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r>
              <a:rPr lang="es-CO" sz="800" b="0" i="0" u="none" strike="noStrike" kern="1200" baseline="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CO" sz="800" b="0" i="1" u="none" strike="noStrike" kern="1200" baseline="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Contenidos protegidos por la licencia </a:t>
            </a:r>
            <a:r>
              <a:rPr lang="es-CO" sz="800" b="0" i="1" u="none" strike="noStrike" kern="1200" baseline="0" noProof="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Creative</a:t>
            </a:r>
            <a:r>
              <a:rPr lang="es-CO" sz="800" b="0" i="1" u="none" strike="noStrike" kern="1200" baseline="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CO" sz="800" b="0" i="1" u="none" strike="noStrike" kern="1200" baseline="0" noProof="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Commons</a:t>
            </a:r>
            <a:r>
              <a:rPr lang="es-CO" sz="800" b="0" i="1" u="none" strike="noStrike" kern="1200" baseline="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Attribution-NonCommercial-ShareAlike4.0</a:t>
            </a:r>
            <a:endParaRPr lang="es-CO" sz="800" noProof="0" dirty="0">
              <a:solidFill>
                <a:schemeClr val="bg1"/>
              </a:solidFill>
            </a:endParaRPr>
          </a:p>
        </p:txBody>
      </p:sp>
      <p:pic>
        <p:nvPicPr>
          <p:cNvPr id="14" name="Picture 14" descr="../../../Desktop/Screen%20Shot%202018-04-11%20at%2017.39.58.pn"/>
          <p:cNvPicPr/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94" y="6089695"/>
            <a:ext cx="927100" cy="33020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86540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SENC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F49D59E1-9DFF-400C-B84C-F0E08577A0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087641"/>
            <a:ext cx="9144000" cy="77353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09303" y="145465"/>
            <a:ext cx="7866638" cy="1063453"/>
          </a:xfrm>
        </p:spPr>
        <p:txBody>
          <a:bodyPr anchor="t">
            <a:normAutofit/>
          </a:bodyPr>
          <a:lstStyle>
            <a:lvl1pPr algn="l">
              <a:defRPr sz="3200" b="1">
                <a:solidFill>
                  <a:srgbClr val="223D5C"/>
                </a:solidFill>
                <a:effectLst/>
                <a:latin typeface="+mj-lt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09303" y="1311966"/>
            <a:ext cx="8360228" cy="4904684"/>
          </a:xfrm>
        </p:spPr>
        <p:txBody>
          <a:bodyPr/>
          <a:lstStyle>
            <a:lvl1pPr>
              <a:defRPr sz="2400"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defRPr sz="2000"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>
              <a:defRPr sz="1800"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>
              <a:defRPr sz="1600"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>
              <a:defRPr sz="1600"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09303" y="6592751"/>
            <a:ext cx="2133600" cy="259715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EDB26CFD-B0DB-43D9-8188-C58C566CCFC0}" type="datetime1">
              <a:rPr lang="es-ES" smtClean="0"/>
              <a:t>3/09/20</a:t>
            </a:fld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131394" y="6496050"/>
            <a:ext cx="467360" cy="365125"/>
          </a:xfrm>
        </p:spPr>
        <p:txBody>
          <a:bodyPr/>
          <a:lstStyle>
            <a:lvl1pPr algn="r">
              <a:defRPr sz="11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FEEBA7F8-5E67-E546-8D44-19494CB9927D}" type="slidenum">
              <a:rPr lang="es-ES" smtClean="0"/>
              <a:pPr/>
              <a:t>‹Nr.›</a:t>
            </a:fld>
            <a:endParaRPr lang="es-ES" dirty="0"/>
          </a:p>
        </p:txBody>
      </p:sp>
      <p:pic>
        <p:nvPicPr>
          <p:cNvPr id="9" name="Imagen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941" y="145466"/>
            <a:ext cx="677559" cy="771478"/>
          </a:xfrm>
          <a:prstGeom prst="rect">
            <a:avLst/>
          </a:prstGeom>
        </p:spPr>
      </p:pic>
      <p:sp>
        <p:nvSpPr>
          <p:cNvPr id="12" name="TextBox 13"/>
          <p:cNvSpPr txBox="1"/>
          <p:nvPr userDrawn="1"/>
        </p:nvSpPr>
        <p:spPr>
          <a:xfrm>
            <a:off x="982049" y="5945322"/>
            <a:ext cx="2754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sz="800" b="0" i="0" u="none" strike="noStrike" kern="1200" baseline="0" noProof="0" dirty="0" smtClean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r>
              <a:rPr lang="es-CO" sz="800" b="0" i="0" u="none" strike="noStrike" kern="1200" baseline="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CO" sz="800" b="0" i="1" u="none" strike="noStrike" kern="1200" baseline="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Contenidos protegidos por la licencia </a:t>
            </a:r>
            <a:r>
              <a:rPr lang="es-CO" sz="800" b="0" i="1" u="none" strike="noStrike" kern="1200" baseline="0" noProof="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Creative</a:t>
            </a:r>
            <a:r>
              <a:rPr lang="es-CO" sz="800" b="0" i="1" u="none" strike="noStrike" kern="1200" baseline="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CO" sz="800" b="0" i="1" u="none" strike="noStrike" kern="1200" baseline="0" noProof="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Commons</a:t>
            </a:r>
            <a:r>
              <a:rPr lang="es-CO" sz="800" b="0" i="1" u="none" strike="noStrike" kern="1200" baseline="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Attribution-NonCommercial-ShareAlike4.0</a:t>
            </a:r>
            <a:endParaRPr lang="es-CO" sz="800" noProof="0" dirty="0">
              <a:solidFill>
                <a:schemeClr val="bg1"/>
              </a:solidFill>
            </a:endParaRPr>
          </a:p>
        </p:txBody>
      </p:sp>
      <p:pic>
        <p:nvPicPr>
          <p:cNvPr id="13" name="Picture 14" descr="../../../Desktop/Screen%20Shot%202018-04-11%20at%2017.39.58.pn"/>
          <p:cNvPicPr/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94" y="6089695"/>
            <a:ext cx="927100" cy="33020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43963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A5A037FF-60A7-40D5-ABEB-3466A6FF82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082880"/>
            <a:ext cx="9144000" cy="77353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145466"/>
            <a:ext cx="7647291" cy="985065"/>
          </a:xfrm>
        </p:spPr>
        <p:txBody>
          <a:bodyPr/>
          <a:lstStyle>
            <a:lvl1pPr>
              <a:defRPr b="1"/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238596"/>
            <a:ext cx="3886200" cy="4938367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29150" y="1238596"/>
            <a:ext cx="3886200" cy="4938367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0D60FEF-AA65-40DA-89B3-45CA00C41CEE}" type="datetime1">
              <a:rPr lang="es-ES" smtClean="0"/>
              <a:t>3/09/20</a:t>
            </a:fld>
            <a:endParaRPr lang="es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EEBA7F8-5E67-E546-8D44-19494CB9927D}" type="slidenum">
              <a:rPr lang="es-ES" smtClean="0"/>
              <a:pPr/>
              <a:t>‹Nr.›</a:t>
            </a:fld>
            <a:endParaRPr lang="es-ES" dirty="0"/>
          </a:p>
        </p:txBody>
      </p:sp>
      <p:pic>
        <p:nvPicPr>
          <p:cNvPr id="8" name="Imagen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941" y="145466"/>
            <a:ext cx="677559" cy="771478"/>
          </a:xfrm>
          <a:prstGeom prst="rect">
            <a:avLst/>
          </a:prstGeom>
        </p:spPr>
      </p:pic>
      <p:sp>
        <p:nvSpPr>
          <p:cNvPr id="12" name="TextBox 13"/>
          <p:cNvSpPr txBox="1"/>
          <p:nvPr userDrawn="1"/>
        </p:nvSpPr>
        <p:spPr>
          <a:xfrm>
            <a:off x="982049" y="5945322"/>
            <a:ext cx="2754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sz="800" b="0" i="0" u="none" strike="noStrike" kern="1200" baseline="0" noProof="0" dirty="0" smtClean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r>
              <a:rPr lang="es-CO" sz="800" b="0" i="0" u="none" strike="noStrike" kern="1200" baseline="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CO" sz="800" b="0" i="1" u="none" strike="noStrike" kern="1200" baseline="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Contenidos protegidos por la licencia </a:t>
            </a:r>
            <a:r>
              <a:rPr lang="es-CO" sz="800" b="0" i="1" u="none" strike="noStrike" kern="1200" baseline="0" noProof="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Creative</a:t>
            </a:r>
            <a:r>
              <a:rPr lang="es-CO" sz="800" b="0" i="1" u="none" strike="noStrike" kern="1200" baseline="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CO" sz="800" b="0" i="1" u="none" strike="noStrike" kern="1200" baseline="0" noProof="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Commons</a:t>
            </a:r>
            <a:r>
              <a:rPr lang="es-CO" sz="800" b="0" i="1" u="none" strike="noStrike" kern="1200" baseline="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Attribution-NonCommercial-ShareAlike4.0</a:t>
            </a:r>
            <a:endParaRPr lang="es-CO" sz="800" noProof="0" dirty="0">
              <a:solidFill>
                <a:schemeClr val="bg1"/>
              </a:solidFill>
            </a:endParaRPr>
          </a:p>
        </p:txBody>
      </p:sp>
      <p:pic>
        <p:nvPicPr>
          <p:cNvPr id="13" name="Picture 14" descr="../../../Desktop/Screen%20Shot%202018-04-11%20at%2017.39.58.pn"/>
          <p:cNvPicPr/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94" y="6089695"/>
            <a:ext cx="927100" cy="33020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12901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A5A037FF-60A7-40D5-ABEB-3466A6FF82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082880"/>
            <a:ext cx="9144000" cy="77353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2" y="145466"/>
            <a:ext cx="7646099" cy="1116915"/>
          </a:xfrm>
        </p:spPr>
        <p:txBody>
          <a:bodyPr/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9842" y="1290468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9842" y="2114380"/>
            <a:ext cx="3868340" cy="4419424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290468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114380"/>
            <a:ext cx="3887391" cy="4419424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9EFEB04-4BDB-43D7-A479-2A871DF192EB}" type="datetime1">
              <a:rPr lang="es-ES" smtClean="0"/>
              <a:t>3/09/20</a:t>
            </a:fld>
            <a:endParaRPr lang="es-ES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EEBA7F8-5E67-E546-8D44-19494CB9927D}" type="slidenum">
              <a:rPr lang="es-ES" smtClean="0"/>
              <a:pPr/>
              <a:t>‹Nr.›</a:t>
            </a:fld>
            <a:endParaRPr lang="es-ES" dirty="0"/>
          </a:p>
        </p:txBody>
      </p:sp>
      <p:pic>
        <p:nvPicPr>
          <p:cNvPr id="10" name="Imagen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941" y="145466"/>
            <a:ext cx="677559" cy="771478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1000294" y="5997329"/>
            <a:ext cx="2754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sz="800" b="0" i="0" u="none" strike="noStrike" kern="1200" baseline="0" noProof="0" dirty="0" smtClean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r>
              <a:rPr lang="es-CO" sz="800" b="0" i="0" u="none" strike="noStrike" kern="1200" baseline="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CO" sz="800" b="0" i="1" u="none" strike="noStrike" kern="1200" baseline="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Contenidos protegidos por la licencia </a:t>
            </a:r>
            <a:r>
              <a:rPr lang="es-CO" sz="800" b="0" i="1" u="none" strike="noStrike" kern="1200" baseline="0" noProof="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Creative</a:t>
            </a:r>
            <a:r>
              <a:rPr lang="es-CO" sz="800" b="0" i="1" u="none" strike="noStrike" kern="1200" baseline="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CO" sz="800" b="0" i="1" u="none" strike="noStrike" kern="1200" baseline="0" noProof="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Commons</a:t>
            </a:r>
            <a:r>
              <a:rPr lang="es-CO" sz="800" b="0" i="1" u="none" strike="noStrike" kern="1200" baseline="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Attribution-NonCommercial-ShareAlike4.0</a:t>
            </a:r>
            <a:endParaRPr lang="es-CO" sz="800" noProof="0" dirty="0">
              <a:solidFill>
                <a:schemeClr val="bg1"/>
              </a:solidFill>
            </a:endParaRPr>
          </a:p>
        </p:txBody>
      </p:sp>
      <p:pic>
        <p:nvPicPr>
          <p:cNvPr id="15" name="Picture 14" descr="../../../Desktop/Screen%20Shot%202018-04-11%20at%2017.39.58.pn"/>
          <p:cNvPicPr/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39" y="6141702"/>
            <a:ext cx="927100" cy="33020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27200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A5A037FF-60A7-40D5-ABEB-3466A6FF82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082880"/>
            <a:ext cx="9144000" cy="77353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89BFEF4-AAF7-496E-A851-733AD729906D}" type="datetime1">
              <a:rPr lang="es-ES" smtClean="0"/>
              <a:t>3/09/20</a:t>
            </a:fld>
            <a:endParaRPr lang="es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EEBA7F8-5E67-E546-8D44-19494CB9927D}" type="slidenum">
              <a:rPr lang="es-ES" smtClean="0"/>
              <a:pPr/>
              <a:t>‹Nr.›</a:t>
            </a:fld>
            <a:endParaRPr lang="es-ES" dirty="0"/>
          </a:p>
        </p:txBody>
      </p:sp>
      <p:pic>
        <p:nvPicPr>
          <p:cNvPr id="10" name="Imagen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941" y="145466"/>
            <a:ext cx="677559" cy="771478"/>
          </a:xfrm>
          <a:prstGeom prst="rect">
            <a:avLst/>
          </a:prstGeom>
        </p:spPr>
      </p:pic>
      <p:sp>
        <p:nvSpPr>
          <p:cNvPr id="13" name="TextBox 13"/>
          <p:cNvSpPr txBox="1"/>
          <p:nvPr userDrawn="1"/>
        </p:nvSpPr>
        <p:spPr>
          <a:xfrm>
            <a:off x="982049" y="6029411"/>
            <a:ext cx="2754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sz="800" b="0" i="0" u="none" strike="noStrike" kern="1200" baseline="0" noProof="0" dirty="0" smtClean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r>
              <a:rPr lang="es-CO" sz="800" b="0" i="0" u="none" strike="noStrike" kern="1200" baseline="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CO" sz="800" b="0" i="1" u="none" strike="noStrike" kern="1200" baseline="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Contenidos protegidos por la licencia </a:t>
            </a:r>
            <a:r>
              <a:rPr lang="es-CO" sz="800" b="0" i="1" u="none" strike="noStrike" kern="1200" baseline="0" noProof="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Creative</a:t>
            </a:r>
            <a:r>
              <a:rPr lang="es-CO" sz="800" b="0" i="1" u="none" strike="noStrike" kern="1200" baseline="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CO" sz="800" b="0" i="1" u="none" strike="noStrike" kern="1200" baseline="0" noProof="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Commons</a:t>
            </a:r>
            <a:r>
              <a:rPr lang="es-CO" sz="800" b="0" i="1" u="none" strike="noStrike" kern="1200" baseline="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Attribution-NonCommercial-ShareAlike4.0</a:t>
            </a:r>
            <a:endParaRPr lang="es-CO" sz="800" noProof="0" dirty="0">
              <a:solidFill>
                <a:schemeClr val="bg1"/>
              </a:solidFill>
            </a:endParaRPr>
          </a:p>
        </p:txBody>
      </p:sp>
      <p:pic>
        <p:nvPicPr>
          <p:cNvPr id="14" name="Picture 14" descr="../../../Desktop/Screen%20Shot%202018-04-11%20at%2017.39.58.pn"/>
          <p:cNvPicPr/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94" y="6173784"/>
            <a:ext cx="927100" cy="33020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49263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2BB8F862-C54C-4763-89BF-6589903C07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085217"/>
            <a:ext cx="9144000" cy="77353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ES"/>
              <a:t>Haga clic en el icono para agregar una imagen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3437E74-7515-4B07-9BD8-565536E02041}" type="datetime1">
              <a:rPr lang="es-ES" smtClean="0"/>
              <a:t>3/09/20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FD40E49-1F5A-4E52-B3D2-7E58D3B954A5}" type="slidenum">
              <a:rPr lang="es-ES" smtClean="0"/>
              <a:pPr/>
              <a:t>‹Nr.›</a:t>
            </a:fld>
            <a:endParaRPr lang="es-ES"/>
          </a:p>
        </p:txBody>
      </p:sp>
      <p:pic>
        <p:nvPicPr>
          <p:cNvPr id="10" name="Imagen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941" y="145466"/>
            <a:ext cx="677559" cy="771478"/>
          </a:xfrm>
          <a:prstGeom prst="rect">
            <a:avLst/>
          </a:prstGeom>
        </p:spPr>
      </p:pic>
      <p:sp>
        <p:nvSpPr>
          <p:cNvPr id="13" name="TextBox 13"/>
          <p:cNvSpPr txBox="1"/>
          <p:nvPr userDrawn="1"/>
        </p:nvSpPr>
        <p:spPr>
          <a:xfrm>
            <a:off x="963804" y="5965172"/>
            <a:ext cx="2754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sz="800" b="0" i="0" u="none" strike="noStrike" kern="1200" baseline="0" noProof="0" dirty="0" smtClean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r>
              <a:rPr lang="es-CO" sz="800" b="0" i="0" u="none" strike="noStrike" kern="1200" baseline="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CO" sz="800" b="0" i="1" u="none" strike="noStrike" kern="1200" baseline="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Contenidos protegidos por la licencia </a:t>
            </a:r>
            <a:r>
              <a:rPr lang="es-CO" sz="800" b="0" i="1" u="none" strike="noStrike" kern="1200" baseline="0" noProof="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Creative</a:t>
            </a:r>
            <a:r>
              <a:rPr lang="es-CO" sz="800" b="0" i="1" u="none" strike="noStrike" kern="1200" baseline="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CO" sz="800" b="0" i="1" u="none" strike="noStrike" kern="1200" baseline="0" noProof="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Commons</a:t>
            </a:r>
            <a:r>
              <a:rPr lang="es-CO" sz="800" b="0" i="1" u="none" strike="noStrike" kern="1200" baseline="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Attribution-NonCommercial-ShareAlike4.0</a:t>
            </a:r>
            <a:endParaRPr lang="es-CO" sz="800" noProof="0" dirty="0">
              <a:solidFill>
                <a:schemeClr val="bg1"/>
              </a:solidFill>
            </a:endParaRPr>
          </a:p>
        </p:txBody>
      </p:sp>
      <p:pic>
        <p:nvPicPr>
          <p:cNvPr id="14" name="Picture 14" descr="../../../Desktop/Screen%20Shot%202018-04-11%20at%2017.39.58.pn"/>
          <p:cNvPicPr/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49" y="6109545"/>
            <a:ext cx="927100" cy="33020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66650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608445"/>
            <a:ext cx="2057400" cy="238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  <a:latin typeface="+mj-lt"/>
              </a:defRPr>
            </a:lvl1pPr>
          </a:lstStyle>
          <a:p>
            <a:fld id="{CE29FD57-85EB-4906-8748-78DA5BB9A262}" type="datetime1">
              <a:rPr lang="es-ES" smtClean="0"/>
              <a:t>3/09/20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608445"/>
            <a:ext cx="3086100" cy="2349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  <a:latin typeface="+mj-lt"/>
              </a:defRPr>
            </a:lvl1pPr>
          </a:lstStyle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608445"/>
            <a:ext cx="2057400" cy="2317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+mj-lt"/>
              </a:defRPr>
            </a:lvl1pPr>
          </a:lstStyle>
          <a:p>
            <a:fld id="{FEEBA7F8-5E67-E546-8D44-19494CB9927D}" type="slidenum">
              <a:rPr lang="es-ES" smtClean="0"/>
              <a:pPr/>
              <a:t>‹Nr.›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5024153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7" r:id="rId1"/>
    <p:sldLayoutId id="2147483683" r:id="rId2"/>
    <p:sldLayoutId id="2147483656" r:id="rId3"/>
    <p:sldLayoutId id="2147483669" r:id="rId4"/>
    <p:sldLayoutId id="2147483678" r:id="rId5"/>
    <p:sldLayoutId id="2147483670" r:id="rId6"/>
    <p:sldLayoutId id="2147483671" r:id="rId7"/>
    <p:sldLayoutId id="2147483674" r:id="rId8"/>
    <p:sldLayoutId id="2147483675" r:id="rId9"/>
    <p:sldLayoutId id="2147483653" r:id="rId10"/>
    <p:sldLayoutId id="2147483662" r:id="rId11"/>
    <p:sldLayoutId id="2147483665" r:id="rId12"/>
    <p:sldLayoutId id="2147483684" r:id="rId13"/>
    <p:sldLayoutId id="2147483673" r:id="rId14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</a:schemeClr>
          </a:solidFill>
          <a:latin typeface="+mj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</a:schemeClr>
          </a:solidFill>
          <a:latin typeface="+mj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</a:schemeClr>
          </a:solidFill>
          <a:latin typeface="+mj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</a:schemeClr>
          </a:solidFill>
          <a:latin typeface="+mj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</a:schemeClr>
          </a:solidFill>
          <a:latin typeface="+mj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4" Type="http://schemas.openxmlformats.org/officeDocument/2006/relationships/image" Target="../media/image27.wmf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5" Type="http://schemas.openxmlformats.org/officeDocument/2006/relationships/image" Target="../media/image33.jpe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hyperlink" Target="http://www.worldometers.info/world-population/" TargetMode="External"/><Relationship Id="rId7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hyperlink" Target="http://www.youtube.com/watch?v=J4nl8jPbkUU" TargetMode="External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openxmlformats.org/officeDocument/2006/relationships/image" Target="../media/image58.jpe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0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6" Type="http://schemas.openxmlformats.org/officeDocument/2006/relationships/image" Target="../media/image65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6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67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6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6" Type="http://schemas.openxmlformats.org/officeDocument/2006/relationships/image" Target="../media/image72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8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73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74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75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76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7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80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8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9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82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83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0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5" Type="http://schemas.openxmlformats.org/officeDocument/2006/relationships/image" Target="../media/image86.png"/><Relationship Id="rId6" Type="http://schemas.openxmlformats.org/officeDocument/2006/relationships/image" Target="../media/image87.jpe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89.png"/><Relationship Id="rId5" Type="http://schemas.openxmlformats.org/officeDocument/2006/relationships/image" Target="../media/image90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92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Título 161"/>
          <p:cNvSpPr>
            <a:spLocks noGrp="1"/>
          </p:cNvSpPr>
          <p:nvPr>
            <p:ph type="ctrTitle"/>
          </p:nvPr>
        </p:nvSpPr>
        <p:spPr>
          <a:xfrm>
            <a:off x="93379" y="1176658"/>
            <a:ext cx="8945572" cy="1050459"/>
          </a:xfrm>
        </p:spPr>
        <p:txBody>
          <a:bodyPr>
            <a:noAutofit/>
          </a:bodyPr>
          <a:lstStyle/>
          <a:p>
            <a:r>
              <a:rPr lang="es-CO" sz="3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Módulo 4: Gestión Integrada de AMP </a:t>
            </a:r>
            <a:r>
              <a:rPr lang="es-CO" sz="3200" dirty="0">
                <a:solidFill>
                  <a:srgbClr val="002060"/>
                </a:solidFill>
                <a:latin typeface="Calibri" panose="020F0502020204030204" pitchFamily="34" charset="0"/>
              </a:rPr>
              <a:t>en el</a:t>
            </a:r>
            <a:br>
              <a:rPr lang="es-CO" sz="3200" dirty="0">
                <a:solidFill>
                  <a:srgbClr val="002060"/>
                </a:solidFill>
                <a:latin typeface="Calibri" panose="020F0502020204030204" pitchFamily="34" charset="0"/>
              </a:rPr>
            </a:br>
            <a:r>
              <a:rPr lang="es-CO" sz="3200" dirty="0">
                <a:solidFill>
                  <a:srgbClr val="002060"/>
                </a:solidFill>
                <a:latin typeface="Calibri" panose="020F0502020204030204" pitchFamily="34" charset="0"/>
              </a:rPr>
              <a:t>contexto de la </a:t>
            </a:r>
            <a:r>
              <a:rPr lang="es-CO" sz="3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Alta Guajira </a:t>
            </a:r>
            <a:r>
              <a:rPr lang="es-CO" sz="3200" dirty="0">
                <a:solidFill>
                  <a:srgbClr val="002060"/>
                </a:solidFill>
                <a:latin typeface="Calibri" panose="020F0502020204030204" pitchFamily="34" charset="0"/>
              </a:rPr>
              <a:t>(generalidades) </a:t>
            </a:r>
          </a:p>
        </p:txBody>
      </p:sp>
      <p:sp>
        <p:nvSpPr>
          <p:cNvPr id="163" name="Subtítulo 162"/>
          <p:cNvSpPr>
            <a:spLocks noGrp="1"/>
          </p:cNvSpPr>
          <p:nvPr>
            <p:ph type="subTitle" idx="1"/>
          </p:nvPr>
        </p:nvSpPr>
        <p:spPr>
          <a:xfrm>
            <a:off x="317145" y="435133"/>
            <a:ext cx="5511259" cy="324756"/>
          </a:xfrm>
        </p:spPr>
        <p:txBody>
          <a:bodyPr>
            <a:normAutofit/>
          </a:bodyPr>
          <a:lstStyle/>
          <a:p>
            <a:r>
              <a:rPr lang="es-CO" sz="1200" i="1" dirty="0" smtClean="0"/>
              <a:t>Capacitación para el manejo de zonas marinas y costeras – Agosto 11 – Septiembre 24</a:t>
            </a:r>
            <a:endParaRPr lang="es-CO" sz="1200" i="1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40E49-1F5A-4E52-B3D2-7E58D3B954A5}" type="slidenum">
              <a:rPr lang="es-ES" smtClean="0"/>
              <a:pPr/>
              <a:t>1</a:t>
            </a:fld>
            <a:endParaRPr lang="es-ES"/>
          </a:p>
        </p:txBody>
      </p:sp>
      <p:sp>
        <p:nvSpPr>
          <p:cNvPr id="2" name="CuadroTexto 1"/>
          <p:cNvSpPr txBox="1"/>
          <p:nvPr/>
        </p:nvSpPr>
        <p:spPr>
          <a:xfrm>
            <a:off x="491913" y="2846214"/>
            <a:ext cx="8210483" cy="1430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es-CO" sz="3200" dirty="0" smtClean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+mj-cs"/>
              </a:rPr>
              <a:t>TEMA:  </a:t>
            </a:r>
            <a:r>
              <a:rPr lang="es-CO" sz="3200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+mj-cs"/>
              </a:rPr>
              <a:t>Biología de la Conservación y Principios </a:t>
            </a:r>
            <a:r>
              <a:rPr lang="es-CO" sz="3200" dirty="0" smtClean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+mj-cs"/>
              </a:rPr>
              <a:t>del Manejo basado </a:t>
            </a:r>
            <a:r>
              <a:rPr lang="es-CO" sz="3200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+mj-cs"/>
              </a:rPr>
              <a:t>en </a:t>
            </a:r>
            <a:r>
              <a:rPr lang="es-CO" sz="3200" dirty="0" smtClean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+mj-cs"/>
              </a:rPr>
              <a:t>Ecosistemas (MBE)</a:t>
            </a:r>
          </a:p>
          <a:p>
            <a:pPr algn="ctr" defTabSz="685800">
              <a:lnSpc>
                <a:spcPct val="90000"/>
              </a:lnSpc>
              <a:spcBef>
                <a:spcPct val="0"/>
              </a:spcBef>
            </a:pPr>
            <a:endParaRPr lang="es-CO" sz="3200" dirty="0">
              <a:solidFill>
                <a:srgbClr val="002060"/>
              </a:solidFill>
              <a:latin typeface="Calibri" panose="020F0502020204030204" pitchFamily="34" charset="0"/>
              <a:ea typeface="+mj-ea"/>
              <a:cs typeface="+mj-cs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2186851" y="4715241"/>
            <a:ext cx="48412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2400" i="1" dirty="0" smtClean="0">
                <a:solidFill>
                  <a:srgbClr val="002060"/>
                </a:solidFill>
              </a:rPr>
              <a:t>Profesor:  Néstor E. Ardila PhD</a:t>
            </a:r>
          </a:p>
          <a:p>
            <a:pPr algn="ctr"/>
            <a:r>
              <a:rPr lang="es-CO" sz="2400" i="1" dirty="0" smtClean="0">
                <a:solidFill>
                  <a:srgbClr val="002060"/>
                </a:solidFill>
              </a:rPr>
              <a:t>nestorardila@ecomar.com.co</a:t>
            </a:r>
            <a:endParaRPr lang="es-CO" sz="24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314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02647"/>
            <a:ext cx="8229600" cy="353967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es-ES_tradnl" sz="2800" b="1" dirty="0" smtClean="0">
                <a:solidFill>
                  <a:srgbClr val="000000"/>
                </a:solidFill>
                <a:latin typeface="+mn-lt"/>
                <a:ea typeface="ＭＳ Ｐゴシック" charset="0"/>
                <a:cs typeface="Century Gothic" charset="0"/>
              </a:rPr>
              <a:t>   4</a:t>
            </a:r>
            <a:r>
              <a:rPr lang="es-ES_tradnl" sz="2800" b="1" dirty="0">
                <a:solidFill>
                  <a:srgbClr val="000000"/>
                </a:solidFill>
                <a:latin typeface="+mn-lt"/>
                <a:ea typeface="ＭＳ Ｐゴシック" charset="0"/>
                <a:cs typeface="Century Gothic" charset="0"/>
              </a:rPr>
              <a:t>. Cambio Climático </a:t>
            </a:r>
            <a:r>
              <a:rPr lang="es-ES_tradnl" sz="2800" b="1" dirty="0" smtClean="0">
                <a:solidFill>
                  <a:srgbClr val="000000"/>
                </a:solidFill>
                <a:latin typeface="+mn-lt"/>
                <a:ea typeface="ＭＳ Ｐゴシック" charset="0"/>
                <a:cs typeface="Century Gothic" charset="0"/>
              </a:rPr>
              <a:t>Global</a:t>
            </a:r>
          </a:p>
          <a:p>
            <a:pPr>
              <a:buFont typeface="Arial" charset="0"/>
              <a:buChar char="•"/>
            </a:pPr>
            <a:r>
              <a:rPr lang="es-ES_tradnl" sz="2800" dirty="0">
                <a:solidFill>
                  <a:srgbClr val="000000"/>
                </a:solidFill>
                <a:latin typeface="+mn-lt"/>
              </a:rPr>
              <a:t>Acidificación oceánica</a:t>
            </a:r>
          </a:p>
          <a:p>
            <a:pPr>
              <a:buFont typeface="Arial" charset="0"/>
              <a:buChar char="•"/>
            </a:pPr>
            <a:r>
              <a:rPr lang="es-ES_tradnl" sz="2800" dirty="0" smtClean="0">
                <a:solidFill>
                  <a:srgbClr val="000000"/>
                </a:solidFill>
                <a:latin typeface="+mn-lt"/>
              </a:rPr>
              <a:t>Calentamiento </a:t>
            </a:r>
            <a:r>
              <a:rPr lang="es-ES_tradnl" sz="2800" dirty="0">
                <a:solidFill>
                  <a:srgbClr val="000000"/>
                </a:solidFill>
                <a:latin typeface="+mn-lt"/>
              </a:rPr>
              <a:t>de la tierra y los océanos</a:t>
            </a:r>
          </a:p>
          <a:p>
            <a:pPr>
              <a:buFontTx/>
              <a:buChar char="•"/>
            </a:pPr>
            <a:r>
              <a:rPr lang="es-ES_tradnl" sz="2800" dirty="0" smtClean="0">
                <a:solidFill>
                  <a:srgbClr val="000000"/>
                </a:solidFill>
                <a:latin typeface="+mn-lt"/>
              </a:rPr>
              <a:t>Ascenso </a:t>
            </a:r>
            <a:r>
              <a:rPr lang="es-ES_tradnl" sz="2800" dirty="0">
                <a:solidFill>
                  <a:srgbClr val="000000"/>
                </a:solidFill>
                <a:latin typeface="+mn-lt"/>
              </a:rPr>
              <a:t>del nivel del </a:t>
            </a:r>
            <a:r>
              <a:rPr lang="es-ES_tradnl" sz="2800" dirty="0" smtClean="0">
                <a:solidFill>
                  <a:srgbClr val="000000"/>
                </a:solidFill>
                <a:latin typeface="+mn-lt"/>
              </a:rPr>
              <a:t>mar</a:t>
            </a:r>
          </a:p>
          <a:p>
            <a:pPr>
              <a:buFontTx/>
              <a:buChar char="•"/>
            </a:pPr>
            <a:r>
              <a:rPr lang="es-ES_tradnl" sz="2800" dirty="0" smtClean="0">
                <a:solidFill>
                  <a:srgbClr val="000000"/>
                </a:solidFill>
                <a:latin typeface="+mn-lt"/>
              </a:rPr>
              <a:t>Cambios de distribución</a:t>
            </a:r>
            <a:endParaRPr lang="es-ES_tradnl" sz="2800" dirty="0">
              <a:solidFill>
                <a:srgbClr val="000000"/>
              </a:solidFill>
              <a:latin typeface="+mn-lt"/>
            </a:endParaRPr>
          </a:p>
          <a:p>
            <a:pPr eaLnBrk="1" hangingPunct="1"/>
            <a:endParaRPr lang="es-ES_tradnl" sz="2800" b="1" dirty="0">
              <a:solidFill>
                <a:srgbClr val="000000"/>
              </a:solidFill>
              <a:latin typeface="+mn-lt"/>
              <a:ea typeface="ＭＳ Ｐゴシック" charset="0"/>
              <a:cs typeface="Century Gothic" charset="0"/>
            </a:endParaRPr>
          </a:p>
          <a:p>
            <a:pPr eaLnBrk="1" hangingPunct="1">
              <a:buFontTx/>
              <a:buNone/>
            </a:pPr>
            <a:r>
              <a:rPr lang="es-ES_tradnl" sz="2800" dirty="0">
                <a:solidFill>
                  <a:srgbClr val="000000"/>
                </a:solidFill>
                <a:latin typeface="+mn-lt"/>
                <a:ea typeface="ＭＳ Ｐゴシック" charset="0"/>
                <a:cs typeface="Century Gothic" charset="0"/>
              </a:rPr>
              <a:t>	</a:t>
            </a:r>
            <a:r>
              <a:rPr lang="es-ES_tradnl" sz="2800" b="1" dirty="0" smtClean="0">
                <a:solidFill>
                  <a:srgbClr val="000000"/>
                </a:solidFill>
                <a:latin typeface="+mn-lt"/>
                <a:ea typeface="ＭＳ Ｐゴシック" charset="0"/>
                <a:cs typeface="Century Gothic" charset="0"/>
              </a:rPr>
              <a:t>5</a:t>
            </a:r>
            <a:r>
              <a:rPr lang="es-ES_tradnl" sz="2800" b="1" dirty="0">
                <a:solidFill>
                  <a:srgbClr val="000000"/>
                </a:solidFill>
                <a:latin typeface="+mn-lt"/>
                <a:ea typeface="ＭＳ Ｐゴシック" charset="0"/>
                <a:cs typeface="Century Gothic" charset="0"/>
              </a:rPr>
              <a:t>. Especies Introducidas/Invasoras</a:t>
            </a:r>
          </a:p>
          <a:p>
            <a:pPr eaLnBrk="1" hangingPunct="1">
              <a:buFontTx/>
              <a:buNone/>
            </a:pPr>
            <a:endParaRPr lang="es-ES_tradnl" sz="2800" dirty="0">
              <a:solidFill>
                <a:srgbClr val="000000"/>
              </a:solidFill>
              <a:latin typeface="+mn-lt"/>
              <a:ea typeface="ＭＳ Ｐゴシック" charset="0"/>
              <a:cs typeface="Century Gothic" charset="0"/>
            </a:endParaRPr>
          </a:p>
          <a:p>
            <a:pPr eaLnBrk="1" hangingPunct="1">
              <a:buFontTx/>
              <a:buNone/>
            </a:pPr>
            <a:endParaRPr lang="es-ES_tradnl" sz="2800" dirty="0">
              <a:solidFill>
                <a:srgbClr val="000000"/>
              </a:solidFill>
              <a:latin typeface="+mn-lt"/>
              <a:ea typeface="ＭＳ Ｐゴシック" charset="0"/>
              <a:cs typeface="Century Gothic" charset="0"/>
            </a:endParaRPr>
          </a:p>
          <a:p>
            <a:pPr eaLnBrk="1" hangingPunct="1">
              <a:buFontTx/>
              <a:buNone/>
            </a:pPr>
            <a:endParaRPr lang="es-ES_tradnl" sz="2800" dirty="0">
              <a:solidFill>
                <a:srgbClr val="000000"/>
              </a:solidFill>
              <a:latin typeface="+mn-lt"/>
              <a:ea typeface="ＭＳ Ｐゴシック" charset="0"/>
              <a:cs typeface="Century Gothic" charset="0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68088" y="302821"/>
            <a:ext cx="8975912" cy="868363"/>
          </a:xfrm>
        </p:spPr>
        <p:txBody>
          <a:bodyPr>
            <a:normAutofit/>
          </a:bodyPr>
          <a:lstStyle/>
          <a:p>
            <a:pPr eaLnBrk="1" hangingPunct="1"/>
            <a:r>
              <a:rPr lang="es-CO" sz="3600" dirty="0"/>
              <a:t>Amenazas</a:t>
            </a:r>
            <a:r>
              <a:rPr lang="es-CO" sz="3600" b="1" dirty="0">
                <a:solidFill>
                  <a:srgbClr val="1F4E7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  <a:cs typeface="Century Gothic" charset="0"/>
              </a:rPr>
              <a:t> </a:t>
            </a:r>
            <a:r>
              <a:rPr lang="es-CO" sz="3600" dirty="0"/>
              <a:t>de la Biodiversidad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94872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68088" y="302821"/>
            <a:ext cx="8975912" cy="868363"/>
          </a:xfrm>
        </p:spPr>
        <p:txBody>
          <a:bodyPr>
            <a:normAutofit/>
          </a:bodyPr>
          <a:lstStyle/>
          <a:p>
            <a:pPr eaLnBrk="1" hangingPunct="1"/>
            <a:r>
              <a:rPr lang="es-CO" sz="3600" dirty="0"/>
              <a:t>Amenazas</a:t>
            </a:r>
            <a:r>
              <a:rPr lang="es-CO" sz="3600" b="1" dirty="0">
                <a:solidFill>
                  <a:srgbClr val="1F4E7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  <a:cs typeface="Century Gothic" charset="0"/>
              </a:rPr>
              <a:t> </a:t>
            </a:r>
            <a:r>
              <a:rPr lang="es-CO" sz="3600" dirty="0"/>
              <a:t>de la Biodiversidad</a:t>
            </a:r>
            <a:endParaRPr lang="en-US" sz="3600" dirty="0"/>
          </a:p>
        </p:txBody>
      </p:sp>
      <p:pic>
        <p:nvPicPr>
          <p:cNvPr id="4" name="Imagen 3" descr="Captura de pantalla 2019-11-17 a las 8.43.19 p.m.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0" y="1914420"/>
            <a:ext cx="7823200" cy="4587995"/>
          </a:xfrm>
          <a:prstGeom prst="rect">
            <a:avLst/>
          </a:prstGeom>
        </p:spPr>
      </p:pic>
      <p:pic>
        <p:nvPicPr>
          <p:cNvPr id="5" name="Imagen 4" descr="Captura de pantalla 2019-11-17 a las 9.19.35 p.m.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700" y="939801"/>
            <a:ext cx="3662106" cy="974619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134067" y="6222067"/>
            <a:ext cx="22604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dirty="0" err="1" smtClean="0">
                <a:solidFill>
                  <a:srgbClr val="000000"/>
                </a:solidFill>
              </a:rPr>
              <a:t>Bonebrake</a:t>
            </a:r>
            <a:r>
              <a:rPr lang="es-ES" sz="1400" dirty="0" smtClean="0">
                <a:solidFill>
                  <a:srgbClr val="000000"/>
                </a:solidFill>
              </a:rPr>
              <a:t> </a:t>
            </a:r>
            <a:r>
              <a:rPr lang="es-ES" sz="1400" i="1" dirty="0" smtClean="0">
                <a:solidFill>
                  <a:srgbClr val="000000"/>
                </a:solidFill>
              </a:rPr>
              <a:t>et al. </a:t>
            </a:r>
            <a:r>
              <a:rPr lang="es-ES" sz="1400" dirty="0" smtClean="0">
                <a:solidFill>
                  <a:srgbClr val="000000"/>
                </a:solidFill>
              </a:rPr>
              <a:t>(2019) TREE</a:t>
            </a:r>
            <a:endParaRPr lang="es-E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081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588" y="303087"/>
            <a:ext cx="8785412" cy="868363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dirty="0" err="1"/>
              <a:t>Degradación</a:t>
            </a:r>
            <a:r>
              <a:rPr lang="en-US" b="1" dirty="0">
                <a:solidFill>
                  <a:srgbClr val="000000"/>
                </a:solidFill>
                <a:ea typeface="ＭＳ Ｐゴシック" charset="0"/>
                <a:cs typeface="Century Gothic" charset="0"/>
              </a:rPr>
              <a:t> </a:t>
            </a:r>
            <a:r>
              <a:rPr lang="en-US" sz="3600" dirty="0" err="1"/>
              <a:t>ecosistémica</a:t>
            </a:r>
            <a:r>
              <a:rPr lang="en-US" sz="3600" dirty="0"/>
              <a:t> </a:t>
            </a:r>
            <a:r>
              <a:rPr lang="en-US" b="1" dirty="0" smtClean="0">
                <a:solidFill>
                  <a:srgbClr val="000000"/>
                </a:solidFill>
                <a:ea typeface="ＭＳ Ｐゴシック" charset="0"/>
                <a:cs typeface="Century Gothic" charset="0"/>
              </a:rPr>
              <a:t> </a:t>
            </a:r>
            <a:endParaRPr lang="en-US" b="1" dirty="0">
              <a:solidFill>
                <a:srgbClr val="000000"/>
              </a:solidFill>
              <a:ea typeface="ＭＳ Ｐゴシック" charset="0"/>
              <a:cs typeface="Century Gothic" charset="0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-8467" y="2737012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919163" lvl="2" indent="-122238">
              <a:spcBef>
                <a:spcPct val="20000"/>
              </a:spcBef>
              <a:buFontTx/>
              <a:buChar char="•"/>
              <a:defRPr/>
            </a:pPr>
            <a:r>
              <a:rPr lang="es-ES_tradnl" sz="2800" kern="0" dirty="0">
                <a:solidFill>
                  <a:srgbClr val="000000"/>
                </a:solidFill>
                <a:ea typeface="ＭＳ Ｐゴシック" charset="-128"/>
                <a:cs typeface="Century Gothic"/>
              </a:rPr>
              <a:t>Resiliencia: capacidad de un ecosistema para volver a su estado original luego de una perturbación.</a:t>
            </a:r>
          </a:p>
          <a:p>
            <a:pPr marL="1143000" lvl="2" indent="-228600">
              <a:spcBef>
                <a:spcPct val="20000"/>
              </a:spcBef>
              <a:buFontTx/>
              <a:buChar char="•"/>
              <a:defRPr/>
            </a:pPr>
            <a:r>
              <a:rPr lang="es-ES_tradnl" sz="2800" kern="0" dirty="0">
                <a:solidFill>
                  <a:srgbClr val="000000"/>
                </a:solidFill>
                <a:ea typeface="ＭＳ Ｐゴシック" charset="-128"/>
                <a:cs typeface="Century Gothic"/>
              </a:rPr>
              <a:t>Pérdida de la resiliencia:</a:t>
            </a:r>
          </a:p>
          <a:p>
            <a:pPr marL="1600200" lvl="3" indent="-228600">
              <a:spcBef>
                <a:spcPct val="20000"/>
              </a:spcBef>
              <a:buFontTx/>
              <a:buChar char="–"/>
              <a:defRPr/>
            </a:pPr>
            <a:r>
              <a:rPr lang="es-ES_tradnl" sz="2800" kern="0" dirty="0">
                <a:solidFill>
                  <a:srgbClr val="000000"/>
                </a:solidFill>
                <a:ea typeface="ＭＳ Ｐゴシック" charset="-128"/>
                <a:cs typeface="Century Gothic"/>
              </a:rPr>
              <a:t>Alteración de la integridad trófica</a:t>
            </a:r>
          </a:p>
          <a:p>
            <a:pPr marL="1600200" lvl="3" indent="-228600">
              <a:spcBef>
                <a:spcPct val="20000"/>
              </a:spcBef>
              <a:buFontTx/>
              <a:buChar char="–"/>
              <a:defRPr/>
            </a:pPr>
            <a:r>
              <a:rPr lang="es-ES_tradnl" sz="2800" kern="0" dirty="0">
                <a:solidFill>
                  <a:srgbClr val="000000"/>
                </a:solidFill>
                <a:ea typeface="ＭＳ Ｐゴシック" charset="-128"/>
                <a:cs typeface="Century Gothic"/>
              </a:rPr>
              <a:t>Pérdida de la biodiversidad</a:t>
            </a:r>
          </a:p>
          <a:p>
            <a:pPr marL="1600200" lvl="3" indent="-228600">
              <a:spcBef>
                <a:spcPct val="20000"/>
              </a:spcBef>
              <a:buFontTx/>
              <a:buChar char="–"/>
              <a:defRPr/>
            </a:pPr>
            <a:r>
              <a:rPr lang="es-ES_tradnl" sz="2800" kern="0" dirty="0">
                <a:solidFill>
                  <a:srgbClr val="000000"/>
                </a:solidFill>
                <a:ea typeface="ＭＳ Ｐゴシック" charset="-128"/>
                <a:cs typeface="Century Gothic"/>
              </a:rPr>
              <a:t>Perturbación constante en el ecosistema 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31788" y="1568716"/>
            <a:ext cx="8686800" cy="10849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Pérdida de la </a:t>
            </a:r>
            <a:r>
              <a:rPr lang="es-ES" dirty="0" err="1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resiliencia</a:t>
            </a:r>
            <a:r>
              <a:rPr lang="es-ES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 del ecosistema</a:t>
            </a:r>
            <a:endParaRPr lang="es-ES" dirty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5348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250825" y="287338"/>
            <a:ext cx="8542338" cy="417512"/>
          </a:xfrm>
        </p:spPr>
        <p:txBody>
          <a:bodyPr>
            <a:noAutofit/>
          </a:bodyPr>
          <a:lstStyle/>
          <a:p>
            <a:pPr eaLnBrk="1" hangingPunct="1"/>
            <a:r>
              <a:rPr lang="es-ES" b="1" dirty="0" err="1">
                <a:solidFill>
                  <a:srgbClr val="000000"/>
                </a:solidFill>
                <a:ea typeface="ＭＳ Ｐゴシック" charset="0"/>
                <a:cs typeface="Century Gothic" charset="0"/>
              </a:rPr>
              <a:t>Resiliencia</a:t>
            </a:r>
            <a:r>
              <a:rPr lang="es-ES" b="1" dirty="0">
                <a:solidFill>
                  <a:srgbClr val="000000"/>
                </a:solidFill>
                <a:ea typeface="ＭＳ Ｐゴシック" charset="0"/>
                <a:cs typeface="Century Gothic" charset="0"/>
              </a:rPr>
              <a:t>: El concepto</a:t>
            </a:r>
          </a:p>
        </p:txBody>
      </p:sp>
      <p:sp>
        <p:nvSpPr>
          <p:cNvPr id="4" name="AutoShape 11"/>
          <p:cNvSpPr>
            <a:spLocks noChangeArrowheads="1"/>
          </p:cNvSpPr>
          <p:nvPr/>
        </p:nvSpPr>
        <p:spPr bwMode="auto">
          <a:xfrm rot="5400000">
            <a:off x="1835151" y="2205039"/>
            <a:ext cx="720725" cy="8636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endParaRPr lang="es-ES_tradnl">
              <a:solidFill>
                <a:srgbClr val="000000"/>
              </a:solidFill>
              <a:latin typeface="Century Gothic" charset="0"/>
              <a:cs typeface="Century Gothic" charset="0"/>
            </a:endParaRPr>
          </a:p>
        </p:txBody>
      </p:sp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3504919" y="3993589"/>
            <a:ext cx="216058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" sz="2000" b="1" dirty="0">
                <a:solidFill>
                  <a:srgbClr val="000000"/>
                </a:solidFill>
                <a:latin typeface="+mn-lt"/>
                <a:cs typeface="Century Gothic" charset="0"/>
              </a:rPr>
              <a:t>Resistencia al cambio</a:t>
            </a:r>
          </a:p>
        </p:txBody>
      </p:sp>
      <p:sp>
        <p:nvSpPr>
          <p:cNvPr id="6" name="Rectangle 14"/>
          <p:cNvSpPr>
            <a:spLocks noChangeArrowheads="1"/>
          </p:cNvSpPr>
          <p:nvPr/>
        </p:nvSpPr>
        <p:spPr bwMode="auto">
          <a:xfrm>
            <a:off x="4216555" y="5745854"/>
            <a:ext cx="36396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s-ES" sz="1400" dirty="0">
                <a:solidFill>
                  <a:srgbClr val="000000"/>
                </a:solidFill>
                <a:cs typeface="Arial Unicode MS" charset="0"/>
              </a:rPr>
              <a:t>(</a:t>
            </a:r>
            <a:r>
              <a:rPr lang="es-ES" sz="1400" dirty="0" err="1">
                <a:solidFill>
                  <a:srgbClr val="000000"/>
                </a:solidFill>
                <a:cs typeface="Arial Unicode MS" charset="0"/>
              </a:rPr>
              <a:t>Levin</a:t>
            </a:r>
            <a:r>
              <a:rPr lang="es-ES" sz="1400" dirty="0">
                <a:solidFill>
                  <a:srgbClr val="000000"/>
                </a:solidFill>
                <a:cs typeface="Arial Unicode MS" charset="0"/>
              </a:rPr>
              <a:t> &amp; </a:t>
            </a:r>
            <a:r>
              <a:rPr lang="es-ES" sz="1400" dirty="0" err="1">
                <a:solidFill>
                  <a:srgbClr val="000000"/>
                </a:solidFill>
                <a:cs typeface="Arial Unicode MS" charset="0"/>
              </a:rPr>
              <a:t>Lubchenco</a:t>
            </a:r>
            <a:r>
              <a:rPr lang="es-ES" sz="1400" dirty="0">
                <a:solidFill>
                  <a:srgbClr val="000000"/>
                </a:solidFill>
                <a:cs typeface="Arial Unicode MS" charset="0"/>
              </a:rPr>
              <a:t>, 2008; </a:t>
            </a:r>
            <a:r>
              <a:rPr lang="es-ES" sz="1400" dirty="0" err="1">
                <a:solidFill>
                  <a:srgbClr val="000000"/>
                </a:solidFill>
                <a:cs typeface="Arial Unicode MS" charset="0"/>
              </a:rPr>
              <a:t>Nyström</a:t>
            </a:r>
            <a:r>
              <a:rPr lang="es-ES" sz="1400" dirty="0">
                <a:solidFill>
                  <a:srgbClr val="000000"/>
                </a:solidFill>
                <a:cs typeface="Arial Unicode MS" charset="0"/>
              </a:rPr>
              <a:t> et al., 2000)</a:t>
            </a:r>
          </a:p>
        </p:txBody>
      </p:sp>
      <p:sp>
        <p:nvSpPr>
          <p:cNvPr id="7" name="Rectangle 16"/>
          <p:cNvSpPr>
            <a:spLocks noChangeArrowheads="1"/>
          </p:cNvSpPr>
          <p:nvPr/>
        </p:nvSpPr>
        <p:spPr bwMode="auto">
          <a:xfrm>
            <a:off x="6867058" y="3860801"/>
            <a:ext cx="18002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ES" sz="2000" dirty="0">
                <a:solidFill>
                  <a:srgbClr val="000000"/>
                </a:solidFill>
                <a:cs typeface="Century Gothic" charset="0"/>
              </a:rPr>
              <a:t> </a:t>
            </a:r>
            <a:r>
              <a:rPr lang="es-ES" sz="2000" b="1" dirty="0">
                <a:solidFill>
                  <a:srgbClr val="000000"/>
                </a:solidFill>
                <a:cs typeface="Century Gothic" charset="0"/>
              </a:rPr>
              <a:t>Capacidad de recuperación</a:t>
            </a:r>
          </a:p>
        </p:txBody>
      </p:sp>
      <p:pic>
        <p:nvPicPr>
          <p:cNvPr id="8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5576" y="1268413"/>
            <a:ext cx="6448425" cy="251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1" y="836615"/>
            <a:ext cx="2087563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12"/>
          <p:cNvSpPr>
            <a:spLocks noChangeArrowheads="1"/>
          </p:cNvSpPr>
          <p:nvPr/>
        </p:nvSpPr>
        <p:spPr bwMode="auto">
          <a:xfrm>
            <a:off x="250826" y="981077"/>
            <a:ext cx="574675" cy="504825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s-ES_tradnl">
              <a:solidFill>
                <a:srgbClr val="000000"/>
              </a:solidFill>
              <a:latin typeface="Century Gothic" charset="0"/>
              <a:cs typeface="Century Gothic" charset="0"/>
            </a:endParaRPr>
          </a:p>
        </p:txBody>
      </p:sp>
      <p:sp>
        <p:nvSpPr>
          <p:cNvPr id="11" name="AutoShape 13"/>
          <p:cNvSpPr>
            <a:spLocks noChangeArrowheads="1"/>
          </p:cNvSpPr>
          <p:nvPr/>
        </p:nvSpPr>
        <p:spPr bwMode="auto">
          <a:xfrm rot="10800000">
            <a:off x="5580064" y="4005263"/>
            <a:ext cx="1152525" cy="792162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2160 w 21600"/>
              <a:gd name="T13" fmla="*/ 12343 h 21600"/>
              <a:gd name="T14" fmla="*/ 19440 w 21600"/>
              <a:gd name="T15" fmla="*/ 1851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00" y="0"/>
                </a:moveTo>
                <a:lnTo>
                  <a:pt x="6480" y="6171"/>
                </a:lnTo>
                <a:lnTo>
                  <a:pt x="8640" y="6171"/>
                </a:lnTo>
                <a:lnTo>
                  <a:pt x="8640" y="12343"/>
                </a:lnTo>
                <a:lnTo>
                  <a:pt x="4320" y="12343"/>
                </a:lnTo>
                <a:lnTo>
                  <a:pt x="4320" y="9257"/>
                </a:lnTo>
                <a:lnTo>
                  <a:pt x="0" y="15429"/>
                </a:lnTo>
                <a:lnTo>
                  <a:pt x="4320" y="21600"/>
                </a:lnTo>
                <a:lnTo>
                  <a:pt x="4320" y="18514"/>
                </a:lnTo>
                <a:lnTo>
                  <a:pt x="17280" y="18514"/>
                </a:lnTo>
                <a:lnTo>
                  <a:pt x="17280" y="21600"/>
                </a:lnTo>
                <a:lnTo>
                  <a:pt x="21600" y="15429"/>
                </a:lnTo>
                <a:lnTo>
                  <a:pt x="17280" y="9257"/>
                </a:lnTo>
                <a:lnTo>
                  <a:pt x="17280" y="12343"/>
                </a:lnTo>
                <a:lnTo>
                  <a:pt x="12960" y="12343"/>
                </a:lnTo>
                <a:lnTo>
                  <a:pt x="12960" y="6171"/>
                </a:lnTo>
                <a:lnTo>
                  <a:pt x="15120" y="6171"/>
                </a:lnTo>
                <a:close/>
              </a:path>
            </a:pathLst>
          </a:cu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>
              <a:solidFill>
                <a:srgbClr val="000000"/>
              </a:solidFill>
              <a:latin typeface="Century Gothic" charset="0"/>
              <a:cs typeface="Century Gothic" charset="0"/>
            </a:endParaRP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6326189" y="5157790"/>
            <a:ext cx="21605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" sz="1800" b="1">
                <a:solidFill>
                  <a:srgbClr val="000000"/>
                </a:solidFill>
                <a:latin typeface="+mn-lt"/>
                <a:cs typeface="Century Gothic" charset="0"/>
              </a:rPr>
              <a:t>RESILIENCIA</a:t>
            </a: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-79374" y="4848225"/>
            <a:ext cx="5616575" cy="1166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just">
              <a:lnSpc>
                <a:spcPct val="90000"/>
              </a:lnSpc>
              <a:spcBef>
                <a:spcPct val="20000"/>
              </a:spcBef>
            </a:pPr>
            <a:r>
              <a:rPr lang="es-ES" sz="2000" dirty="0">
                <a:solidFill>
                  <a:srgbClr val="000000"/>
                </a:solidFill>
                <a:cs typeface="Century Gothic" charset="0"/>
                <a:sym typeface="Wingdings" charset="0"/>
              </a:rPr>
              <a:t>     “L</a:t>
            </a:r>
            <a:r>
              <a:rPr lang="es-ES" sz="2000" dirty="0">
                <a:solidFill>
                  <a:srgbClr val="000000"/>
                </a:solidFill>
                <a:cs typeface="Century Gothic" charset="0"/>
              </a:rPr>
              <a:t>a capacidad de los </a:t>
            </a:r>
            <a:r>
              <a:rPr lang="es-ES" sz="2000" dirty="0" smtClean="0">
                <a:solidFill>
                  <a:srgbClr val="000000"/>
                </a:solidFill>
                <a:cs typeface="Century Gothic" charset="0"/>
              </a:rPr>
              <a:t>sistemas </a:t>
            </a:r>
            <a:r>
              <a:rPr lang="es-ES" sz="2000" dirty="0">
                <a:solidFill>
                  <a:srgbClr val="000000"/>
                </a:solidFill>
                <a:cs typeface="Century Gothic" charset="0"/>
              </a:rPr>
              <a:t>de absorber las perturbaciones, sufrir cambios y aún así retener la misma </a:t>
            </a:r>
            <a:r>
              <a:rPr lang="es-ES" sz="2000" u="sng" dirty="0">
                <a:solidFill>
                  <a:srgbClr val="000000"/>
                </a:solidFill>
                <a:cs typeface="Century Gothic" charset="0"/>
              </a:rPr>
              <a:t>función</a:t>
            </a:r>
            <a:r>
              <a:rPr lang="es-ES" sz="2000" dirty="0">
                <a:solidFill>
                  <a:srgbClr val="000000"/>
                </a:solidFill>
                <a:cs typeface="Century Gothic" charset="0"/>
              </a:rPr>
              <a:t>, </a:t>
            </a:r>
            <a:r>
              <a:rPr lang="es-ES" sz="2000" u="sng" dirty="0">
                <a:solidFill>
                  <a:srgbClr val="000000"/>
                </a:solidFill>
                <a:cs typeface="Century Gothic" charset="0"/>
              </a:rPr>
              <a:t>estructura</a:t>
            </a:r>
            <a:r>
              <a:rPr lang="es-ES" sz="2000" dirty="0">
                <a:solidFill>
                  <a:srgbClr val="000000"/>
                </a:solidFill>
                <a:cs typeface="Century Gothic" charset="0"/>
              </a:rPr>
              <a:t>, </a:t>
            </a:r>
            <a:r>
              <a:rPr lang="es-ES" sz="2000" u="sng" dirty="0">
                <a:solidFill>
                  <a:srgbClr val="000000"/>
                </a:solidFill>
                <a:cs typeface="Century Gothic" charset="0"/>
              </a:rPr>
              <a:t>identidad</a:t>
            </a:r>
            <a:r>
              <a:rPr lang="es-ES" sz="2000" dirty="0">
                <a:solidFill>
                  <a:srgbClr val="000000"/>
                </a:solidFill>
                <a:cs typeface="Century Gothic" charset="0"/>
              </a:rPr>
              <a:t> y </a:t>
            </a:r>
            <a:r>
              <a:rPr lang="es-ES" sz="2000" u="sng" dirty="0">
                <a:solidFill>
                  <a:srgbClr val="000000"/>
                </a:solidFill>
                <a:cs typeface="Century Gothic" charset="0"/>
              </a:rPr>
              <a:t>dinámica</a:t>
            </a:r>
            <a:r>
              <a:rPr lang="es-ES" sz="2000" dirty="0">
                <a:solidFill>
                  <a:srgbClr val="000000"/>
                </a:solidFill>
                <a:cs typeface="Century Gothic" charset="0"/>
              </a:rPr>
              <a:t> que los caracterizaba”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endParaRPr lang="es-ES" sz="2000" dirty="0">
              <a:solidFill>
                <a:srgbClr val="000000"/>
              </a:solidFill>
              <a:cs typeface="Century Gothic" charset="0"/>
            </a:endParaRPr>
          </a:p>
        </p:txBody>
      </p:sp>
      <p:sp>
        <p:nvSpPr>
          <p:cNvPr id="14" name="AutoShape 17"/>
          <p:cNvSpPr>
            <a:spLocks noChangeArrowheads="1"/>
          </p:cNvSpPr>
          <p:nvPr/>
        </p:nvSpPr>
        <p:spPr bwMode="auto">
          <a:xfrm rot="10800000">
            <a:off x="5724526" y="5229225"/>
            <a:ext cx="574675" cy="215900"/>
          </a:xfrm>
          <a:prstGeom prst="notchedRightArrow">
            <a:avLst>
              <a:gd name="adj1" fmla="val 50000"/>
              <a:gd name="adj2" fmla="val 66544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>
              <a:solidFill>
                <a:srgbClr val="000000"/>
              </a:solidFill>
              <a:latin typeface="Century Gothic" charset="0"/>
              <a:cs typeface="Century Gothic" charset="0"/>
            </a:endParaRPr>
          </a:p>
        </p:txBody>
      </p:sp>
      <p:sp>
        <p:nvSpPr>
          <p:cNvPr id="15" name="9 Rectángulo"/>
          <p:cNvSpPr>
            <a:spLocks noChangeArrowheads="1"/>
          </p:cNvSpPr>
          <p:nvPr/>
        </p:nvSpPr>
        <p:spPr bwMode="auto">
          <a:xfrm>
            <a:off x="3606359" y="1628776"/>
            <a:ext cx="211352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400" dirty="0" smtClean="0">
                <a:solidFill>
                  <a:srgbClr val="000000"/>
                </a:solidFill>
                <a:latin typeface="Century Gothic" charset="0"/>
                <a:cs typeface="Century Gothic" charset="0"/>
              </a:rPr>
              <a:t>Perturbación</a:t>
            </a:r>
            <a:endParaRPr lang="es-ES" sz="2400" dirty="0">
              <a:solidFill>
                <a:srgbClr val="000000"/>
              </a:solidFill>
              <a:latin typeface="Century Gothic" charset="0"/>
              <a:cs typeface="Century Gothic" charset="0"/>
            </a:endParaRPr>
          </a:p>
        </p:txBody>
      </p:sp>
      <p:sp>
        <p:nvSpPr>
          <p:cNvPr id="16" name="Line 19"/>
          <p:cNvSpPr>
            <a:spLocks noChangeShapeType="1"/>
          </p:cNvSpPr>
          <p:nvPr/>
        </p:nvSpPr>
        <p:spPr bwMode="auto">
          <a:xfrm>
            <a:off x="4427538" y="2060575"/>
            <a:ext cx="0" cy="649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627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2" descr="Bellwood-20042.jpg"/>
          <p:cNvPicPr>
            <a:picLocks noGrp="1" noChangeAspect="1"/>
          </p:cNvPicPr>
          <p:nvPr>
            <p:ph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49655" y="2214313"/>
            <a:ext cx="6165227" cy="3134628"/>
          </a:xfrm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5582751" y="5611907"/>
            <a:ext cx="233430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s-ES" sz="1400" dirty="0" err="1">
                <a:solidFill>
                  <a:srgbClr val="000000"/>
                </a:solidFill>
                <a:cs typeface="Century Gothic" charset="0"/>
              </a:rPr>
              <a:t>Bellwood</a:t>
            </a:r>
            <a:r>
              <a:rPr lang="es-ES" sz="1400" dirty="0">
                <a:solidFill>
                  <a:srgbClr val="000000"/>
                </a:solidFill>
                <a:cs typeface="Century Gothic" charset="0"/>
              </a:rPr>
              <a:t> et al (2004</a:t>
            </a:r>
            <a:r>
              <a:rPr lang="es-ES" sz="1400" dirty="0" smtClean="0">
                <a:solidFill>
                  <a:srgbClr val="000000"/>
                </a:solidFill>
                <a:cs typeface="Century Gothic" charset="0"/>
              </a:rPr>
              <a:t>), </a:t>
            </a:r>
            <a:r>
              <a:rPr lang="es-ES" sz="1400" i="1" dirty="0" err="1">
                <a:solidFill>
                  <a:srgbClr val="000000"/>
                </a:solidFill>
                <a:cs typeface="Century Gothic" charset="0"/>
              </a:rPr>
              <a:t>Nature</a:t>
            </a:r>
            <a:endParaRPr lang="en-US" sz="1400" i="1" dirty="0">
              <a:solidFill>
                <a:srgbClr val="000000"/>
              </a:solidFill>
              <a:cs typeface="Century Gothic" charset="0"/>
            </a:endParaRPr>
          </a:p>
        </p:txBody>
      </p:sp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4876800" y="2286815"/>
            <a:ext cx="213391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dirty="0" err="1">
                <a:solidFill>
                  <a:srgbClr val="000000"/>
                </a:solidFill>
                <a:latin typeface="+mn-lt"/>
                <a:cs typeface="Century Gothic" charset="0"/>
              </a:rPr>
              <a:t>Puntos</a:t>
            </a:r>
            <a:r>
              <a:rPr lang="en-US" sz="2000" b="1" dirty="0">
                <a:solidFill>
                  <a:srgbClr val="000000"/>
                </a:solidFill>
                <a:latin typeface="+mn-lt"/>
                <a:cs typeface="Century Gothic" charset="0"/>
              </a:rPr>
              <a:t> de </a:t>
            </a:r>
            <a:r>
              <a:rPr lang="en-US" sz="2000" b="1" dirty="0" err="1">
                <a:solidFill>
                  <a:srgbClr val="000000"/>
                </a:solidFill>
                <a:latin typeface="+mn-lt"/>
                <a:cs typeface="Century Gothic" charset="0"/>
              </a:rPr>
              <a:t>quiebre</a:t>
            </a:r>
            <a:r>
              <a:rPr lang="en-US" sz="2000" b="1" dirty="0">
                <a:solidFill>
                  <a:srgbClr val="000000"/>
                </a:solidFill>
                <a:latin typeface="+mn-lt"/>
                <a:cs typeface="Century Gothic" charset="0"/>
              </a:rPr>
              <a:t> </a:t>
            </a:r>
            <a:endParaRPr lang="en-US" sz="2000" b="1" dirty="0" smtClean="0">
              <a:solidFill>
                <a:srgbClr val="000000"/>
              </a:solidFill>
              <a:latin typeface="+mn-lt"/>
              <a:cs typeface="Century Gothic" charset="0"/>
            </a:endParaRPr>
          </a:p>
          <a:p>
            <a:pPr eaLnBrk="1" hangingPunct="1"/>
            <a:r>
              <a:rPr lang="en-US" sz="2000" b="1" dirty="0" smtClean="0">
                <a:solidFill>
                  <a:srgbClr val="000000"/>
                </a:solidFill>
                <a:latin typeface="+mn-lt"/>
                <a:cs typeface="Century Gothic" charset="0"/>
              </a:rPr>
              <a:t>“</a:t>
            </a:r>
            <a:r>
              <a:rPr lang="en-US" sz="2000" b="1" dirty="0">
                <a:solidFill>
                  <a:srgbClr val="000000"/>
                </a:solidFill>
                <a:latin typeface="+mn-lt"/>
                <a:cs typeface="Century Gothic" charset="0"/>
              </a:rPr>
              <a:t>tipping points”</a:t>
            </a:r>
          </a:p>
        </p:txBody>
      </p:sp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447368" y="5519432"/>
            <a:ext cx="362360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dirty="0" err="1">
                <a:solidFill>
                  <a:srgbClr val="000000"/>
                </a:solidFill>
                <a:latin typeface="+mn-lt"/>
                <a:cs typeface="Century Gothic" charset="0"/>
              </a:rPr>
              <a:t>Resiliencia</a:t>
            </a:r>
            <a:r>
              <a:rPr lang="en-US" sz="2000" b="1" dirty="0">
                <a:solidFill>
                  <a:srgbClr val="000000"/>
                </a:solidFill>
                <a:latin typeface="+mn-lt"/>
                <a:cs typeface="Century Gothic" charset="0"/>
              </a:rPr>
              <a:t> en un </a:t>
            </a:r>
            <a:r>
              <a:rPr lang="en-US" sz="2000" b="1" dirty="0" err="1">
                <a:solidFill>
                  <a:srgbClr val="000000"/>
                </a:solidFill>
                <a:latin typeface="+mn-lt"/>
                <a:cs typeface="Century Gothic" charset="0"/>
              </a:rPr>
              <a:t>arrecife</a:t>
            </a:r>
            <a:r>
              <a:rPr lang="en-US" sz="2000" b="1" dirty="0">
                <a:solidFill>
                  <a:srgbClr val="000000"/>
                </a:solidFill>
                <a:latin typeface="+mn-lt"/>
                <a:cs typeface="Century Gothic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+mn-lt"/>
                <a:cs typeface="Century Gothic" charset="0"/>
              </a:rPr>
              <a:t>coralino</a:t>
            </a:r>
            <a:endParaRPr lang="en-US" sz="2000" b="1" dirty="0">
              <a:solidFill>
                <a:srgbClr val="000000"/>
              </a:solidFill>
              <a:latin typeface="+mn-lt"/>
              <a:cs typeface="Century Gothic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315352"/>
            <a:ext cx="783303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+mj-lt"/>
                <a:cs typeface="Century Gothic" charset="0"/>
              </a:rPr>
              <a:t>Degradación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+mj-lt"/>
                <a:cs typeface="Century Gothic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+mj-lt"/>
                <a:cs typeface="Century Gothic" charset="0"/>
              </a:rPr>
              <a:t>ecosistémica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+mj-lt"/>
                <a:cs typeface="Century Gothic" charset="0"/>
              </a:rPr>
              <a:t>: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+mj-lt"/>
                <a:cs typeface="Century Gothic" charset="0"/>
              </a:rPr>
              <a:t>cambio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+mj-lt"/>
                <a:cs typeface="Century Gothic" charset="0"/>
              </a:rPr>
              <a:t> de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+mj-lt"/>
                <a:cs typeface="Century Gothic" charset="0"/>
              </a:rPr>
              <a:t>fase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+mj-lt"/>
                <a:cs typeface="Century Gothic" charset="0"/>
              </a:rPr>
              <a:t> en los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+mj-lt"/>
                <a:cs typeface="Century Gothic" charset="0"/>
              </a:rPr>
              <a:t>ecosistemas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latin typeface="+mj-lt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665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2" descr="Bellwood-20042.jpg"/>
          <p:cNvPicPr>
            <a:picLocks noGrp="1" noChangeAspect="1"/>
          </p:cNvPicPr>
          <p:nvPr>
            <p:ph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552" y="1004430"/>
            <a:ext cx="8412412" cy="5632344"/>
          </a:xfrm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29111" y="6274830"/>
            <a:ext cx="233430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s-ES" sz="1400" dirty="0" err="1">
                <a:solidFill>
                  <a:schemeClr val="bg1"/>
                </a:solidFill>
                <a:cs typeface="Century Gothic" charset="0"/>
              </a:rPr>
              <a:t>Bellwood</a:t>
            </a:r>
            <a:r>
              <a:rPr lang="es-ES" sz="1400" dirty="0">
                <a:solidFill>
                  <a:schemeClr val="bg1"/>
                </a:solidFill>
                <a:cs typeface="Century Gothic" charset="0"/>
              </a:rPr>
              <a:t> et al (2004</a:t>
            </a:r>
            <a:r>
              <a:rPr lang="es-ES" sz="1400" dirty="0" smtClean="0">
                <a:solidFill>
                  <a:schemeClr val="bg1"/>
                </a:solidFill>
                <a:cs typeface="Century Gothic" charset="0"/>
              </a:rPr>
              <a:t>), </a:t>
            </a:r>
            <a:r>
              <a:rPr lang="es-ES" sz="1400" i="1" dirty="0" err="1">
                <a:solidFill>
                  <a:schemeClr val="bg1"/>
                </a:solidFill>
                <a:cs typeface="Century Gothic" charset="0"/>
              </a:rPr>
              <a:t>Nature</a:t>
            </a:r>
            <a:endParaRPr lang="en-US" sz="1400" i="1" dirty="0">
              <a:solidFill>
                <a:schemeClr val="bg1"/>
              </a:solidFill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972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0" y="122238"/>
            <a:ext cx="9144000" cy="86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+mj-lt"/>
                <a:cs typeface="Century Gothic" charset="0"/>
              </a:rPr>
              <a:t>Degradación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+mj-lt"/>
                <a:cs typeface="Century Gothic" charset="0"/>
              </a:rPr>
              <a:t> </a:t>
            </a:r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+mj-lt"/>
                <a:cs typeface="Century Gothic" charset="0"/>
              </a:rPr>
              <a:t>ecosistémica</a:t>
            </a:r>
            <a:endParaRPr lang="en-US" sz="4000" b="1" dirty="0">
              <a:solidFill>
                <a:schemeClr val="accent1">
                  <a:lumMod val="50000"/>
                </a:schemeClr>
              </a:solidFill>
              <a:latin typeface="+mj-lt"/>
              <a:cs typeface="Century Gothic" charset="0"/>
            </a:endParaRPr>
          </a:p>
        </p:txBody>
      </p:sp>
      <p:pic>
        <p:nvPicPr>
          <p:cNvPr id="7" name="Picture 3" descr="Providencia_algas1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3856" y="1228213"/>
            <a:ext cx="6847501" cy="5135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3760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0" y="122238"/>
            <a:ext cx="9144000" cy="86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+mj-lt"/>
                <a:cs typeface="Century Gothic" charset="0"/>
              </a:rPr>
              <a:t>Degradación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+mj-lt"/>
                <a:cs typeface="Century Gothic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+mj-lt"/>
                <a:cs typeface="Century Gothic" charset="0"/>
              </a:rPr>
              <a:t>ecosistémica</a:t>
            </a:r>
            <a:endParaRPr lang="en-US" sz="4000" b="1" dirty="0">
              <a:solidFill>
                <a:schemeClr val="accent1">
                  <a:lumMod val="50000"/>
                </a:schemeClr>
              </a:solidFill>
              <a:latin typeface="+mj-lt"/>
              <a:cs typeface="Century Gothic" charset="0"/>
            </a:endParaRPr>
          </a:p>
          <a:p>
            <a:pPr algn="ctr" eaLnBrk="1" hangingPunct="1"/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+mj-lt"/>
                <a:cs typeface="Century Gothic" charset="0"/>
              </a:rPr>
              <a:t>McBean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+mj-lt"/>
                <a:cs typeface="Century Gothic" charset="0"/>
              </a:rPr>
              <a:t> Lagoon-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+mj-lt"/>
                <a:cs typeface="Century Gothic" charset="0"/>
              </a:rPr>
              <a:t>Providencia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+mj-lt"/>
              <a:cs typeface="Century Gothic" charset="0"/>
            </a:endParaRPr>
          </a:p>
        </p:txBody>
      </p:sp>
      <p:pic>
        <p:nvPicPr>
          <p:cNvPr id="3" name="Picture 10" descr="Providencia_algas6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9059" y="1219948"/>
            <a:ext cx="3639274" cy="2729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Providencia_algas5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9844" y="1219948"/>
            <a:ext cx="3639274" cy="2729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Providencia_algas4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9059" y="4023149"/>
            <a:ext cx="3639273" cy="2729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Providencia_algas6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9845" y="4023149"/>
            <a:ext cx="3639273" cy="2729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5895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2768550" y="6235290"/>
            <a:ext cx="35978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 smtClean="0">
                <a:solidFill>
                  <a:schemeClr val="bg1"/>
                </a:solidFill>
                <a:cs typeface="Century Gothic" charset="0"/>
              </a:rPr>
              <a:t>Rocha </a:t>
            </a:r>
            <a:r>
              <a:rPr lang="en-US" sz="1400" dirty="0">
                <a:solidFill>
                  <a:schemeClr val="bg1"/>
                </a:solidFill>
                <a:cs typeface="Century Gothic" charset="0"/>
              </a:rPr>
              <a:t>JC, Peterson GD, Biggs R (2015</a:t>
            </a:r>
            <a:r>
              <a:rPr lang="en-US" sz="1400" dirty="0" smtClean="0">
                <a:solidFill>
                  <a:schemeClr val="bg1"/>
                </a:solidFill>
                <a:cs typeface="Century Gothic" charset="0"/>
              </a:rPr>
              <a:t>)</a:t>
            </a:r>
            <a:endParaRPr lang="en-US" sz="1400" dirty="0">
              <a:solidFill>
                <a:schemeClr val="bg1"/>
              </a:solidFill>
              <a:cs typeface="Century Gothic" charset="0"/>
            </a:endParaRPr>
          </a:p>
        </p:txBody>
      </p:sp>
      <p:pic>
        <p:nvPicPr>
          <p:cNvPr id="4" name="Imagen 3" descr="Screen Shot 2016-11-07 at 10.03.12 A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300" y="186087"/>
            <a:ext cx="7844022" cy="6049203"/>
          </a:xfrm>
          <a:prstGeom prst="rect">
            <a:avLst/>
          </a:prstGeom>
        </p:spPr>
      </p:pic>
      <p:sp>
        <p:nvSpPr>
          <p:cNvPr id="8" name="ZoneTexte 3"/>
          <p:cNvSpPr txBox="1">
            <a:spLocks noChangeArrowheads="1"/>
          </p:cNvSpPr>
          <p:nvPr/>
        </p:nvSpPr>
        <p:spPr bwMode="auto">
          <a:xfrm>
            <a:off x="646648" y="5458326"/>
            <a:ext cx="7595652" cy="4572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endParaRPr lang="fr-FR" sz="2000" b="1" dirty="0">
              <a:cs typeface="Century Gothic"/>
            </a:endParaRPr>
          </a:p>
          <a:p>
            <a:pPr algn="ctr"/>
            <a:endParaRPr lang="fr-FR" sz="2000" b="1" dirty="0">
              <a:cs typeface="Century Gothic"/>
            </a:endParaRPr>
          </a:p>
        </p:txBody>
      </p:sp>
      <p:sp>
        <p:nvSpPr>
          <p:cNvPr id="9" name="ZoneTexte 3"/>
          <p:cNvSpPr txBox="1">
            <a:spLocks noChangeArrowheads="1"/>
          </p:cNvSpPr>
          <p:nvPr/>
        </p:nvSpPr>
        <p:spPr bwMode="auto">
          <a:xfrm>
            <a:off x="630260" y="2115371"/>
            <a:ext cx="7595652" cy="4572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endParaRPr lang="fr-FR" sz="2000" b="1" dirty="0">
              <a:cs typeface="Century Gothic"/>
            </a:endParaRPr>
          </a:p>
          <a:p>
            <a:pPr algn="ctr"/>
            <a:endParaRPr lang="fr-FR" sz="2000" b="1" dirty="0">
              <a:cs typeface="Century Gothic"/>
            </a:endParaRPr>
          </a:p>
        </p:txBody>
      </p:sp>
      <p:sp>
        <p:nvSpPr>
          <p:cNvPr id="10" name="ZoneTexte 3"/>
          <p:cNvSpPr txBox="1">
            <a:spLocks noChangeArrowheads="1"/>
          </p:cNvSpPr>
          <p:nvPr/>
        </p:nvSpPr>
        <p:spPr bwMode="auto">
          <a:xfrm>
            <a:off x="630260" y="3483694"/>
            <a:ext cx="7595652" cy="4572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endParaRPr lang="fr-FR" sz="2000" b="1" dirty="0">
              <a:cs typeface="Century Gothic"/>
            </a:endParaRPr>
          </a:p>
          <a:p>
            <a:pPr algn="ctr"/>
            <a:endParaRPr lang="fr-FR" sz="2000" b="1" dirty="0"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175203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ChangeArrowheads="1"/>
          </p:cNvSpPr>
          <p:nvPr/>
        </p:nvSpPr>
        <p:spPr bwMode="auto">
          <a:xfrm>
            <a:off x="110071" y="5677516"/>
            <a:ext cx="289351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 smtClean="0">
                <a:solidFill>
                  <a:srgbClr val="000000"/>
                </a:solidFill>
                <a:cs typeface="Century Gothic" charset="0"/>
              </a:rPr>
              <a:t>Rocha </a:t>
            </a:r>
            <a:r>
              <a:rPr lang="en-US" sz="1400" dirty="0">
                <a:solidFill>
                  <a:srgbClr val="000000"/>
                </a:solidFill>
                <a:cs typeface="Century Gothic" charset="0"/>
              </a:rPr>
              <a:t>JC, Peterson GD, Biggs R (2015</a:t>
            </a:r>
            <a:r>
              <a:rPr lang="en-US" sz="1400" dirty="0" smtClean="0">
                <a:solidFill>
                  <a:srgbClr val="000000"/>
                </a:solidFill>
                <a:cs typeface="Century Gothic" charset="0"/>
              </a:rPr>
              <a:t>)</a:t>
            </a:r>
            <a:endParaRPr lang="en-US" sz="1400" dirty="0">
              <a:solidFill>
                <a:srgbClr val="000000"/>
              </a:solidFill>
              <a:cs typeface="Century Gothic" charset="0"/>
            </a:endParaRPr>
          </a:p>
        </p:txBody>
      </p:sp>
      <p:pic>
        <p:nvPicPr>
          <p:cNvPr id="3" name="Imagen 2" descr="Screen Shot 2016-11-07 at 10.18.41 A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70" y="152400"/>
            <a:ext cx="1511300" cy="599625"/>
          </a:xfrm>
          <a:prstGeom prst="rect">
            <a:avLst/>
          </a:prstGeom>
        </p:spPr>
      </p:pic>
      <p:grpSp>
        <p:nvGrpSpPr>
          <p:cNvPr id="4" name="Agrupar 3"/>
          <p:cNvGrpSpPr/>
          <p:nvPr/>
        </p:nvGrpSpPr>
        <p:grpSpPr>
          <a:xfrm>
            <a:off x="3334770" y="1032394"/>
            <a:ext cx="5609117" cy="5135715"/>
            <a:chOff x="3003586" y="469900"/>
            <a:chExt cx="5989465" cy="5575300"/>
          </a:xfrm>
        </p:grpSpPr>
        <p:pic>
          <p:nvPicPr>
            <p:cNvPr id="5" name="Imagen 4" descr="Screen Shot 2016-11-07 at 10.17.17 AM.pn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03586" y="469900"/>
              <a:ext cx="5989465" cy="5575300"/>
            </a:xfrm>
            <a:prstGeom prst="rect">
              <a:avLst/>
            </a:prstGeom>
          </p:spPr>
        </p:pic>
        <p:sp>
          <p:nvSpPr>
            <p:cNvPr id="6" name="Rectángulo 5"/>
            <p:cNvSpPr/>
            <p:nvPr/>
          </p:nvSpPr>
          <p:spPr>
            <a:xfrm>
              <a:off x="8267700" y="469900"/>
              <a:ext cx="725351" cy="493757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7" name="Imagen 6" descr="Screen Shot 2016-11-07 at 10.18.20 AM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71" y="764726"/>
            <a:ext cx="3543300" cy="1179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868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BA7F8-5E67-E546-8D44-19494CB9927D}" type="slidenum">
              <a:rPr lang="es-ES" smtClean="0"/>
              <a:pPr/>
              <a:t>2</a:t>
            </a:fld>
            <a:endParaRPr lang="es-ES"/>
          </a:p>
        </p:txBody>
      </p:sp>
      <p:sp>
        <p:nvSpPr>
          <p:cNvPr id="4" name="TextBox 1"/>
          <p:cNvSpPr txBox="1"/>
          <p:nvPr/>
        </p:nvSpPr>
        <p:spPr>
          <a:xfrm>
            <a:off x="498829" y="1122331"/>
            <a:ext cx="827000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 smtClean="0">
                <a:solidFill>
                  <a:schemeClr val="bg1"/>
                </a:solidFill>
                <a:cs typeface="Century Gothic"/>
              </a:rPr>
              <a:t>Amenazas de la Biodiversidad (Cambio climático y </a:t>
            </a:r>
            <a:r>
              <a:rPr lang="es-ES_tradnl" sz="2400" b="1" dirty="0" err="1" smtClean="0">
                <a:solidFill>
                  <a:schemeClr val="bg1"/>
                </a:solidFill>
                <a:cs typeface="Century Gothic"/>
              </a:rPr>
              <a:t>AMPs</a:t>
            </a:r>
            <a:r>
              <a:rPr lang="es-ES_tradnl" sz="2400" b="1" dirty="0" smtClean="0">
                <a:solidFill>
                  <a:schemeClr val="bg1"/>
                </a:solidFill>
                <a:cs typeface="Century Gothic"/>
              </a:rPr>
              <a:t>)</a:t>
            </a:r>
          </a:p>
          <a:p>
            <a:pPr>
              <a:buFont typeface="Arial"/>
              <a:buChar char="•"/>
            </a:pPr>
            <a:endParaRPr lang="es-ES_tradnl" sz="2400" b="1" dirty="0" smtClean="0">
              <a:solidFill>
                <a:schemeClr val="bg1"/>
              </a:solidFill>
              <a:cs typeface="Century Gothic"/>
            </a:endParaRPr>
          </a:p>
          <a:p>
            <a:pPr>
              <a:buFont typeface="Arial"/>
              <a:buChar char="•"/>
            </a:pPr>
            <a:r>
              <a:rPr lang="es-ES_tradnl" sz="2400" b="1" dirty="0" smtClean="0">
                <a:solidFill>
                  <a:schemeClr val="bg1"/>
                </a:solidFill>
                <a:cs typeface="Century Gothic"/>
              </a:rPr>
              <a:t> </a:t>
            </a:r>
            <a:r>
              <a:rPr lang="es-ES_tradnl" sz="2400" b="1" u="sng" dirty="0" smtClean="0">
                <a:solidFill>
                  <a:schemeClr val="bg1"/>
                </a:solidFill>
                <a:cs typeface="Century Gothic"/>
              </a:rPr>
              <a:t>Biología de la Conservación</a:t>
            </a:r>
          </a:p>
          <a:p>
            <a:pPr>
              <a:buFont typeface="Arial"/>
              <a:buChar char="•"/>
            </a:pPr>
            <a:r>
              <a:rPr lang="es-ES_tradnl" sz="2400" b="1" dirty="0" smtClean="0">
                <a:solidFill>
                  <a:schemeClr val="bg1"/>
                </a:solidFill>
                <a:cs typeface="Century Gothic"/>
              </a:rPr>
              <a:t> 	</a:t>
            </a:r>
            <a:r>
              <a:rPr lang="es-ES_tradnl" sz="2400" dirty="0" smtClean="0">
                <a:solidFill>
                  <a:schemeClr val="bg1"/>
                </a:solidFill>
                <a:cs typeface="Century Gothic"/>
              </a:rPr>
              <a:t>	Manejo Basado en Ecosistemas</a:t>
            </a:r>
          </a:p>
          <a:p>
            <a:pPr>
              <a:buFont typeface="Arial"/>
              <a:buChar char="•"/>
            </a:pPr>
            <a:r>
              <a:rPr lang="es-ES_tradnl" sz="2400" dirty="0" smtClean="0">
                <a:solidFill>
                  <a:schemeClr val="bg1"/>
                </a:solidFill>
                <a:cs typeface="Century Gothic"/>
              </a:rPr>
              <a:t> 		Estrategias de conservación mundial</a:t>
            </a:r>
          </a:p>
          <a:p>
            <a:endParaRPr lang="es-ES_tradnl" sz="2400" b="1" dirty="0" smtClean="0">
              <a:solidFill>
                <a:schemeClr val="bg1"/>
              </a:solidFill>
              <a:cs typeface="Century Gothic"/>
            </a:endParaRPr>
          </a:p>
          <a:p>
            <a:r>
              <a:rPr lang="es-ES_tradnl" sz="2400" b="1" dirty="0" smtClean="0">
                <a:solidFill>
                  <a:schemeClr val="tx2">
                    <a:lumMod val="75000"/>
                  </a:schemeClr>
                </a:solidFill>
                <a:cs typeface="Century Gothic"/>
              </a:rPr>
              <a:t>-Áreas Marinas Protegidas</a:t>
            </a:r>
          </a:p>
          <a:p>
            <a:pPr indent="-457200">
              <a:buFont typeface="Arial"/>
              <a:buChar char="•"/>
            </a:pPr>
            <a:r>
              <a:rPr lang="es-ES_tradnl" sz="2400" dirty="0" smtClean="0">
                <a:solidFill>
                  <a:schemeClr val="tx2">
                    <a:lumMod val="75000"/>
                  </a:schemeClr>
                </a:solidFill>
                <a:cs typeface="Century Gothic"/>
              </a:rPr>
              <a:t>Fundamentos conceptuales</a:t>
            </a:r>
          </a:p>
          <a:p>
            <a:endParaRPr lang="es-ES_tradnl" sz="2400" b="1" dirty="0" smtClean="0">
              <a:solidFill>
                <a:schemeClr val="bg1"/>
              </a:solidFill>
              <a:cs typeface="Century Gothic"/>
            </a:endParaRPr>
          </a:p>
          <a:p>
            <a:r>
              <a:rPr lang="es-ES_tradnl" sz="2400" b="1" dirty="0" smtClean="0">
                <a:solidFill>
                  <a:schemeClr val="bg1"/>
                </a:solidFill>
                <a:cs typeface="Century Gothic"/>
              </a:rPr>
              <a:t>-MONITOREO EN LAS </a:t>
            </a:r>
            <a:r>
              <a:rPr lang="es-ES_tradnl" sz="2400" b="1" dirty="0" err="1" smtClean="0">
                <a:solidFill>
                  <a:schemeClr val="bg1"/>
                </a:solidFill>
                <a:cs typeface="Century Gothic"/>
              </a:rPr>
              <a:t>AMPs</a:t>
            </a:r>
            <a:endParaRPr lang="es-ES_tradnl" sz="2400" b="1" dirty="0" smtClean="0">
              <a:solidFill>
                <a:schemeClr val="bg1"/>
              </a:solidFill>
              <a:cs typeface="Century Gothic"/>
            </a:endParaRPr>
          </a:p>
          <a:p>
            <a:pPr indent="-457200">
              <a:buFont typeface="Arial"/>
              <a:buChar char="•"/>
            </a:pPr>
            <a:r>
              <a:rPr lang="es-ES_tradnl" sz="2400" b="1" dirty="0" smtClean="0">
                <a:solidFill>
                  <a:schemeClr val="bg1"/>
                </a:solidFill>
                <a:cs typeface="Century Gothic"/>
              </a:rPr>
              <a:t>Monitoreo Biofísico – SAMP</a:t>
            </a:r>
          </a:p>
          <a:p>
            <a:pPr indent="-457200">
              <a:buFont typeface="Arial"/>
              <a:buChar char="•"/>
            </a:pPr>
            <a:r>
              <a:rPr lang="es-ES_tradnl" sz="2400" b="1" dirty="0" smtClean="0">
                <a:solidFill>
                  <a:schemeClr val="bg1"/>
                </a:solidFill>
                <a:cs typeface="Century Gothic"/>
              </a:rPr>
              <a:t>“Nuevas aproximaciones de monitoreo” Potencial de uso?</a:t>
            </a:r>
          </a:p>
        </p:txBody>
      </p:sp>
    </p:spTree>
    <p:extLst>
      <p:ext uri="{BB962C8B-B14F-4D97-AF65-F5344CB8AC3E}">
        <p14:creationId xmlns:p14="http://schemas.microsoft.com/office/powerpoint/2010/main" val="4231040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107951" y="1474790"/>
            <a:ext cx="4824413" cy="4395787"/>
            <a:chOff x="2051050" y="2060575"/>
            <a:chExt cx="4824413" cy="4395788"/>
          </a:xfrm>
        </p:grpSpPr>
        <p:pic>
          <p:nvPicPr>
            <p:cNvPr id="4" name="Picture 12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1050" y="2060575"/>
              <a:ext cx="4824413" cy="4395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Oval 8"/>
            <p:cNvSpPr>
              <a:spLocks noChangeArrowheads="1"/>
            </p:cNvSpPr>
            <p:nvPr/>
          </p:nvSpPr>
          <p:spPr bwMode="auto">
            <a:xfrm>
              <a:off x="3094038" y="5335588"/>
              <a:ext cx="563562" cy="241300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s-ES_tradnl">
                <a:solidFill>
                  <a:srgbClr val="000000"/>
                </a:solidFill>
                <a:latin typeface="Calibri" charset="0"/>
              </a:endParaRPr>
            </a:p>
          </p:txBody>
        </p:sp>
        <p:sp>
          <p:nvSpPr>
            <p:cNvPr id="6" name="Oval 10"/>
            <p:cNvSpPr>
              <a:spLocks noChangeArrowheads="1"/>
            </p:cNvSpPr>
            <p:nvPr/>
          </p:nvSpPr>
          <p:spPr bwMode="auto">
            <a:xfrm>
              <a:off x="4846638" y="2324100"/>
              <a:ext cx="1728787" cy="504825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s-ES_tradnl">
                <a:solidFill>
                  <a:srgbClr val="000000"/>
                </a:solidFill>
                <a:latin typeface="Calibri" charset="0"/>
              </a:endParaRPr>
            </a:p>
          </p:txBody>
        </p:sp>
        <p:sp>
          <p:nvSpPr>
            <p:cNvPr id="7" name="Oval 11"/>
            <p:cNvSpPr>
              <a:spLocks noChangeArrowheads="1"/>
            </p:cNvSpPr>
            <p:nvPr/>
          </p:nvSpPr>
          <p:spPr bwMode="auto">
            <a:xfrm>
              <a:off x="3692158" y="4007806"/>
              <a:ext cx="1079500" cy="431800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s-ES_tradnl">
                <a:solidFill>
                  <a:srgbClr val="000000"/>
                </a:solidFill>
                <a:latin typeface="Calibri" charset="0"/>
              </a:endParaRPr>
            </a:p>
          </p:txBody>
        </p:sp>
        <p:sp>
          <p:nvSpPr>
            <p:cNvPr id="8" name="Oval 13"/>
            <p:cNvSpPr>
              <a:spLocks noChangeArrowheads="1"/>
            </p:cNvSpPr>
            <p:nvPr/>
          </p:nvSpPr>
          <p:spPr bwMode="auto">
            <a:xfrm>
              <a:off x="3254375" y="5097463"/>
              <a:ext cx="563563" cy="241300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s-ES_tradnl">
                <a:solidFill>
                  <a:srgbClr val="000000"/>
                </a:solidFill>
                <a:latin typeface="Calibri" charset="0"/>
              </a:endParaRPr>
            </a:p>
          </p:txBody>
        </p:sp>
      </p:grp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107951" y="303161"/>
            <a:ext cx="7964129" cy="950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s-ES" sz="3600" b="1" dirty="0" err="1">
                <a:solidFill>
                  <a:schemeClr val="accent1">
                    <a:lumMod val="50000"/>
                  </a:schemeClr>
                </a:solidFill>
                <a:latin typeface="+mj-lt"/>
                <a:cs typeface="Century Gothic" charset="0"/>
              </a:rPr>
              <a:t>Resiliencia</a:t>
            </a:r>
            <a:r>
              <a:rPr lang="es-ES" sz="3600" b="1" dirty="0">
                <a:solidFill>
                  <a:schemeClr val="accent1">
                    <a:lumMod val="50000"/>
                  </a:schemeClr>
                </a:solidFill>
                <a:latin typeface="+mj-lt"/>
                <a:cs typeface="Century Gothic" charset="0"/>
              </a:rPr>
              <a:t>: ¿Es posible regresar al estado original?</a:t>
            </a:r>
          </a:p>
        </p:txBody>
      </p:sp>
      <p:pic>
        <p:nvPicPr>
          <p:cNvPr id="10" name="Imagen 9" descr="Screen Shot 2016-11-07 at 10.41.46 AM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8868" y="1460170"/>
            <a:ext cx="4089400" cy="3907918"/>
          </a:xfrm>
          <a:prstGeom prst="rect">
            <a:avLst/>
          </a:prstGeom>
        </p:spPr>
      </p:pic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6197600" y="5701298"/>
            <a:ext cx="25146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400" dirty="0" smtClean="0">
                <a:solidFill>
                  <a:srgbClr val="000000"/>
                </a:solidFill>
                <a:latin typeface="+mj-lt"/>
                <a:cs typeface="Century Gothic" charset="0"/>
              </a:rPr>
              <a:t>(</a:t>
            </a:r>
            <a:r>
              <a:rPr lang="es-ES" sz="1400" dirty="0" err="1" smtClean="0">
                <a:solidFill>
                  <a:srgbClr val="000000"/>
                </a:solidFill>
                <a:latin typeface="+mj-lt"/>
                <a:cs typeface="Century Gothic" charset="0"/>
              </a:rPr>
              <a:t>Biggs</a:t>
            </a:r>
            <a:r>
              <a:rPr lang="es-ES" sz="1400" dirty="0" smtClean="0">
                <a:solidFill>
                  <a:srgbClr val="000000"/>
                </a:solidFill>
                <a:latin typeface="+mj-lt"/>
                <a:cs typeface="Century Gothic" charset="0"/>
              </a:rPr>
              <a:t> </a:t>
            </a:r>
            <a:r>
              <a:rPr lang="es-ES" sz="1400" dirty="0">
                <a:solidFill>
                  <a:srgbClr val="000000"/>
                </a:solidFill>
                <a:latin typeface="+mj-lt"/>
                <a:cs typeface="Century Gothic" charset="0"/>
              </a:rPr>
              <a:t>et al., </a:t>
            </a:r>
            <a:r>
              <a:rPr lang="es-ES" sz="1400" dirty="0" smtClean="0">
                <a:solidFill>
                  <a:srgbClr val="000000"/>
                </a:solidFill>
                <a:latin typeface="+mj-lt"/>
                <a:cs typeface="Century Gothic" charset="0"/>
              </a:rPr>
              <a:t>2012</a:t>
            </a:r>
            <a:r>
              <a:rPr lang="es-ES" sz="1400" dirty="0">
                <a:solidFill>
                  <a:srgbClr val="000000"/>
                </a:solidFill>
                <a:latin typeface="+mj-lt"/>
                <a:cs typeface="Century Gothic" charset="0"/>
              </a:rPr>
              <a:t>) </a:t>
            </a:r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3030154" y="5855186"/>
            <a:ext cx="29257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400" dirty="0">
                <a:solidFill>
                  <a:srgbClr val="000000"/>
                </a:solidFill>
                <a:latin typeface="+mj-lt"/>
                <a:cs typeface="Century Gothic" charset="0"/>
              </a:rPr>
              <a:t>(</a:t>
            </a:r>
            <a:r>
              <a:rPr lang="es-ES" sz="1400" dirty="0" err="1">
                <a:solidFill>
                  <a:srgbClr val="000000"/>
                </a:solidFill>
                <a:latin typeface="+mj-lt"/>
                <a:cs typeface="Century Gothic" charset="0"/>
              </a:rPr>
              <a:t>McClanahan</a:t>
            </a:r>
            <a:r>
              <a:rPr lang="es-ES" sz="1400" dirty="0">
                <a:solidFill>
                  <a:srgbClr val="000000"/>
                </a:solidFill>
                <a:latin typeface="+mj-lt"/>
                <a:cs typeface="Century Gothic" charset="0"/>
              </a:rPr>
              <a:t> et al., 2002) </a:t>
            </a:r>
          </a:p>
        </p:txBody>
      </p:sp>
    </p:spTree>
    <p:extLst>
      <p:ext uri="{BB962C8B-B14F-4D97-AF65-F5344CB8AC3E}">
        <p14:creationId xmlns:p14="http://schemas.microsoft.com/office/powerpoint/2010/main" val="3986050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 txBox="1">
            <a:spLocks noChangeArrowheads="1"/>
          </p:cNvSpPr>
          <p:nvPr/>
        </p:nvSpPr>
        <p:spPr>
          <a:xfrm>
            <a:off x="885917" y="1753251"/>
            <a:ext cx="6840537" cy="3168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s-CO" sz="2800" b="1" dirty="0" smtClean="0">
                <a:solidFill>
                  <a:schemeClr val="bg1"/>
                </a:solidFill>
                <a:ea typeface="ＭＳ Ｐゴシック" charset="0"/>
                <a:cs typeface="Century Gothic" charset="0"/>
              </a:rPr>
              <a:t>ÁREAS PROTEGIDAS</a:t>
            </a:r>
          </a:p>
          <a:p>
            <a:pPr>
              <a:buFontTx/>
              <a:buNone/>
            </a:pPr>
            <a:endParaRPr lang="es-ES" dirty="0" smtClean="0">
              <a:solidFill>
                <a:schemeClr val="bg1"/>
              </a:solidFill>
              <a:ea typeface="ＭＳ Ｐゴシック" charset="0"/>
              <a:cs typeface="Century Gothic" charset="0"/>
            </a:endParaRPr>
          </a:p>
          <a:p>
            <a:pPr lvl="1"/>
            <a:r>
              <a:rPr lang="es-CO" sz="2800" b="1" dirty="0" smtClean="0">
                <a:solidFill>
                  <a:schemeClr val="bg1"/>
                </a:solidFill>
                <a:ea typeface="ＭＳ Ｐゴシック" charset="0"/>
                <a:cs typeface="Century Gothic" charset="0"/>
              </a:rPr>
              <a:t>Conectividad</a:t>
            </a:r>
          </a:p>
          <a:p>
            <a:pPr lvl="1"/>
            <a:r>
              <a:rPr lang="es-CO" sz="2800" b="1" dirty="0" smtClean="0">
                <a:solidFill>
                  <a:schemeClr val="bg1"/>
                </a:solidFill>
                <a:ea typeface="ＭＳ Ｐゴシック" charset="0"/>
                <a:cs typeface="Century Gothic" charset="0"/>
              </a:rPr>
              <a:t>Diversidad</a:t>
            </a:r>
          </a:p>
          <a:p>
            <a:pPr lvl="1"/>
            <a:r>
              <a:rPr lang="es-CO" sz="2800" b="1" dirty="0" smtClean="0">
                <a:solidFill>
                  <a:schemeClr val="bg1"/>
                </a:solidFill>
                <a:ea typeface="ＭＳ Ｐゴシック" charset="0"/>
                <a:cs typeface="Century Gothic" charset="0"/>
              </a:rPr>
              <a:t>Especies clave</a:t>
            </a:r>
            <a:endParaRPr lang="es-ES" sz="2800" b="1" dirty="0">
              <a:solidFill>
                <a:schemeClr val="bg1"/>
              </a:solidFill>
              <a:ea typeface="ＭＳ Ｐゴシック" charset="0"/>
              <a:cs typeface="Century Gothic" charset="0"/>
            </a:endParaRPr>
          </a:p>
        </p:txBody>
      </p:sp>
      <p:sp>
        <p:nvSpPr>
          <p:cNvPr id="3" name="AutoShape 8"/>
          <p:cNvSpPr>
            <a:spLocks noChangeArrowheads="1"/>
          </p:cNvSpPr>
          <p:nvPr/>
        </p:nvSpPr>
        <p:spPr bwMode="auto">
          <a:xfrm rot="10800000">
            <a:off x="5867401" y="1989138"/>
            <a:ext cx="360363" cy="647700"/>
          </a:xfrm>
          <a:prstGeom prst="downArrow">
            <a:avLst>
              <a:gd name="adj1" fmla="val 50000"/>
              <a:gd name="adj2" fmla="val 44934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6300789" y="2145276"/>
            <a:ext cx="1948645" cy="4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s-CO" sz="2800" dirty="0">
                <a:solidFill>
                  <a:schemeClr val="bg1"/>
                </a:solidFill>
                <a:sym typeface="Wingdings" charset="0"/>
              </a:rPr>
              <a:t>RESILIENCIA</a:t>
            </a:r>
            <a:endParaRPr lang="es-CO" sz="2800" dirty="0">
              <a:solidFill>
                <a:schemeClr val="bg1"/>
              </a:solidFill>
            </a:endParaRPr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4653935" y="2672645"/>
            <a:ext cx="926129" cy="142875"/>
          </a:xfrm>
          <a:prstGeom prst="rect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4653935" y="3033008"/>
            <a:ext cx="926129" cy="142875"/>
          </a:xfrm>
          <a:prstGeom prst="rect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7" name="Oval 12"/>
          <p:cNvSpPr>
            <a:spLocks noChangeArrowheads="1"/>
          </p:cNvSpPr>
          <p:nvPr/>
        </p:nvSpPr>
        <p:spPr bwMode="auto">
          <a:xfrm>
            <a:off x="400921" y="1291557"/>
            <a:ext cx="4156138" cy="328243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s-ES_tradnl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8" name="Rectangle 13"/>
          <p:cNvSpPr>
            <a:spLocks noChangeArrowheads="1"/>
          </p:cNvSpPr>
          <p:nvPr/>
        </p:nvSpPr>
        <p:spPr bwMode="auto">
          <a:xfrm>
            <a:off x="639389" y="5172729"/>
            <a:ext cx="7848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CO" sz="2800" b="1" dirty="0">
                <a:solidFill>
                  <a:schemeClr val="bg1"/>
                </a:solidFill>
                <a:cs typeface="Century Gothic" charset="0"/>
              </a:rPr>
              <a:t>Maximización de servicios ecosistémicos</a:t>
            </a:r>
            <a:endParaRPr lang="es-ES" sz="2800" b="1" dirty="0">
              <a:solidFill>
                <a:schemeClr val="bg1"/>
              </a:solidFill>
              <a:cs typeface="Century Gothic" charset="0"/>
            </a:endParaRPr>
          </a:p>
        </p:txBody>
      </p:sp>
      <p:sp>
        <p:nvSpPr>
          <p:cNvPr id="9" name="Rectangle 14"/>
          <p:cNvSpPr>
            <a:spLocks noChangeArrowheads="1"/>
          </p:cNvSpPr>
          <p:nvPr/>
        </p:nvSpPr>
        <p:spPr bwMode="auto">
          <a:xfrm>
            <a:off x="6227764" y="3296213"/>
            <a:ext cx="2756383" cy="4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s-CO" sz="2800">
                <a:solidFill>
                  <a:schemeClr val="bg1"/>
                </a:solidFill>
                <a:sym typeface="Wingdings" charset="0"/>
              </a:rPr>
              <a:t>VULNERABILIDAD</a:t>
            </a:r>
            <a:endParaRPr lang="es-CO" sz="2800">
              <a:solidFill>
                <a:schemeClr val="bg1"/>
              </a:solidFill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139608" y="442911"/>
            <a:ext cx="7670892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s-ES" sz="4400" b="1" dirty="0" err="1">
                <a:solidFill>
                  <a:schemeClr val="bg1"/>
                </a:solidFill>
                <a:latin typeface="+mj-lt"/>
                <a:cs typeface="Century Gothic" charset="0"/>
              </a:rPr>
              <a:t>Resiliencia</a:t>
            </a:r>
            <a:r>
              <a:rPr lang="es-ES" sz="4400" b="1" dirty="0">
                <a:solidFill>
                  <a:schemeClr val="bg1"/>
                </a:solidFill>
                <a:latin typeface="+mj-lt"/>
                <a:cs typeface="Century Gothic" charset="0"/>
              </a:rPr>
              <a:t>: ¿Cómo se alcanza?</a:t>
            </a:r>
          </a:p>
        </p:txBody>
      </p:sp>
      <p:sp>
        <p:nvSpPr>
          <p:cNvPr id="11" name="AutoShape 15"/>
          <p:cNvSpPr>
            <a:spLocks noChangeArrowheads="1"/>
          </p:cNvSpPr>
          <p:nvPr/>
        </p:nvSpPr>
        <p:spPr bwMode="auto">
          <a:xfrm>
            <a:off x="5867401" y="3213100"/>
            <a:ext cx="360363" cy="647700"/>
          </a:xfrm>
          <a:prstGeom prst="downArrow">
            <a:avLst>
              <a:gd name="adj1" fmla="val 50000"/>
              <a:gd name="adj2" fmla="val 44934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5482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3"/>
          <p:cNvSpPr txBox="1">
            <a:spLocks noChangeArrowheads="1"/>
          </p:cNvSpPr>
          <p:nvPr/>
        </p:nvSpPr>
        <p:spPr bwMode="auto">
          <a:xfrm>
            <a:off x="347629" y="612680"/>
            <a:ext cx="2662307" cy="1323439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000" b="1" dirty="0">
                <a:solidFill>
                  <a:srgbClr val="000000"/>
                </a:solidFill>
                <a:cs typeface="Century Gothic"/>
              </a:rPr>
              <a:t>ESTILO DE VIDA</a:t>
            </a:r>
          </a:p>
          <a:p>
            <a:pPr algn="ctr"/>
            <a:endParaRPr lang="fr-FR" sz="2000" dirty="0">
              <a:solidFill>
                <a:srgbClr val="000000"/>
              </a:solidFill>
            </a:endParaRPr>
          </a:p>
          <a:p>
            <a:pPr algn="ctr"/>
            <a:endParaRPr lang="fr-FR" sz="2000" b="1" dirty="0">
              <a:solidFill>
                <a:srgbClr val="000000"/>
              </a:solidFill>
              <a:cs typeface="Century Gothic"/>
            </a:endParaRPr>
          </a:p>
          <a:p>
            <a:pPr algn="ctr"/>
            <a:r>
              <a:rPr lang="fr-FR" sz="2000" b="1" dirty="0">
                <a:solidFill>
                  <a:srgbClr val="000000"/>
                </a:solidFill>
                <a:cs typeface="Century Gothic"/>
              </a:rPr>
              <a:t>POBLACION CRECIENTE</a:t>
            </a:r>
          </a:p>
        </p:txBody>
      </p:sp>
      <p:sp>
        <p:nvSpPr>
          <p:cNvPr id="3" name="Flèche droite 6"/>
          <p:cNvSpPr/>
          <p:nvPr/>
        </p:nvSpPr>
        <p:spPr>
          <a:xfrm>
            <a:off x="3131245" y="812705"/>
            <a:ext cx="571500" cy="7858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s-ES_tradnl">
              <a:solidFill>
                <a:srgbClr val="00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2355" y="1936119"/>
            <a:ext cx="1340454" cy="2000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51515" y="483421"/>
            <a:ext cx="5799202" cy="6152156"/>
          </a:xfrm>
          <a:prstGeom prst="rect">
            <a:avLst/>
          </a:prstGeom>
        </p:spPr>
      </p:pic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4561505" y="981270"/>
            <a:ext cx="3594717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s-ES" sz="1600" b="1" dirty="0">
                <a:solidFill>
                  <a:srgbClr val="000000"/>
                </a:solidFill>
                <a:latin typeface="Century Gothic"/>
                <a:cs typeface="Century Gothic"/>
              </a:rPr>
              <a:t>ca. 100 millones de nuevas personas por año</a:t>
            </a:r>
            <a:r>
              <a:rPr lang="es-ES" sz="1600" b="1" dirty="0" smtClean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lang="es-ES" sz="1600" b="1" dirty="0" smtClean="0">
                <a:solidFill>
                  <a:srgbClr val="000000"/>
                </a:solidFill>
                <a:latin typeface="ＭＳ ゴシック"/>
                <a:ea typeface="ＭＳ ゴシック"/>
                <a:cs typeface="ＭＳ ゴシック"/>
              </a:rPr>
              <a:t>≅</a:t>
            </a:r>
            <a:r>
              <a:rPr lang="es-ES" sz="1600" b="1" dirty="0" smtClean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lang="es-ES" sz="1600" b="1" dirty="0">
                <a:solidFill>
                  <a:srgbClr val="000000"/>
                </a:solidFill>
                <a:latin typeface="Century Gothic"/>
                <a:cs typeface="Century Gothic"/>
              </a:rPr>
              <a:t>260.000/</a:t>
            </a:r>
            <a:r>
              <a:rPr lang="es-ES" sz="1600" b="1" dirty="0" err="1" smtClean="0">
                <a:solidFill>
                  <a:srgbClr val="000000"/>
                </a:solidFill>
                <a:latin typeface="Century Gothic"/>
                <a:cs typeface="Century Gothic"/>
              </a:rPr>
              <a:t>dia</a:t>
            </a:r>
            <a:endParaRPr lang="es-ES" sz="1600" b="1" dirty="0" smtClean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endParaRPr lang="es-ES" sz="1600" b="1" dirty="0" smtClean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r>
              <a:rPr lang="es-ES" sz="1600" b="1" dirty="0">
                <a:solidFill>
                  <a:srgbClr val="000000"/>
                </a:solidFill>
                <a:latin typeface="ＭＳ ゴシック"/>
                <a:ea typeface="ＭＳ ゴシック"/>
                <a:cs typeface="ＭＳ ゴシック"/>
              </a:rPr>
              <a:t>≅</a:t>
            </a:r>
            <a:r>
              <a:rPr lang="es-ES" sz="1600" b="1" dirty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lang="es-ES" sz="1600" b="1" dirty="0" smtClean="0">
                <a:solidFill>
                  <a:srgbClr val="000000"/>
                </a:solidFill>
                <a:latin typeface="Century Gothic"/>
                <a:cs typeface="Century Gothic"/>
              </a:rPr>
              <a:t>191.000</a:t>
            </a:r>
            <a:r>
              <a:rPr lang="es-ES" sz="1600" b="1" dirty="0">
                <a:solidFill>
                  <a:srgbClr val="000000"/>
                </a:solidFill>
                <a:latin typeface="Century Gothic"/>
                <a:cs typeface="Century Gothic"/>
              </a:rPr>
              <a:t>/</a:t>
            </a:r>
            <a:r>
              <a:rPr lang="es-ES" sz="1600" b="1" dirty="0" err="1" smtClean="0">
                <a:solidFill>
                  <a:srgbClr val="000000"/>
                </a:solidFill>
                <a:latin typeface="Century Gothic"/>
                <a:cs typeface="Century Gothic"/>
              </a:rPr>
              <a:t>dia</a:t>
            </a:r>
            <a:r>
              <a:rPr lang="es-ES" sz="1600" b="1" dirty="0" smtClean="0">
                <a:solidFill>
                  <a:srgbClr val="000000"/>
                </a:solidFill>
                <a:latin typeface="Century Gothic"/>
                <a:cs typeface="Century Gothic"/>
              </a:rPr>
              <a:t> (2011-2012)</a:t>
            </a:r>
          </a:p>
          <a:p>
            <a:r>
              <a:rPr lang="es-ES" sz="1600" b="1" dirty="0" smtClean="0">
                <a:solidFill>
                  <a:srgbClr val="000000"/>
                </a:solidFill>
                <a:latin typeface="Century Gothic"/>
                <a:cs typeface="Century Gothic"/>
              </a:rPr>
              <a:t>267.000/</a:t>
            </a:r>
            <a:r>
              <a:rPr lang="es-ES" sz="1600" b="1" dirty="0" err="1" smtClean="0">
                <a:solidFill>
                  <a:srgbClr val="000000"/>
                </a:solidFill>
                <a:latin typeface="Century Gothic"/>
                <a:cs typeface="Century Gothic"/>
              </a:rPr>
              <a:t>dia</a:t>
            </a:r>
            <a:r>
              <a:rPr lang="es-ES" sz="1600" b="1" dirty="0" smtClean="0">
                <a:solidFill>
                  <a:srgbClr val="000000"/>
                </a:solidFill>
                <a:latin typeface="Century Gothic"/>
                <a:cs typeface="Century Gothic"/>
              </a:rPr>
              <a:t> (2012-2015)</a:t>
            </a:r>
          </a:p>
          <a:p>
            <a:endParaRPr lang="es-ES" sz="1600" b="1" dirty="0" smtClean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r>
              <a:rPr lang="es-ES" sz="1600" b="1" dirty="0">
                <a:solidFill>
                  <a:srgbClr val="000000"/>
                </a:solidFill>
                <a:latin typeface="Century Gothic"/>
                <a:cs typeface="Century Gothic"/>
              </a:rPr>
              <a:t>83087068 /año(2015-2016</a:t>
            </a:r>
            <a:r>
              <a:rPr lang="es-ES" sz="1600" b="1" dirty="0" smtClean="0">
                <a:solidFill>
                  <a:srgbClr val="000000"/>
                </a:solidFill>
                <a:latin typeface="Century Gothic"/>
                <a:cs typeface="Century Gothic"/>
              </a:rPr>
              <a:t>)</a:t>
            </a:r>
          </a:p>
          <a:p>
            <a:r>
              <a:rPr lang="es-ES" sz="1600" b="1" dirty="0" smtClean="0">
                <a:solidFill>
                  <a:srgbClr val="000000"/>
                </a:solidFill>
                <a:latin typeface="Century Gothic"/>
                <a:cs typeface="Century Gothic"/>
              </a:rPr>
              <a:t>227.700/</a:t>
            </a:r>
            <a:r>
              <a:rPr lang="es-ES" sz="1600" b="1" dirty="0" err="1" smtClean="0">
                <a:solidFill>
                  <a:srgbClr val="000000"/>
                </a:solidFill>
                <a:latin typeface="Century Gothic"/>
                <a:cs typeface="Century Gothic"/>
              </a:rPr>
              <a:t>dia</a:t>
            </a:r>
            <a:endParaRPr lang="es-ES" sz="1600" b="1" dirty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endParaRPr lang="es-ES" sz="1600" b="1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cxnSp>
        <p:nvCxnSpPr>
          <p:cNvPr id="16" name="Straight Connector 24"/>
          <p:cNvCxnSpPr/>
          <p:nvPr/>
        </p:nvCxnSpPr>
        <p:spPr>
          <a:xfrm rot="5400000">
            <a:off x="4960582" y="2965393"/>
            <a:ext cx="5771981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Imagen 21" descr="Screen Shot 2020-09-03 at 2.30.18 PM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620" y="3936696"/>
            <a:ext cx="2414316" cy="292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458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Screen Shot 2017-11-20 at 5.10.15 AM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46" y="1919300"/>
            <a:ext cx="2819400" cy="3314701"/>
          </a:xfrm>
          <a:prstGeom prst="rect">
            <a:avLst/>
          </a:prstGeom>
        </p:spPr>
      </p:pic>
      <p:pic>
        <p:nvPicPr>
          <p:cNvPr id="3" name="Imagen 2" descr="Screen Shot 2017-11-20 at 5.10.15 AM.pn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677" y="182292"/>
            <a:ext cx="4616824" cy="1069221"/>
          </a:xfrm>
          <a:prstGeom prst="rect">
            <a:avLst/>
          </a:prstGeom>
        </p:spPr>
      </p:pic>
      <p:pic>
        <p:nvPicPr>
          <p:cNvPr id="4" name="Imagen 3" descr="Captura de pantalla 2018-11-16 a las 11.45.59 a.m.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9747" y="1855801"/>
            <a:ext cx="3023823" cy="34163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187263" y="5496535"/>
            <a:ext cx="674409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kern="1200" dirty="0">
                <a:solidFill>
                  <a:srgbClr val="000000"/>
                </a:solidFill>
                <a:hlinkClick r:id="rId6"/>
              </a:rPr>
              <a:t>http://www.worldometers.info/world-population</a:t>
            </a:r>
            <a:r>
              <a:rPr lang="es-ES" sz="1400" kern="1200" dirty="0" smtClean="0">
                <a:solidFill>
                  <a:srgbClr val="000000"/>
                </a:solidFill>
                <a:hlinkClick r:id="rId6"/>
              </a:rPr>
              <a:t>/</a:t>
            </a:r>
            <a:r>
              <a:rPr lang="es-ES" sz="1400" kern="1200" dirty="0" smtClean="0">
                <a:solidFill>
                  <a:srgbClr val="000000"/>
                </a:solidFill>
              </a:rPr>
              <a:t> </a:t>
            </a:r>
            <a:endParaRPr lang="es-ES" sz="1400" kern="1200" dirty="0">
              <a:solidFill>
                <a:srgbClr val="000000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4086599" y="1481524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kern="1200" dirty="0" smtClean="0">
                <a:solidFill>
                  <a:srgbClr val="000000"/>
                </a:solidFill>
              </a:rPr>
              <a:t>11/2018</a:t>
            </a:r>
            <a:endParaRPr lang="es-ES" b="1" kern="1200" dirty="0">
              <a:solidFill>
                <a:srgbClr val="000000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837640" y="1484514"/>
            <a:ext cx="985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kern="1200" dirty="0" smtClean="0">
                <a:solidFill>
                  <a:srgbClr val="000000"/>
                </a:solidFill>
              </a:rPr>
              <a:t>11/2017</a:t>
            </a:r>
            <a:endParaRPr lang="es-ES" b="1" kern="1200" dirty="0">
              <a:solidFill>
                <a:srgbClr val="000000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7261599" y="1481524"/>
            <a:ext cx="985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kern="1200" dirty="0" smtClean="0">
                <a:solidFill>
                  <a:srgbClr val="000000"/>
                </a:solidFill>
              </a:rPr>
              <a:t>11/2019</a:t>
            </a:r>
            <a:endParaRPr lang="es-ES" b="1" kern="1200" dirty="0">
              <a:solidFill>
                <a:srgbClr val="000000"/>
              </a:solidFill>
            </a:endParaRPr>
          </a:p>
        </p:txBody>
      </p:sp>
      <p:pic>
        <p:nvPicPr>
          <p:cNvPr id="9" name="Imagen 8" descr="Captura de pantalla 2019-11-17 a las 7.23.21 p.m.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6904" y="1868501"/>
            <a:ext cx="3131544" cy="34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774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-6472" y="165100"/>
            <a:ext cx="8052537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s-ES" sz="36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Century Gothic" charset="0"/>
              </a:rPr>
              <a:t>Bienestar humano y huella ecológica</a:t>
            </a:r>
            <a:endParaRPr lang="es-ES" sz="3600" b="1" dirty="0">
              <a:solidFill>
                <a:schemeClr val="accent1">
                  <a:lumMod val="50000"/>
                </a:schemeClr>
              </a:solidFill>
              <a:latin typeface="+mj-lt"/>
              <a:cs typeface="Century Gothic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560492" y="1001811"/>
            <a:ext cx="26219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>
                <a:solidFill>
                  <a:srgbClr val="000000"/>
                </a:solidFill>
                <a:cs typeface="Arial"/>
              </a:rPr>
              <a:t>Global </a:t>
            </a:r>
            <a:r>
              <a:rPr lang="es-ES" sz="1400" dirty="0" err="1" smtClean="0">
                <a:solidFill>
                  <a:srgbClr val="000000"/>
                </a:solidFill>
                <a:cs typeface="Arial"/>
              </a:rPr>
              <a:t>Footprint</a:t>
            </a:r>
            <a:r>
              <a:rPr lang="es-ES" sz="1400" dirty="0" smtClean="0">
                <a:solidFill>
                  <a:srgbClr val="000000"/>
                </a:solidFill>
                <a:cs typeface="Arial"/>
              </a:rPr>
              <a:t> Network (2017).</a:t>
            </a:r>
            <a:endParaRPr lang="es-ES" sz="1400" dirty="0">
              <a:solidFill>
                <a:srgbClr val="000000"/>
              </a:solidFill>
              <a:cs typeface="Arial"/>
            </a:endParaRPr>
          </a:p>
        </p:txBody>
      </p:sp>
      <p:pic>
        <p:nvPicPr>
          <p:cNvPr id="4" name="Imagen 3" descr="fenrg-05-00018-g001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385" y="1317782"/>
            <a:ext cx="8730391" cy="545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922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9-11-17 a las 7.39.20 p.m.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36600"/>
            <a:ext cx="9144000" cy="4632059"/>
          </a:xfrm>
          <a:prstGeom prst="rect">
            <a:avLst/>
          </a:prstGeom>
        </p:spPr>
      </p:pic>
      <p:pic>
        <p:nvPicPr>
          <p:cNvPr id="3" name="Imagen 2" descr="Captura de pantalla 2019-11-17 a las 7.42.08 p.m.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381582"/>
            <a:ext cx="8572500" cy="1476418"/>
          </a:xfrm>
          <a:prstGeom prst="rect">
            <a:avLst/>
          </a:prstGeom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-6471" y="177800"/>
            <a:ext cx="820002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s-ES" sz="3600" b="1" dirty="0" smtClean="0">
                <a:solidFill>
                  <a:srgbClr val="1F4E79"/>
                </a:solidFill>
                <a:latin typeface="+mj-lt"/>
                <a:cs typeface="Century Gothic" charset="0"/>
              </a:rPr>
              <a:t>Déficit ecológico / Reserva</a:t>
            </a:r>
            <a:endParaRPr lang="es-ES" sz="3600" b="1" dirty="0">
              <a:solidFill>
                <a:srgbClr val="1F4E79"/>
              </a:solidFill>
              <a:latin typeface="+mj-lt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434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516592" y="245596"/>
            <a:ext cx="7886700" cy="1325563"/>
          </a:xfrm>
        </p:spPr>
        <p:txBody>
          <a:bodyPr/>
          <a:lstStyle/>
          <a:p>
            <a:r>
              <a:rPr lang="es-ES" b="1" dirty="0" smtClean="0">
                <a:cs typeface="Century Gothic"/>
                <a:sym typeface="Wingdings" charset="2"/>
              </a:rPr>
              <a:t>Panorama?</a:t>
            </a:r>
            <a:endParaRPr lang="es-ES" b="1" dirty="0"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893457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516592" y="245596"/>
            <a:ext cx="7886700" cy="1325563"/>
          </a:xfrm>
        </p:spPr>
        <p:txBody>
          <a:bodyPr/>
          <a:lstStyle/>
          <a:p>
            <a:r>
              <a:rPr lang="es-ES" b="1" dirty="0" smtClean="0">
                <a:cs typeface="Century Gothic"/>
                <a:sym typeface="Wingdings" charset="2"/>
              </a:rPr>
              <a:t>Panorama?</a:t>
            </a:r>
            <a:endParaRPr lang="es-ES" b="1" dirty="0">
              <a:cs typeface="Century Gothic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57200" y="1296895"/>
            <a:ext cx="8382000" cy="5181600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s-ES" sz="2400" u="sng" dirty="0" smtClean="0">
                <a:solidFill>
                  <a:schemeClr val="bg1"/>
                </a:solidFill>
                <a:cs typeface="Century Gothic"/>
              </a:rPr>
              <a:t>Puntos positivos:</a:t>
            </a:r>
          </a:p>
          <a:p>
            <a:pPr>
              <a:buFontTx/>
              <a:buNone/>
            </a:pPr>
            <a:endParaRPr lang="es-ES" sz="2400" dirty="0" smtClean="0">
              <a:solidFill>
                <a:schemeClr val="bg1"/>
              </a:solidFill>
              <a:cs typeface="Century Gothic"/>
            </a:endParaRPr>
          </a:p>
          <a:p>
            <a:r>
              <a:rPr lang="es-ES" sz="2400" dirty="0" smtClean="0">
                <a:solidFill>
                  <a:schemeClr val="bg1"/>
                </a:solidFill>
                <a:cs typeface="Century Gothic"/>
              </a:rPr>
              <a:t>Hay países donde se han reducido en gran medida las tasas de crecimiento poblacional</a:t>
            </a:r>
          </a:p>
          <a:p>
            <a:endParaRPr lang="es-ES" sz="2400" dirty="0" smtClean="0">
              <a:solidFill>
                <a:schemeClr val="bg1"/>
              </a:solidFill>
              <a:cs typeface="Century Gothic"/>
            </a:endParaRPr>
          </a:p>
          <a:p>
            <a:r>
              <a:rPr lang="es-ES" sz="2400" dirty="0" smtClean="0">
                <a:solidFill>
                  <a:schemeClr val="bg1"/>
                </a:solidFill>
                <a:cs typeface="Century Gothic"/>
              </a:rPr>
              <a:t>Las tecnologías ayudan a mejorar la producción</a:t>
            </a:r>
          </a:p>
          <a:p>
            <a:endParaRPr lang="es-ES" sz="2400" dirty="0" smtClean="0">
              <a:solidFill>
                <a:schemeClr val="bg1"/>
              </a:solidFill>
              <a:cs typeface="Century Gothic"/>
            </a:endParaRPr>
          </a:p>
          <a:p>
            <a:r>
              <a:rPr lang="es-ES" sz="2400" dirty="0" smtClean="0">
                <a:solidFill>
                  <a:schemeClr val="bg1"/>
                </a:solidFill>
                <a:cs typeface="Century Gothic"/>
              </a:rPr>
              <a:t>Las mayores tasas de crecimiento y las peores pérdidas de diversidad se encuentran en países del tercer mundo…</a:t>
            </a:r>
          </a:p>
          <a:p>
            <a:pPr>
              <a:buFontTx/>
              <a:buNone/>
            </a:pPr>
            <a:r>
              <a:rPr lang="es-ES" sz="2400" dirty="0" smtClean="0">
                <a:solidFill>
                  <a:schemeClr val="bg1"/>
                </a:solidFill>
                <a:cs typeface="Century Gothic"/>
              </a:rPr>
              <a:t>	(es posible que educación y cambios socio-económicos cambien estas tendencias)</a:t>
            </a:r>
            <a:endParaRPr lang="es-ES" sz="2400" dirty="0">
              <a:solidFill>
                <a:schemeClr val="bg1"/>
              </a:solidFill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349019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0"/>
          <p:cNvSpPr txBox="1"/>
          <p:nvPr/>
        </p:nvSpPr>
        <p:spPr>
          <a:xfrm>
            <a:off x="2857501" y="3623234"/>
            <a:ext cx="6072188" cy="2862322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2000" b="1" dirty="0">
                <a:solidFill>
                  <a:srgbClr val="000000"/>
                </a:solidFill>
                <a:cs typeface="Century Gothic"/>
              </a:rPr>
              <a:t>      </a:t>
            </a:r>
          </a:p>
          <a:p>
            <a:r>
              <a:rPr lang="fr-FR" sz="2000" b="1" dirty="0">
                <a:solidFill>
                  <a:srgbClr val="000000"/>
                </a:solidFill>
                <a:cs typeface="Century Gothic"/>
              </a:rPr>
              <a:t>   BIODIVERSIDAD</a:t>
            </a:r>
          </a:p>
          <a:p>
            <a:endParaRPr lang="fr-FR" sz="2000" b="1" dirty="0">
              <a:solidFill>
                <a:srgbClr val="000000"/>
              </a:solidFill>
              <a:cs typeface="Century Gothic"/>
            </a:endParaRPr>
          </a:p>
          <a:p>
            <a:endParaRPr lang="fr-FR" sz="2000" b="1" dirty="0">
              <a:solidFill>
                <a:srgbClr val="000000"/>
              </a:solidFill>
              <a:cs typeface="Century Gothic"/>
            </a:endParaRPr>
          </a:p>
          <a:p>
            <a:r>
              <a:rPr lang="fr-FR" sz="2000" b="1" dirty="0">
                <a:solidFill>
                  <a:srgbClr val="000000"/>
                </a:solidFill>
                <a:cs typeface="Century Gothic"/>
              </a:rPr>
              <a:t>     EXTINCIONES</a:t>
            </a:r>
          </a:p>
          <a:p>
            <a:r>
              <a:rPr lang="fr-FR" sz="2000" b="1" dirty="0">
                <a:solidFill>
                  <a:srgbClr val="000000"/>
                </a:solidFill>
                <a:cs typeface="Century Gothic"/>
              </a:rPr>
              <a:t>    (6ta EN MASA)</a:t>
            </a:r>
          </a:p>
          <a:p>
            <a:endParaRPr lang="fr-FR" sz="2000" dirty="0">
              <a:solidFill>
                <a:srgbClr val="000000"/>
              </a:solidFill>
              <a:cs typeface="Century Gothic"/>
            </a:endParaRPr>
          </a:p>
          <a:p>
            <a:endParaRPr lang="fr-FR" sz="2000" dirty="0" smtClean="0">
              <a:solidFill>
                <a:srgbClr val="000000"/>
              </a:solidFill>
              <a:cs typeface="Century Gothic"/>
            </a:endParaRPr>
          </a:p>
          <a:p>
            <a:endParaRPr lang="fr-FR" sz="2000" dirty="0">
              <a:solidFill>
                <a:srgbClr val="000000"/>
              </a:solidFill>
              <a:cs typeface="Century Gothic"/>
            </a:endParaRPr>
          </a:p>
        </p:txBody>
      </p:sp>
      <p:sp>
        <p:nvSpPr>
          <p:cNvPr id="3" name="ZoneTexte 3"/>
          <p:cNvSpPr txBox="1">
            <a:spLocks noChangeArrowheads="1"/>
          </p:cNvSpPr>
          <p:nvPr/>
        </p:nvSpPr>
        <p:spPr bwMode="auto">
          <a:xfrm>
            <a:off x="347629" y="514352"/>
            <a:ext cx="2662307" cy="1323439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000" b="1" dirty="0">
                <a:solidFill>
                  <a:srgbClr val="000000"/>
                </a:solidFill>
                <a:cs typeface="Century Gothic"/>
              </a:rPr>
              <a:t>ESTILO DE VIDA</a:t>
            </a:r>
          </a:p>
          <a:p>
            <a:pPr algn="ctr"/>
            <a:endParaRPr lang="fr-FR" sz="2000" b="1" dirty="0">
              <a:solidFill>
                <a:srgbClr val="000000"/>
              </a:solidFill>
              <a:cs typeface="Century Gothic"/>
            </a:endParaRPr>
          </a:p>
          <a:p>
            <a:pPr algn="ctr"/>
            <a:endParaRPr lang="fr-FR" sz="2000" b="1" dirty="0">
              <a:solidFill>
                <a:srgbClr val="000000"/>
              </a:solidFill>
              <a:cs typeface="Century Gothic"/>
            </a:endParaRPr>
          </a:p>
          <a:p>
            <a:pPr algn="ctr"/>
            <a:r>
              <a:rPr lang="fr-FR" sz="2000" b="1" dirty="0">
                <a:solidFill>
                  <a:srgbClr val="000000"/>
                </a:solidFill>
                <a:cs typeface="Century Gothic"/>
              </a:rPr>
              <a:t>POBLACION CRECIENTE</a:t>
            </a:r>
          </a:p>
        </p:txBody>
      </p:sp>
      <p:sp>
        <p:nvSpPr>
          <p:cNvPr id="4" name="ZoneTexte 4"/>
          <p:cNvSpPr txBox="1"/>
          <p:nvPr/>
        </p:nvSpPr>
        <p:spPr>
          <a:xfrm>
            <a:off x="3954463" y="915988"/>
            <a:ext cx="1654294" cy="40011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000" b="1" dirty="0">
                <a:solidFill>
                  <a:srgbClr val="000000"/>
                </a:solidFill>
                <a:cs typeface="Century Gothic"/>
              </a:rPr>
              <a:t>NECESIDADES </a:t>
            </a:r>
          </a:p>
        </p:txBody>
      </p:sp>
      <p:sp>
        <p:nvSpPr>
          <p:cNvPr id="5" name="ZoneTexte 5"/>
          <p:cNvSpPr txBox="1"/>
          <p:nvPr/>
        </p:nvSpPr>
        <p:spPr>
          <a:xfrm>
            <a:off x="6805628" y="325440"/>
            <a:ext cx="1682722" cy="2246769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000" b="1">
                <a:solidFill>
                  <a:srgbClr val="000000"/>
                </a:solidFill>
                <a:cs typeface="Century Gothic"/>
              </a:rPr>
              <a:t>SERVICIOS</a:t>
            </a:r>
          </a:p>
          <a:p>
            <a:pPr algn="ctr"/>
            <a:r>
              <a:rPr lang="fr-FR" sz="2000" b="1">
                <a:solidFill>
                  <a:srgbClr val="000000"/>
                </a:solidFill>
                <a:cs typeface="Century Gothic"/>
              </a:rPr>
              <a:t>ECOSISTEMAS</a:t>
            </a:r>
          </a:p>
          <a:p>
            <a:pPr algn="ctr"/>
            <a:endParaRPr lang="fr-FR" sz="2000">
              <a:solidFill>
                <a:srgbClr val="000000"/>
              </a:solidFill>
              <a:cs typeface="Century Gothic"/>
            </a:endParaRPr>
          </a:p>
          <a:p>
            <a:pPr algn="ctr"/>
            <a:r>
              <a:rPr lang="fr-FR" sz="2000">
                <a:solidFill>
                  <a:srgbClr val="000000"/>
                </a:solidFill>
                <a:cs typeface="Century Gothic"/>
              </a:rPr>
              <a:t>AGUA</a:t>
            </a:r>
          </a:p>
          <a:p>
            <a:pPr algn="ctr"/>
            <a:r>
              <a:rPr lang="fr-FR" sz="2000">
                <a:solidFill>
                  <a:srgbClr val="000000"/>
                </a:solidFill>
                <a:cs typeface="Century Gothic"/>
              </a:rPr>
              <a:t>ALIMENTO</a:t>
            </a:r>
          </a:p>
          <a:p>
            <a:pPr algn="ctr"/>
            <a:r>
              <a:rPr lang="fr-FR" sz="2000">
                <a:solidFill>
                  <a:srgbClr val="000000"/>
                </a:solidFill>
                <a:cs typeface="Century Gothic"/>
              </a:rPr>
              <a:t>ESPACIO</a:t>
            </a:r>
          </a:p>
          <a:p>
            <a:pPr algn="ctr"/>
            <a:r>
              <a:rPr lang="fr-FR" sz="2000">
                <a:solidFill>
                  <a:srgbClr val="000000"/>
                </a:solidFill>
                <a:cs typeface="Century Gothic"/>
              </a:rPr>
              <a:t>MATERIALES</a:t>
            </a:r>
          </a:p>
        </p:txBody>
      </p:sp>
      <p:sp>
        <p:nvSpPr>
          <p:cNvPr id="6" name="Flèche droite 6"/>
          <p:cNvSpPr/>
          <p:nvPr/>
        </p:nvSpPr>
        <p:spPr>
          <a:xfrm>
            <a:off x="3286125" y="714377"/>
            <a:ext cx="571500" cy="7858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s-ES_tradnl" sz="2000">
              <a:solidFill>
                <a:srgbClr val="000000"/>
              </a:solidFill>
            </a:endParaRPr>
          </a:p>
        </p:txBody>
      </p:sp>
      <p:sp>
        <p:nvSpPr>
          <p:cNvPr id="7" name="Flèche droite 7"/>
          <p:cNvSpPr/>
          <p:nvPr/>
        </p:nvSpPr>
        <p:spPr>
          <a:xfrm>
            <a:off x="6072188" y="714377"/>
            <a:ext cx="571500" cy="7858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s-ES_tradnl" sz="2000">
              <a:solidFill>
                <a:srgbClr val="000000"/>
              </a:solidFill>
            </a:endParaRPr>
          </a:p>
        </p:txBody>
      </p:sp>
      <p:sp>
        <p:nvSpPr>
          <p:cNvPr id="8" name="Flèche droite 9"/>
          <p:cNvSpPr/>
          <p:nvPr/>
        </p:nvSpPr>
        <p:spPr>
          <a:xfrm rot="6223330">
            <a:off x="7096919" y="2593183"/>
            <a:ext cx="749300" cy="7858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s-ES_tradnl" sz="2000">
              <a:solidFill>
                <a:srgbClr val="000000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76" y="1857375"/>
            <a:ext cx="1579563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Flèche à angle droit 12"/>
          <p:cNvSpPr/>
          <p:nvPr/>
        </p:nvSpPr>
        <p:spPr>
          <a:xfrm rot="5400000">
            <a:off x="1441451" y="4231219"/>
            <a:ext cx="1130300" cy="1298575"/>
          </a:xfrm>
          <a:prstGeom prst="bentUp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s-ES_tradnl" sz="2000">
              <a:solidFill>
                <a:srgbClr val="000000"/>
              </a:solidFill>
            </a:endParaRPr>
          </a:p>
        </p:txBody>
      </p:sp>
      <p:sp>
        <p:nvSpPr>
          <p:cNvPr id="11" name="ZoneTexte 13"/>
          <p:cNvSpPr txBox="1">
            <a:spLocks noChangeArrowheads="1"/>
          </p:cNvSpPr>
          <p:nvPr/>
        </p:nvSpPr>
        <p:spPr bwMode="auto">
          <a:xfrm>
            <a:off x="498999" y="5545669"/>
            <a:ext cx="1830750" cy="707886"/>
          </a:xfrm>
          <a:prstGeom prst="rect">
            <a:avLst/>
          </a:prstGeom>
          <a:solidFill>
            <a:schemeClr val="accent3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000" b="1" dirty="0">
                <a:solidFill>
                  <a:srgbClr val="000000"/>
                </a:solidFill>
                <a:cs typeface="Century Gothic"/>
              </a:rPr>
              <a:t>BIOLOGIA</a:t>
            </a:r>
          </a:p>
          <a:p>
            <a:pPr algn="ctr"/>
            <a:r>
              <a:rPr lang="fr-FR" sz="2000" b="1" dirty="0">
                <a:solidFill>
                  <a:srgbClr val="000000"/>
                </a:solidFill>
                <a:cs typeface="Century Gothic"/>
              </a:rPr>
              <a:t>CONSERVACION</a:t>
            </a:r>
          </a:p>
        </p:txBody>
      </p:sp>
      <p:sp>
        <p:nvSpPr>
          <p:cNvPr id="12" name="ZoneTexte 8"/>
          <p:cNvSpPr txBox="1"/>
          <p:nvPr/>
        </p:nvSpPr>
        <p:spPr>
          <a:xfrm>
            <a:off x="6137835" y="3786189"/>
            <a:ext cx="2462683" cy="2554545"/>
          </a:xfrm>
          <a:prstGeom prst="rect">
            <a:avLst/>
          </a:prstGeom>
          <a:noFill/>
          <a:ln w="25400">
            <a:solidFill>
              <a:schemeClr val="accent1">
                <a:lumMod val="75000"/>
              </a:schemeClr>
            </a:solidFill>
            <a:prstDash val="dash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000" b="1" dirty="0">
                <a:solidFill>
                  <a:srgbClr val="000000"/>
                </a:solidFill>
                <a:cs typeface="Century Gothic"/>
              </a:rPr>
              <a:t>IMPACTO </a:t>
            </a:r>
          </a:p>
          <a:p>
            <a:pPr algn="ctr"/>
            <a:endParaRPr lang="fr-FR" sz="2000" b="1" dirty="0">
              <a:solidFill>
                <a:srgbClr val="000000"/>
              </a:solidFill>
              <a:cs typeface="Century Gothic"/>
            </a:endParaRPr>
          </a:p>
          <a:p>
            <a:pPr algn="ctr"/>
            <a:r>
              <a:rPr lang="fr-FR" sz="2000" dirty="0" smtClean="0">
                <a:solidFill>
                  <a:srgbClr val="000000"/>
                </a:solidFill>
                <a:cs typeface="Century Gothic"/>
              </a:rPr>
              <a:t>PERDIDA DE HÁBITAT</a:t>
            </a:r>
            <a:endParaRPr lang="fr-FR" sz="2000" dirty="0">
              <a:solidFill>
                <a:srgbClr val="000000"/>
              </a:solidFill>
              <a:cs typeface="Century Gothic"/>
            </a:endParaRPr>
          </a:p>
          <a:p>
            <a:pPr algn="ctr"/>
            <a:r>
              <a:rPr lang="fr-FR" sz="2000" dirty="0">
                <a:solidFill>
                  <a:srgbClr val="000000"/>
                </a:solidFill>
                <a:cs typeface="Century Gothic"/>
              </a:rPr>
              <a:t>CONTAMINACION</a:t>
            </a:r>
          </a:p>
          <a:p>
            <a:pPr algn="ctr"/>
            <a:r>
              <a:rPr lang="fr-FR" sz="2000" dirty="0">
                <a:solidFill>
                  <a:srgbClr val="000000"/>
                </a:solidFill>
                <a:cs typeface="Century Gothic"/>
              </a:rPr>
              <a:t>DEGRADACION</a:t>
            </a:r>
          </a:p>
          <a:p>
            <a:pPr algn="ctr"/>
            <a:r>
              <a:rPr lang="fr-FR" sz="2000" dirty="0" smtClean="0">
                <a:solidFill>
                  <a:srgbClr val="000000"/>
                </a:solidFill>
                <a:cs typeface="Century Gothic"/>
              </a:rPr>
              <a:t>CAMBIO CLIMÁTICO</a:t>
            </a:r>
            <a:endParaRPr lang="fr-FR" sz="2000" dirty="0">
              <a:solidFill>
                <a:srgbClr val="000000"/>
              </a:solidFill>
              <a:cs typeface="Century Gothic"/>
            </a:endParaRPr>
          </a:p>
          <a:p>
            <a:pPr algn="ctr"/>
            <a:r>
              <a:rPr lang="fr-FR" sz="2000" dirty="0" smtClean="0">
                <a:solidFill>
                  <a:srgbClr val="000000"/>
                </a:solidFill>
                <a:cs typeface="Century Gothic"/>
              </a:rPr>
              <a:t>SOBREEXPLOTACIÓN</a:t>
            </a:r>
            <a:endParaRPr lang="fr-FR" sz="2000" dirty="0">
              <a:solidFill>
                <a:srgbClr val="000000"/>
              </a:solidFill>
              <a:cs typeface="Century Gothic"/>
            </a:endParaRPr>
          </a:p>
          <a:p>
            <a:pPr algn="ctr"/>
            <a:r>
              <a:rPr lang="fr-FR" sz="2000" dirty="0" smtClean="0">
                <a:solidFill>
                  <a:srgbClr val="000000"/>
                </a:solidFill>
                <a:cs typeface="Century Gothic"/>
              </a:rPr>
              <a:t>INTRODUCCIÓN </a:t>
            </a:r>
            <a:r>
              <a:rPr lang="fr-FR" sz="2000" dirty="0">
                <a:solidFill>
                  <a:srgbClr val="000000"/>
                </a:solidFill>
                <a:cs typeface="Century Gothic"/>
              </a:rPr>
              <a:t>SPP…</a:t>
            </a:r>
          </a:p>
        </p:txBody>
      </p:sp>
    </p:spTree>
    <p:extLst>
      <p:ext uri="{BB962C8B-B14F-4D97-AF65-F5344CB8AC3E}">
        <p14:creationId xmlns:p14="http://schemas.microsoft.com/office/powerpoint/2010/main" val="527553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365127"/>
            <a:ext cx="7548511" cy="716421"/>
          </a:xfrm>
        </p:spPr>
        <p:txBody>
          <a:bodyPr>
            <a:noAutofit/>
          </a:bodyPr>
          <a:lstStyle/>
          <a:p>
            <a:r>
              <a:rPr lang="es-ES" sz="3600" dirty="0" smtClean="0">
                <a:solidFill>
                  <a:schemeClr val="accent1">
                    <a:lumMod val="50000"/>
                  </a:schemeClr>
                </a:solidFill>
                <a:cs typeface="Century Gothic"/>
              </a:rPr>
              <a:t>Q</a:t>
            </a:r>
            <a:r>
              <a:rPr lang="es-ES" sz="3600" b="1" dirty="0" smtClean="0">
                <a:solidFill>
                  <a:schemeClr val="accent1">
                    <a:lumMod val="50000"/>
                  </a:schemeClr>
                </a:solidFill>
                <a:cs typeface="Century Gothic"/>
              </a:rPr>
              <a:t>ué es la </a:t>
            </a:r>
            <a:r>
              <a:rPr lang="es-ES" sz="3600" b="1" dirty="0">
                <a:solidFill>
                  <a:schemeClr val="accent1">
                    <a:lumMod val="50000"/>
                  </a:schemeClr>
                </a:solidFill>
                <a:cs typeface="Century Gothic"/>
              </a:rPr>
              <a:t>Biología de la Conservación? 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705349" y="1346793"/>
            <a:ext cx="7631828" cy="10329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Century Gothic"/>
              </a:rPr>
              <a:t>Es una ciencia nueva (cf. 1980’s) que se generó como una respuesta a una crisis ambiental en el planeta: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948389" y="2052680"/>
            <a:ext cx="6400800" cy="36519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b="1" dirty="0" smtClean="0">
              <a:solidFill>
                <a:srgbClr val="000000"/>
              </a:solidFill>
              <a:cs typeface="Century Gothic"/>
            </a:endParaRPr>
          </a:p>
          <a:p>
            <a:pPr>
              <a:buFontTx/>
              <a:buChar char="•"/>
            </a:pPr>
            <a:r>
              <a:rPr lang="es-ES" dirty="0" smtClean="0">
                <a:solidFill>
                  <a:srgbClr val="000000"/>
                </a:solidFill>
                <a:cs typeface="Century Gothic"/>
              </a:rPr>
              <a:t>Pérdida de diversidad biológica </a:t>
            </a:r>
          </a:p>
          <a:p>
            <a:pPr marL="0" indent="0">
              <a:buNone/>
            </a:pPr>
            <a:r>
              <a:rPr lang="es-ES" dirty="0">
                <a:solidFill>
                  <a:srgbClr val="000000"/>
                </a:solidFill>
                <a:cs typeface="Century Gothic"/>
              </a:rPr>
              <a:t>	</a:t>
            </a:r>
            <a:r>
              <a:rPr lang="es-ES" dirty="0" smtClean="0">
                <a:solidFill>
                  <a:srgbClr val="000000"/>
                </a:solidFill>
                <a:cs typeface="Century Gothic"/>
              </a:rPr>
              <a:t>(genética, especies, hábitats, ecosistemas, </a:t>
            </a:r>
            <a:r>
              <a:rPr lang="es-ES" dirty="0" err="1" smtClean="0">
                <a:solidFill>
                  <a:srgbClr val="000000"/>
                </a:solidFill>
                <a:cs typeface="Century Gothic"/>
              </a:rPr>
              <a:t>etc</a:t>
            </a:r>
            <a:r>
              <a:rPr lang="es-ES" dirty="0" smtClean="0">
                <a:solidFill>
                  <a:srgbClr val="000000"/>
                </a:solidFill>
                <a:cs typeface="Century Gothic"/>
              </a:rPr>
              <a:t>)</a:t>
            </a:r>
          </a:p>
          <a:p>
            <a:pPr>
              <a:buFontTx/>
              <a:buChar char="•"/>
            </a:pPr>
            <a:r>
              <a:rPr lang="es-ES" dirty="0" smtClean="0">
                <a:solidFill>
                  <a:srgbClr val="000000"/>
                </a:solidFill>
                <a:cs typeface="Century Gothic"/>
              </a:rPr>
              <a:t>Cambios en los patrones climáticos</a:t>
            </a:r>
          </a:p>
          <a:p>
            <a:pPr>
              <a:buFontTx/>
              <a:buChar char="•"/>
            </a:pPr>
            <a:r>
              <a:rPr lang="es-ES" dirty="0" smtClean="0">
                <a:solidFill>
                  <a:srgbClr val="000000"/>
                </a:solidFill>
                <a:cs typeface="Century Gothic"/>
              </a:rPr>
              <a:t>Cambios en los ciclos de la materia, pérdida de suelos y contaminación</a:t>
            </a:r>
            <a:endParaRPr lang="es-ES" dirty="0">
              <a:solidFill>
                <a:srgbClr val="000000"/>
              </a:solidFill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891092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BA7F8-5E67-E546-8D44-19494CB9927D}" type="slidenum">
              <a:rPr lang="es-ES" smtClean="0"/>
              <a:pPr/>
              <a:t>3</a:t>
            </a:fld>
            <a:endParaRPr lang="es-ES" dirty="0"/>
          </a:p>
        </p:txBody>
      </p:sp>
      <p:pic>
        <p:nvPicPr>
          <p:cNvPr id="3" name="Imagen 2" descr="Screen Shot 2017-11-16 at 3.30.14 P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112" y="394198"/>
            <a:ext cx="6362954" cy="1359707"/>
          </a:xfrm>
          <a:prstGeom prst="rect">
            <a:avLst/>
          </a:prstGeom>
        </p:spPr>
      </p:pic>
      <p:pic>
        <p:nvPicPr>
          <p:cNvPr id="4" name="Imagen 3" descr="PNAS-2017_Fig-1-Eight-illustrative-pathways-by-which-MPAs-can-mitigate-and-promote-adaptation-to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2474" y="2000356"/>
            <a:ext cx="5507729" cy="379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451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365127"/>
            <a:ext cx="7548511" cy="716421"/>
          </a:xfrm>
        </p:spPr>
        <p:txBody>
          <a:bodyPr>
            <a:noAutofit/>
          </a:bodyPr>
          <a:lstStyle/>
          <a:p>
            <a:r>
              <a:rPr lang="es-ES" sz="3600" dirty="0" smtClean="0">
                <a:solidFill>
                  <a:schemeClr val="accent1">
                    <a:lumMod val="50000"/>
                  </a:schemeClr>
                </a:solidFill>
                <a:cs typeface="Century Gothic"/>
              </a:rPr>
              <a:t>En que se basa </a:t>
            </a:r>
            <a:r>
              <a:rPr lang="es-ES" sz="3600" b="1" dirty="0" smtClean="0">
                <a:solidFill>
                  <a:schemeClr val="accent1">
                    <a:lumMod val="50000"/>
                  </a:schemeClr>
                </a:solidFill>
                <a:cs typeface="Century Gothic"/>
              </a:rPr>
              <a:t>la </a:t>
            </a:r>
            <a:r>
              <a:rPr lang="es-ES" sz="3600" b="1" dirty="0">
                <a:solidFill>
                  <a:schemeClr val="accent1">
                    <a:lumMod val="50000"/>
                  </a:schemeClr>
                </a:solidFill>
                <a:cs typeface="Century Gothic"/>
              </a:rPr>
              <a:t>Biología de la Conservación? 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625286" y="1600202"/>
            <a:ext cx="8229600" cy="4862689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s-ES" sz="4000" smtClean="0">
                <a:solidFill>
                  <a:schemeClr val="bg1"/>
                </a:solidFill>
                <a:cs typeface="Century Gothic"/>
              </a:rPr>
              <a:t>Amalgama de varias ciencias:</a:t>
            </a:r>
          </a:p>
          <a:p>
            <a:pPr>
              <a:buFontTx/>
              <a:buNone/>
            </a:pPr>
            <a:endParaRPr lang="es-ES" smtClean="0">
              <a:solidFill>
                <a:schemeClr val="bg1"/>
              </a:solidFill>
              <a:cs typeface="Century Gothic"/>
            </a:endParaRPr>
          </a:p>
          <a:p>
            <a:pPr>
              <a:buFontTx/>
              <a:buNone/>
            </a:pPr>
            <a:endParaRPr lang="es-ES" dirty="0" smtClean="0">
              <a:solidFill>
                <a:schemeClr val="bg1"/>
              </a:solidFill>
              <a:cs typeface="Century Gothic"/>
            </a:endParaRPr>
          </a:p>
        </p:txBody>
      </p:sp>
      <p:sp>
        <p:nvSpPr>
          <p:cNvPr id="6" name="Oval 4"/>
          <p:cNvSpPr>
            <a:spLocks noChangeArrowheads="1"/>
          </p:cNvSpPr>
          <p:nvPr/>
        </p:nvSpPr>
        <p:spPr bwMode="auto">
          <a:xfrm>
            <a:off x="4863278" y="1385047"/>
            <a:ext cx="1881939" cy="1219200"/>
          </a:xfrm>
          <a:prstGeom prst="ellipse">
            <a:avLst/>
          </a:prstGeom>
          <a:solidFill>
            <a:schemeClr val="accent1">
              <a:alpha val="0"/>
            </a:schemeClr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auto">
          <a:xfrm rot="5400000">
            <a:off x="6900208" y="1830994"/>
            <a:ext cx="814388" cy="866775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5757745" y="2870367"/>
            <a:ext cx="311668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s-ES" sz="2800" b="1" dirty="0">
                <a:solidFill>
                  <a:schemeClr val="bg1"/>
                </a:solidFill>
                <a:cs typeface="Century Gothic"/>
              </a:rPr>
              <a:t>APLICA EL </a:t>
            </a:r>
            <a:r>
              <a:rPr lang="es-ES" sz="2800" b="1" dirty="0" smtClean="0">
                <a:solidFill>
                  <a:schemeClr val="bg1"/>
                </a:solidFill>
                <a:cs typeface="Century Gothic"/>
              </a:rPr>
              <a:t>MÉTODO</a:t>
            </a:r>
            <a:endParaRPr lang="es-ES" sz="2800" b="1" dirty="0">
              <a:solidFill>
                <a:schemeClr val="bg1"/>
              </a:solidFill>
              <a:cs typeface="Century Gothic"/>
            </a:endParaRPr>
          </a:p>
          <a:p>
            <a:r>
              <a:rPr lang="es-ES" sz="2800" b="1" dirty="0">
                <a:solidFill>
                  <a:schemeClr val="bg1"/>
                </a:solidFill>
                <a:cs typeface="Century Gothic"/>
              </a:rPr>
              <a:t>CIENTIFICO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628650" y="2495176"/>
            <a:ext cx="7886700" cy="39955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endParaRPr lang="es-ES" dirty="0" smtClean="0">
              <a:solidFill>
                <a:srgbClr val="000000"/>
              </a:solidFill>
              <a:cs typeface="Century Gothic"/>
            </a:endParaRPr>
          </a:p>
          <a:p>
            <a:pPr>
              <a:buFontTx/>
              <a:buNone/>
            </a:pPr>
            <a:r>
              <a:rPr lang="es-ES" dirty="0" smtClean="0">
                <a:solidFill>
                  <a:srgbClr val="000000"/>
                </a:solidFill>
                <a:cs typeface="Century Gothic"/>
              </a:rPr>
              <a:t>Ecología de poblaciones</a:t>
            </a:r>
          </a:p>
          <a:p>
            <a:pPr>
              <a:buFontTx/>
              <a:buNone/>
            </a:pPr>
            <a:r>
              <a:rPr lang="es-ES" dirty="0" smtClean="0">
                <a:solidFill>
                  <a:srgbClr val="000000"/>
                </a:solidFill>
                <a:cs typeface="Century Gothic"/>
              </a:rPr>
              <a:t>Biogeografía</a:t>
            </a:r>
          </a:p>
          <a:p>
            <a:pPr>
              <a:buFontTx/>
              <a:buNone/>
            </a:pPr>
            <a:r>
              <a:rPr lang="es-ES" dirty="0" smtClean="0">
                <a:solidFill>
                  <a:srgbClr val="000000"/>
                </a:solidFill>
                <a:cs typeface="Century Gothic"/>
              </a:rPr>
              <a:t>Genética de poblaciones</a:t>
            </a:r>
          </a:p>
          <a:p>
            <a:pPr>
              <a:buFontTx/>
              <a:buNone/>
            </a:pPr>
            <a:r>
              <a:rPr lang="es-ES" dirty="0" smtClean="0">
                <a:solidFill>
                  <a:srgbClr val="000000"/>
                </a:solidFill>
                <a:cs typeface="Century Gothic"/>
              </a:rPr>
              <a:t>Sociología/Antropología</a:t>
            </a:r>
          </a:p>
          <a:p>
            <a:pPr>
              <a:buFontTx/>
              <a:buNone/>
            </a:pPr>
            <a:r>
              <a:rPr lang="es-ES" dirty="0" smtClean="0">
                <a:solidFill>
                  <a:srgbClr val="000000"/>
                </a:solidFill>
                <a:cs typeface="Century Gothic"/>
              </a:rPr>
              <a:t>Economía</a:t>
            </a:r>
            <a:endParaRPr lang="es-ES" dirty="0">
              <a:solidFill>
                <a:srgbClr val="000000"/>
              </a:solidFill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229234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365127"/>
            <a:ext cx="7548511" cy="716421"/>
          </a:xfrm>
        </p:spPr>
        <p:txBody>
          <a:bodyPr>
            <a:noAutofit/>
          </a:bodyPr>
          <a:lstStyle/>
          <a:p>
            <a:r>
              <a:rPr lang="es-ES" sz="3600" dirty="0" smtClean="0">
                <a:solidFill>
                  <a:schemeClr val="accent1">
                    <a:lumMod val="50000"/>
                  </a:schemeClr>
                </a:solidFill>
                <a:cs typeface="Century Gothic"/>
              </a:rPr>
              <a:t>En que se basa </a:t>
            </a:r>
            <a:r>
              <a:rPr lang="es-ES" sz="3600" b="1" dirty="0" smtClean="0">
                <a:solidFill>
                  <a:schemeClr val="accent1">
                    <a:lumMod val="50000"/>
                  </a:schemeClr>
                </a:solidFill>
                <a:cs typeface="Century Gothic"/>
              </a:rPr>
              <a:t>la </a:t>
            </a:r>
            <a:r>
              <a:rPr lang="es-ES" sz="3600" b="1" dirty="0">
                <a:solidFill>
                  <a:schemeClr val="accent1">
                    <a:lumMod val="50000"/>
                  </a:schemeClr>
                </a:solidFill>
                <a:cs typeface="Century Gothic"/>
              </a:rPr>
              <a:t>Biología de la Conservación? 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625286" y="1600202"/>
            <a:ext cx="8229600" cy="4862689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s-ES" sz="4000" smtClean="0">
                <a:solidFill>
                  <a:srgbClr val="000000"/>
                </a:solidFill>
                <a:cs typeface="Century Gothic"/>
              </a:rPr>
              <a:t>Amalgama de varias ciencias:</a:t>
            </a:r>
          </a:p>
          <a:p>
            <a:pPr>
              <a:buFontTx/>
              <a:buNone/>
            </a:pPr>
            <a:endParaRPr lang="es-ES" smtClean="0">
              <a:solidFill>
                <a:srgbClr val="000000"/>
              </a:solidFill>
              <a:cs typeface="Century Gothic"/>
            </a:endParaRPr>
          </a:p>
          <a:p>
            <a:pPr>
              <a:buFontTx/>
              <a:buNone/>
            </a:pPr>
            <a:endParaRPr lang="es-ES" smtClean="0">
              <a:solidFill>
                <a:srgbClr val="000000"/>
              </a:solidFill>
              <a:cs typeface="Century Gothic"/>
            </a:endParaRPr>
          </a:p>
          <a:p>
            <a:pPr>
              <a:buFontTx/>
              <a:buNone/>
            </a:pPr>
            <a:r>
              <a:rPr lang="es-ES" sz="2800" u="sng" smtClean="0">
                <a:solidFill>
                  <a:srgbClr val="000000"/>
                </a:solidFill>
                <a:cs typeface="Century Gothic"/>
              </a:rPr>
              <a:t>Rara vez en el momento de</a:t>
            </a:r>
          </a:p>
          <a:p>
            <a:pPr>
              <a:buFontTx/>
              <a:buNone/>
            </a:pPr>
            <a:r>
              <a:rPr lang="es-ES" sz="2800" u="sng" smtClean="0">
                <a:solidFill>
                  <a:srgbClr val="000000"/>
                </a:solidFill>
                <a:cs typeface="Century Gothic"/>
              </a:rPr>
              <a:t>la toma de decisiones se </a:t>
            </a:r>
          </a:p>
          <a:p>
            <a:pPr>
              <a:buFontTx/>
              <a:buNone/>
            </a:pPr>
            <a:r>
              <a:rPr lang="es-ES" sz="2800" u="sng" smtClean="0">
                <a:solidFill>
                  <a:srgbClr val="000000"/>
                </a:solidFill>
                <a:cs typeface="Century Gothic"/>
              </a:rPr>
              <a:t>tienen en cuenta datos</a:t>
            </a:r>
          </a:p>
          <a:p>
            <a:pPr>
              <a:buFontTx/>
              <a:buNone/>
            </a:pPr>
            <a:r>
              <a:rPr lang="es-ES" sz="2800" u="sng" smtClean="0">
                <a:solidFill>
                  <a:srgbClr val="000000"/>
                </a:solidFill>
                <a:cs typeface="Century Gothic"/>
              </a:rPr>
              <a:t>Científicos!</a:t>
            </a:r>
            <a:endParaRPr lang="es-ES" sz="2800" u="sng" dirty="0">
              <a:solidFill>
                <a:srgbClr val="000000"/>
              </a:solidFill>
              <a:cs typeface="Century Gothic"/>
            </a:endParaRPr>
          </a:p>
        </p:txBody>
      </p:sp>
      <p:sp>
        <p:nvSpPr>
          <p:cNvPr id="11" name="Oval 4"/>
          <p:cNvSpPr>
            <a:spLocks noChangeArrowheads="1"/>
          </p:cNvSpPr>
          <p:nvPr/>
        </p:nvSpPr>
        <p:spPr bwMode="auto">
          <a:xfrm>
            <a:off x="4852308" y="1385047"/>
            <a:ext cx="1885675" cy="1219200"/>
          </a:xfrm>
          <a:prstGeom prst="ellipse">
            <a:avLst/>
          </a:prstGeom>
          <a:solidFill>
            <a:schemeClr val="accent1">
              <a:alpha val="0"/>
            </a:schemeClr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AutoShape 5"/>
          <p:cNvSpPr>
            <a:spLocks noChangeArrowheads="1"/>
          </p:cNvSpPr>
          <p:nvPr/>
        </p:nvSpPr>
        <p:spPr bwMode="auto">
          <a:xfrm rot="5400000">
            <a:off x="7109382" y="1890758"/>
            <a:ext cx="814388" cy="866775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5966919" y="2930131"/>
            <a:ext cx="311668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s-ES" sz="2800" b="1" dirty="0">
                <a:solidFill>
                  <a:srgbClr val="000000"/>
                </a:solidFill>
                <a:cs typeface="Century Gothic"/>
              </a:rPr>
              <a:t>APLICA EL METODO</a:t>
            </a:r>
          </a:p>
          <a:p>
            <a:r>
              <a:rPr lang="es-ES" sz="2800" b="1" dirty="0">
                <a:solidFill>
                  <a:srgbClr val="000000"/>
                </a:solidFill>
                <a:cs typeface="Century Gothic"/>
              </a:rPr>
              <a:t>CIENTIFICO</a:t>
            </a:r>
          </a:p>
        </p:txBody>
      </p:sp>
      <p:sp>
        <p:nvSpPr>
          <p:cNvPr id="14" name="AutoShape 7"/>
          <p:cNvSpPr>
            <a:spLocks noChangeArrowheads="1"/>
          </p:cNvSpPr>
          <p:nvPr/>
        </p:nvSpPr>
        <p:spPr bwMode="auto">
          <a:xfrm rot="10673642">
            <a:off x="7098840" y="3775798"/>
            <a:ext cx="814388" cy="866775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972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065" y="358415"/>
            <a:ext cx="7911353" cy="6100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6"/>
          <p:cNvSpPr txBox="1">
            <a:spLocks noChangeArrowheads="1"/>
          </p:cNvSpPr>
          <p:nvPr/>
        </p:nvSpPr>
        <p:spPr bwMode="auto">
          <a:xfrm>
            <a:off x="1126161" y="932531"/>
            <a:ext cx="94839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3600" kern="1200" dirty="0">
                <a:solidFill>
                  <a:srgbClr val="000000"/>
                </a:solidFill>
              </a:rPr>
              <a:t>80’s</a:t>
            </a:r>
          </a:p>
        </p:txBody>
      </p:sp>
      <p:sp>
        <p:nvSpPr>
          <p:cNvPr id="4" name="Rectangle 3"/>
          <p:cNvSpPr/>
          <p:nvPr/>
        </p:nvSpPr>
        <p:spPr>
          <a:xfrm>
            <a:off x="2150985" y="5658441"/>
            <a:ext cx="3894667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kern="1200" dirty="0" smtClean="0">
                <a:solidFill>
                  <a:srgbClr val="000000"/>
                </a:solidFill>
                <a:latin typeface="Century Gothic"/>
                <a:cs typeface="Century Gothic"/>
              </a:rPr>
              <a:t>El </a:t>
            </a:r>
            <a:r>
              <a:rPr lang="en-US" sz="1400" b="1" kern="1200" dirty="0" err="1" smtClean="0">
                <a:solidFill>
                  <a:srgbClr val="000000"/>
                </a:solidFill>
                <a:latin typeface="Century Gothic"/>
                <a:cs typeface="Century Gothic"/>
              </a:rPr>
              <a:t>Pez</a:t>
            </a:r>
            <a:r>
              <a:rPr lang="en-US" sz="1400" b="1" kern="1200" dirty="0" smtClean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lang="en-US" sz="1400" b="1" kern="1200" dirty="0" err="1" smtClean="0">
                <a:solidFill>
                  <a:srgbClr val="000000"/>
                </a:solidFill>
                <a:latin typeface="Century Gothic"/>
                <a:cs typeface="Century Gothic"/>
              </a:rPr>
              <a:t>Loro</a:t>
            </a:r>
            <a:r>
              <a:rPr lang="en-US" sz="1400" b="1" kern="1200" dirty="0" smtClean="0">
                <a:solidFill>
                  <a:srgbClr val="000000"/>
                </a:solidFill>
                <a:latin typeface="Century Gothic"/>
                <a:cs typeface="Century Gothic"/>
              </a:rPr>
              <a:t> - Charles King</a:t>
            </a:r>
            <a:endParaRPr lang="en-US" sz="1400" kern="1200" dirty="0" smtClean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pPr algn="ctr"/>
            <a:r>
              <a:rPr lang="en-US" sz="1200" kern="1200" dirty="0" smtClean="0">
                <a:solidFill>
                  <a:srgbClr val="000000"/>
                </a:solidFill>
                <a:latin typeface="Century Gothic"/>
                <a:cs typeface="Century Gothic"/>
                <a:hlinkClick r:id="rId4"/>
              </a:rPr>
              <a:t>http://www.youtube.com/watch?v=J4nl8jPbkUU</a:t>
            </a:r>
            <a:endParaRPr lang="en-US" sz="1200" kern="1200" dirty="0" smtClean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pPr algn="ctr"/>
            <a:endParaRPr lang="en-US" sz="1200" kern="1200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70734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1143" y="1370144"/>
            <a:ext cx="6387673" cy="3904723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0" y="6876"/>
            <a:ext cx="9144000" cy="1143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ＭＳ Ｐゴシック" charset="-128"/>
                <a:cs typeface="Century Gothic"/>
              </a:rPr>
              <a:t>Objetivo 1:</a:t>
            </a:r>
            <a:r>
              <a:rPr kumimoji="0" lang="es-CO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ＭＳ Ｐゴシック" charset="-128"/>
                <a:cs typeface="Century Gothic"/>
              </a:rPr>
              <a:t> Proteger y perpetuar la diversidad biologica</a:t>
            </a:r>
            <a:endParaRPr kumimoji="0" lang="es-CO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ＭＳ Ｐゴシック" charset="-128"/>
              <a:cs typeface="Century Gothic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5504977"/>
            <a:ext cx="9144000" cy="134659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US" sz="2800" b="1" dirty="0" err="1" smtClean="0">
                <a:solidFill>
                  <a:schemeClr val="tx1"/>
                </a:solidFill>
                <a:ea typeface="ＭＳ Ｐゴシック" charset="-128"/>
                <a:cs typeface="Century Gothic"/>
              </a:rPr>
              <a:t>Objetivo</a:t>
            </a:r>
            <a:r>
              <a:rPr lang="en-US" sz="2800" b="1" dirty="0" smtClean="0">
                <a:solidFill>
                  <a:schemeClr val="tx1"/>
                </a:solidFill>
                <a:ea typeface="ＭＳ Ｐゴシック" charset="-128"/>
                <a:cs typeface="Century Gothic"/>
              </a:rPr>
              <a:t> 2: </a:t>
            </a:r>
            <a:r>
              <a:rPr lang="en-US" sz="2800" b="1" dirty="0" err="1" smtClean="0">
                <a:solidFill>
                  <a:schemeClr val="tx1"/>
                </a:solidFill>
                <a:ea typeface="ＭＳ Ｐゴシック" charset="-128"/>
                <a:cs typeface="Century Gothic"/>
              </a:rPr>
              <a:t>Revertir</a:t>
            </a:r>
            <a:r>
              <a:rPr lang="en-US" sz="2800" b="1" dirty="0" smtClean="0">
                <a:solidFill>
                  <a:schemeClr val="tx1"/>
                </a:solidFill>
                <a:ea typeface="ＭＳ Ｐゴシック" charset="-128"/>
                <a:cs typeface="Century Gothic"/>
              </a:rPr>
              <a:t> la </a:t>
            </a:r>
            <a:r>
              <a:rPr lang="en-US" sz="2800" b="1" dirty="0" err="1" smtClean="0">
                <a:solidFill>
                  <a:schemeClr val="tx1"/>
                </a:solidFill>
                <a:ea typeface="ＭＳ Ｐゴシック" charset="-128"/>
                <a:cs typeface="Century Gothic"/>
              </a:rPr>
              <a:t>degradación</a:t>
            </a:r>
            <a:r>
              <a:rPr lang="en-US" sz="2800" b="1" dirty="0" smtClean="0">
                <a:solidFill>
                  <a:schemeClr val="tx1"/>
                </a:solidFill>
                <a:ea typeface="ＭＳ Ｐゴシック" charset="-128"/>
                <a:cs typeface="Century Gothic"/>
              </a:rPr>
              <a:t> de los </a:t>
            </a:r>
            <a:r>
              <a:rPr lang="en-US" sz="2800" b="1" dirty="0" err="1" smtClean="0">
                <a:solidFill>
                  <a:schemeClr val="tx1"/>
                </a:solidFill>
                <a:ea typeface="ＭＳ Ｐゴシック" charset="-128"/>
                <a:cs typeface="Century Gothic"/>
              </a:rPr>
              <a:t>ecosistemas</a:t>
            </a:r>
            <a:r>
              <a:rPr lang="en-US" sz="2800" b="1" dirty="0" smtClean="0">
                <a:solidFill>
                  <a:schemeClr val="tx1"/>
                </a:solidFill>
                <a:ea typeface="ＭＳ Ｐゴシック" charset="-128"/>
                <a:cs typeface="Century Gothic"/>
              </a:rPr>
              <a:t> y al </a:t>
            </a:r>
            <a:r>
              <a:rPr lang="en-US" sz="2800" b="1" dirty="0" err="1" smtClean="0">
                <a:solidFill>
                  <a:schemeClr val="tx1"/>
                </a:solidFill>
                <a:ea typeface="ＭＳ Ｐゴシック" charset="-128"/>
                <a:cs typeface="Century Gothic"/>
              </a:rPr>
              <a:t>mismo</a:t>
            </a:r>
            <a:r>
              <a:rPr lang="en-US" sz="2800" b="1" dirty="0" smtClean="0">
                <a:solidFill>
                  <a:schemeClr val="tx1"/>
                </a:solidFill>
                <a:ea typeface="ＭＳ Ｐゴシック" charset="-128"/>
                <a:cs typeface="Century Gothic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ea typeface="ＭＳ Ｐゴシック" charset="-128"/>
                <a:cs typeface="Century Gothic"/>
              </a:rPr>
              <a:t>tiempo</a:t>
            </a:r>
            <a:r>
              <a:rPr lang="en-US" sz="2800" b="1" dirty="0" smtClean="0">
                <a:solidFill>
                  <a:schemeClr val="tx1"/>
                </a:solidFill>
                <a:ea typeface="ＭＳ Ｐゴシック" charset="-128"/>
                <a:cs typeface="Century Gothic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ea typeface="ＭＳ Ｐゴシック" charset="-128"/>
                <a:cs typeface="Century Gothic"/>
              </a:rPr>
              <a:t>satisfacer</a:t>
            </a:r>
            <a:r>
              <a:rPr lang="en-US" sz="2800" b="1" dirty="0" smtClean="0">
                <a:solidFill>
                  <a:schemeClr val="tx1"/>
                </a:solidFill>
                <a:ea typeface="ＭＳ Ｐゴシック" charset="-128"/>
                <a:cs typeface="Century Gothic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ea typeface="ＭＳ Ｐゴシック" charset="-128"/>
                <a:cs typeface="Century Gothic"/>
              </a:rPr>
              <a:t>las</a:t>
            </a:r>
            <a:r>
              <a:rPr lang="en-US" sz="2800" b="1" dirty="0" smtClean="0">
                <a:solidFill>
                  <a:schemeClr val="tx1"/>
                </a:solidFill>
                <a:ea typeface="ＭＳ Ｐゴシック" charset="-128"/>
                <a:cs typeface="Century Gothic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ea typeface="ＭＳ Ｐゴシック" charset="-128"/>
                <a:cs typeface="Century Gothic"/>
              </a:rPr>
              <a:t>mayores</a:t>
            </a:r>
            <a:r>
              <a:rPr lang="en-US" sz="2800" b="1" dirty="0" smtClean="0">
                <a:solidFill>
                  <a:schemeClr val="tx1"/>
                </a:solidFill>
                <a:ea typeface="ＭＳ Ｐゴシック" charset="-128"/>
                <a:cs typeface="Century Gothic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ea typeface="ＭＳ Ｐゴシック" charset="-128"/>
                <a:cs typeface="Century Gothic"/>
              </a:rPr>
              <a:t>demandas</a:t>
            </a:r>
            <a:r>
              <a:rPr lang="en-US" sz="2800" b="1" dirty="0" smtClean="0">
                <a:solidFill>
                  <a:schemeClr val="tx1"/>
                </a:solidFill>
                <a:ea typeface="ＭＳ Ｐゴシック" charset="-128"/>
                <a:cs typeface="Century Gothic"/>
              </a:rPr>
              <a:t> de </a:t>
            </a:r>
            <a:r>
              <a:rPr lang="en-US" sz="2800" b="1" dirty="0" err="1" smtClean="0">
                <a:solidFill>
                  <a:schemeClr val="tx1"/>
                </a:solidFill>
                <a:ea typeface="ＭＳ Ｐゴシック" charset="-128"/>
                <a:cs typeface="Century Gothic"/>
              </a:rPr>
              <a:t>sus</a:t>
            </a:r>
            <a:r>
              <a:rPr lang="en-US" sz="2800" b="1" dirty="0" smtClean="0">
                <a:solidFill>
                  <a:schemeClr val="tx1"/>
                </a:solidFill>
                <a:ea typeface="ＭＳ Ｐゴシック" charset="-128"/>
                <a:cs typeface="Century Gothic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ea typeface="ＭＳ Ｐゴシック" charset="-128"/>
                <a:cs typeface="Century Gothic"/>
              </a:rPr>
              <a:t>servicios</a:t>
            </a:r>
            <a:endParaRPr kumimoji="0" lang="es-CO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ＭＳ Ｐゴシック" charset="-128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87962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s-ES" dirty="0" smtClean="0">
                <a:solidFill>
                  <a:schemeClr val="accent1">
                    <a:lumMod val="50000"/>
                  </a:schemeClr>
                </a:solidFill>
                <a:cs typeface="Century Gothic"/>
              </a:rPr>
              <a:t>Ejemplos</a:t>
            </a:r>
            <a:endParaRPr lang="es-ES" dirty="0">
              <a:solidFill>
                <a:schemeClr val="accent1">
                  <a:lumMod val="50000"/>
                </a:schemeClr>
              </a:solidFill>
              <a:cs typeface="Century Gothic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71311" y="1402648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>
              <a:buFontTx/>
              <a:buNone/>
            </a:pPr>
            <a:r>
              <a:rPr lang="es-ES" sz="2800" b="1" i="1" smtClean="0">
                <a:solidFill>
                  <a:srgbClr val="000000"/>
                </a:solidFill>
                <a:cs typeface="Century Gothic"/>
              </a:rPr>
              <a:t>Sistemas de cultivo de algunos aborígenes Australianos:</a:t>
            </a:r>
          </a:p>
          <a:p>
            <a:pPr marL="609600" indent="-609600">
              <a:buFontTx/>
              <a:buNone/>
            </a:pPr>
            <a:endParaRPr lang="es-ES" sz="2800" smtClean="0">
              <a:solidFill>
                <a:srgbClr val="000000"/>
              </a:solidFill>
              <a:cs typeface="Century Gothic"/>
            </a:endParaRPr>
          </a:p>
          <a:p>
            <a:pPr marL="609600" indent="-609600"/>
            <a:r>
              <a:rPr lang="es-ES" sz="2800" smtClean="0">
                <a:solidFill>
                  <a:srgbClr val="000000"/>
                </a:solidFill>
                <a:cs typeface="Century Gothic"/>
              </a:rPr>
              <a:t>Quema de pequeños parches en distintas épocas</a:t>
            </a:r>
          </a:p>
          <a:p>
            <a:pPr marL="609600" indent="-609600">
              <a:buFont typeface="Wingdings" charset="2"/>
              <a:buChar char="à"/>
            </a:pPr>
            <a:r>
              <a:rPr lang="es-ES" sz="2800" smtClean="0">
                <a:solidFill>
                  <a:srgbClr val="000000"/>
                </a:solidFill>
                <a:cs typeface="Century Gothic"/>
                <a:sym typeface="Wingdings" charset="2"/>
              </a:rPr>
              <a:t>Se pierden pocas spp. (pueden migrar)</a:t>
            </a:r>
          </a:p>
          <a:p>
            <a:pPr marL="609600" indent="-609600">
              <a:buFont typeface="Wingdings" charset="2"/>
              <a:buChar char="à"/>
            </a:pPr>
            <a:r>
              <a:rPr lang="es-ES" sz="2800" smtClean="0">
                <a:solidFill>
                  <a:srgbClr val="000000"/>
                </a:solidFill>
                <a:cs typeface="Century Gothic"/>
              </a:rPr>
              <a:t>No se acumula mucha biomasa seca  (se evitan incendios grandes)</a:t>
            </a:r>
          </a:p>
          <a:p>
            <a:pPr marL="609600" indent="-609600">
              <a:buFontTx/>
              <a:buNone/>
            </a:pPr>
            <a:r>
              <a:rPr lang="es-ES" sz="2800" smtClean="0">
                <a:solidFill>
                  <a:srgbClr val="000000"/>
                </a:solidFill>
                <a:ea typeface="Arial" charset="0"/>
                <a:cs typeface="Century Gothic"/>
              </a:rPr>
              <a:t>	</a:t>
            </a:r>
            <a:endParaRPr lang="es-ES" sz="2800" dirty="0">
              <a:solidFill>
                <a:srgbClr val="000000"/>
              </a:solidFill>
              <a:ea typeface="Arial" charset="0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70565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8862"/>
            <a:ext cx="8229600" cy="1143000"/>
          </a:xfrm>
        </p:spPr>
        <p:txBody>
          <a:bodyPr/>
          <a:lstStyle/>
          <a:p>
            <a:r>
              <a:rPr lang="es-ES" dirty="0" smtClean="0">
                <a:cs typeface="Century Gothic"/>
              </a:rPr>
              <a:t>Ejemplos</a:t>
            </a:r>
            <a:endParaRPr lang="es-ES" dirty="0">
              <a:cs typeface="Century Gothic"/>
            </a:endParaRPr>
          </a:p>
        </p:txBody>
      </p:sp>
      <p:pic>
        <p:nvPicPr>
          <p:cNvPr id="3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0352" y="978151"/>
            <a:ext cx="8514047" cy="5879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337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609600" y="2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4400" b="1" kern="120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>
                <a:solidFill>
                  <a:schemeClr val="bg1"/>
                </a:solidFill>
                <a:cs typeface="Century Gothic"/>
              </a:rPr>
              <a:t>Que es la Biología de la Conservación?</a:t>
            </a:r>
            <a:endParaRPr lang="es-ES" dirty="0">
              <a:solidFill>
                <a:schemeClr val="bg1"/>
              </a:solidFill>
              <a:cs typeface="Century Gothic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57745" y="2315883"/>
            <a:ext cx="8534400" cy="26595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dirty="0" smtClean="0">
                <a:solidFill>
                  <a:schemeClr val="bg1"/>
                </a:solidFill>
                <a:cs typeface="Century Gothic"/>
              </a:rPr>
              <a:t>Definición típica de diccionario:</a:t>
            </a:r>
          </a:p>
          <a:p>
            <a:endParaRPr lang="es-ES" dirty="0" smtClean="0">
              <a:solidFill>
                <a:schemeClr val="bg1"/>
              </a:solidFill>
              <a:cs typeface="Century Gothic"/>
            </a:endParaRPr>
          </a:p>
          <a:p>
            <a:pPr>
              <a:buFont typeface="Arial"/>
              <a:buChar char="•"/>
            </a:pPr>
            <a:r>
              <a:rPr lang="es-ES" dirty="0" smtClean="0">
                <a:solidFill>
                  <a:schemeClr val="bg1"/>
                </a:solidFill>
                <a:cs typeface="Century Gothic"/>
              </a:rPr>
              <a:t>Estudio </a:t>
            </a:r>
            <a:r>
              <a:rPr lang="es-ES" u="sng" dirty="0" smtClean="0">
                <a:solidFill>
                  <a:schemeClr val="bg1"/>
                </a:solidFill>
                <a:cs typeface="Century Gothic"/>
              </a:rPr>
              <a:t>biológico</a:t>
            </a:r>
            <a:r>
              <a:rPr lang="es-ES" dirty="0" smtClean="0">
                <a:solidFill>
                  <a:schemeClr val="bg1"/>
                </a:solidFill>
                <a:cs typeface="Century Gothic"/>
              </a:rPr>
              <a:t> del cuidado y protección de los recursos naturales para evitar su pérdida</a:t>
            </a:r>
          </a:p>
          <a:p>
            <a:endParaRPr lang="es-ES" dirty="0" smtClean="0">
              <a:solidFill>
                <a:schemeClr val="bg1"/>
              </a:solidFill>
              <a:cs typeface="Century Gothic"/>
            </a:endParaRPr>
          </a:p>
          <a:p>
            <a:endParaRPr lang="es-ES" dirty="0">
              <a:solidFill>
                <a:schemeClr val="bg1"/>
              </a:solidFill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670464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398430" y="570250"/>
            <a:ext cx="7624980" cy="5178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44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Century Gothic"/>
              </a:rPr>
              <a:t>Desarrollo –evolución histórica-</a:t>
            </a:r>
          </a:p>
          <a:p>
            <a:pPr marL="609600" indent="-609600"/>
            <a:endParaRPr lang="es-ES" dirty="0" smtClean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pPr marL="609600" indent="-609600"/>
            <a:endParaRPr lang="es-ES" dirty="0" smtClean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pPr marL="609600" indent="-609600">
              <a:buFontTx/>
              <a:buAutoNum type="arabicPeriod"/>
            </a:pPr>
            <a:r>
              <a:rPr lang="es-ES" dirty="0" smtClean="0">
                <a:solidFill>
                  <a:srgbClr val="000000"/>
                </a:solidFill>
                <a:cs typeface="Century Gothic"/>
              </a:rPr>
              <a:t>Crecimiento Económico (saqueo de recursos)</a:t>
            </a:r>
          </a:p>
          <a:p>
            <a:pPr marL="609600" indent="-609600">
              <a:buFontTx/>
              <a:buAutoNum type="arabicPeriod"/>
            </a:pPr>
            <a:r>
              <a:rPr lang="es-ES" dirty="0" smtClean="0">
                <a:solidFill>
                  <a:srgbClr val="000000"/>
                </a:solidFill>
                <a:cs typeface="Century Gothic"/>
              </a:rPr>
              <a:t>Desarrollo económico (bienestar de una sociedad, con unos recursos limitados)</a:t>
            </a:r>
          </a:p>
          <a:p>
            <a:pPr marL="609600" indent="-609600">
              <a:buFontTx/>
              <a:buAutoNum type="arabicPeriod"/>
            </a:pPr>
            <a:r>
              <a:rPr lang="es-ES" dirty="0" smtClean="0">
                <a:solidFill>
                  <a:srgbClr val="000000"/>
                </a:solidFill>
                <a:cs typeface="Century Gothic"/>
              </a:rPr>
              <a:t>Desarrollo Sostenible o sustentable</a:t>
            </a:r>
          </a:p>
          <a:p>
            <a:pPr marL="609600" indent="-609600">
              <a:buFontTx/>
              <a:buAutoNum type="arabicPeriod"/>
            </a:pPr>
            <a:r>
              <a:rPr lang="es-ES" dirty="0" smtClean="0">
                <a:solidFill>
                  <a:srgbClr val="000000"/>
                </a:solidFill>
                <a:cs typeface="Century Gothic"/>
              </a:rPr>
              <a:t>Desarrollo humano sostenible (reconocimiento de derechos individuales: ej. desarrollo de potencialidades)</a:t>
            </a:r>
          </a:p>
        </p:txBody>
      </p:sp>
    </p:spTree>
    <p:extLst>
      <p:ext uri="{BB962C8B-B14F-4D97-AF65-F5344CB8AC3E}">
        <p14:creationId xmlns:p14="http://schemas.microsoft.com/office/powerpoint/2010/main" val="234588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7029" y="413091"/>
            <a:ext cx="87069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1F4E79"/>
                </a:solidFill>
                <a:latin typeface="+mj-lt"/>
                <a:cs typeface="Century Gothic"/>
              </a:rPr>
              <a:t>Que</a:t>
            </a:r>
            <a:r>
              <a:rPr lang="en-US" sz="4400" b="1" dirty="0" smtClean="0">
                <a:solidFill>
                  <a:srgbClr val="1F4E79"/>
                </a:solidFill>
                <a:latin typeface="+mj-lt"/>
                <a:cs typeface="Century Gothic"/>
              </a:rPr>
              <a:t> </a:t>
            </a:r>
            <a:r>
              <a:rPr lang="en-US" sz="4400" b="1" dirty="0" err="1" smtClean="0">
                <a:solidFill>
                  <a:srgbClr val="1F4E79"/>
                </a:solidFill>
                <a:latin typeface="+mj-lt"/>
                <a:cs typeface="Century Gothic"/>
              </a:rPr>
              <a:t>es</a:t>
            </a:r>
            <a:r>
              <a:rPr lang="en-US" sz="4400" b="1" dirty="0" smtClean="0">
                <a:solidFill>
                  <a:srgbClr val="1F4E79"/>
                </a:solidFill>
                <a:latin typeface="+mj-lt"/>
                <a:cs typeface="Century Gothic"/>
              </a:rPr>
              <a:t> el </a:t>
            </a:r>
            <a:r>
              <a:rPr lang="en-US" sz="4400" b="1" dirty="0" err="1" smtClean="0">
                <a:solidFill>
                  <a:srgbClr val="1F4E79"/>
                </a:solidFill>
                <a:latin typeface="+mj-lt"/>
                <a:cs typeface="Century Gothic"/>
              </a:rPr>
              <a:t>Desarrollo</a:t>
            </a:r>
            <a:r>
              <a:rPr lang="en-US" sz="4400" b="1" dirty="0" smtClean="0">
                <a:solidFill>
                  <a:srgbClr val="1F4E79"/>
                </a:solidFill>
                <a:latin typeface="+mj-lt"/>
                <a:cs typeface="Century Gothic"/>
              </a:rPr>
              <a:t> </a:t>
            </a:r>
            <a:r>
              <a:rPr lang="en-US" sz="4400" b="1" dirty="0" err="1" smtClean="0">
                <a:solidFill>
                  <a:srgbClr val="1F4E79"/>
                </a:solidFill>
                <a:latin typeface="+mj-lt"/>
                <a:cs typeface="Century Gothic"/>
              </a:rPr>
              <a:t>Sostenible</a:t>
            </a:r>
            <a:r>
              <a:rPr lang="en-US" sz="4400" b="1" dirty="0" smtClean="0">
                <a:solidFill>
                  <a:srgbClr val="1F4E79"/>
                </a:solidFill>
                <a:latin typeface="+mj-lt"/>
                <a:cs typeface="Century Gothic"/>
              </a:rPr>
              <a:t>?</a:t>
            </a:r>
            <a:endParaRPr lang="en-US" sz="4400" dirty="0">
              <a:solidFill>
                <a:srgbClr val="1F4E79"/>
              </a:solidFill>
              <a:latin typeface="+mj-lt"/>
              <a:cs typeface="Century Gothic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3601" y="1701600"/>
            <a:ext cx="873088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000000"/>
                </a:solidFill>
                <a:ea typeface="Geneva"/>
                <a:cs typeface="Century Gothic"/>
              </a:rPr>
              <a:t>“</a:t>
            </a:r>
            <a:r>
              <a:rPr lang="en-US" sz="2800" b="1" dirty="0" err="1" smtClean="0">
                <a:solidFill>
                  <a:srgbClr val="000000"/>
                </a:solidFill>
                <a:ea typeface="Geneva"/>
                <a:cs typeface="Century Gothic"/>
              </a:rPr>
              <a:t>Satisfacer</a:t>
            </a:r>
            <a:r>
              <a:rPr lang="en-US" sz="2800" b="1" dirty="0" smtClean="0">
                <a:solidFill>
                  <a:srgbClr val="000000"/>
                </a:solidFill>
                <a:ea typeface="Geneva"/>
                <a:cs typeface="Century Gothic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ea typeface="Geneva"/>
                <a:cs typeface="Century Gothic"/>
              </a:rPr>
              <a:t>las</a:t>
            </a:r>
            <a:r>
              <a:rPr lang="en-US" sz="2800" b="1" dirty="0" smtClean="0">
                <a:solidFill>
                  <a:srgbClr val="000000"/>
                </a:solidFill>
                <a:ea typeface="Geneva"/>
                <a:cs typeface="Century Gothic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ea typeface="Geneva"/>
                <a:cs typeface="Century Gothic"/>
              </a:rPr>
              <a:t>necesidades</a:t>
            </a:r>
            <a:r>
              <a:rPr lang="en-US" sz="2800" b="1" dirty="0" smtClean="0">
                <a:solidFill>
                  <a:srgbClr val="000000"/>
                </a:solidFill>
                <a:ea typeface="Geneva"/>
                <a:cs typeface="Century Gothic"/>
              </a:rPr>
              <a:t> de </a:t>
            </a:r>
            <a:r>
              <a:rPr lang="en-US" sz="2800" b="1" dirty="0" err="1" smtClean="0">
                <a:solidFill>
                  <a:srgbClr val="000000"/>
                </a:solidFill>
                <a:ea typeface="Geneva"/>
                <a:cs typeface="Century Gothic"/>
              </a:rPr>
              <a:t>las</a:t>
            </a:r>
            <a:r>
              <a:rPr lang="en-US" sz="2800" b="1" dirty="0" smtClean="0">
                <a:solidFill>
                  <a:srgbClr val="000000"/>
                </a:solidFill>
                <a:ea typeface="Geneva"/>
                <a:cs typeface="Century Gothic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ea typeface="Geneva"/>
                <a:cs typeface="Century Gothic"/>
              </a:rPr>
              <a:t>generaciones</a:t>
            </a:r>
            <a:r>
              <a:rPr lang="en-US" sz="2800" b="1" dirty="0" smtClean="0">
                <a:solidFill>
                  <a:srgbClr val="000000"/>
                </a:solidFill>
                <a:ea typeface="Geneva"/>
                <a:cs typeface="Century Gothic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ea typeface="Geneva"/>
                <a:cs typeface="Century Gothic"/>
              </a:rPr>
              <a:t>presentes</a:t>
            </a:r>
            <a:r>
              <a:rPr lang="en-US" sz="2800" b="1" dirty="0" smtClean="0">
                <a:solidFill>
                  <a:srgbClr val="000000"/>
                </a:solidFill>
                <a:ea typeface="Geneva"/>
                <a:cs typeface="Century Gothic"/>
              </a:rPr>
              <a:t> sin </a:t>
            </a:r>
            <a:r>
              <a:rPr lang="en-US" sz="2800" b="1" dirty="0" err="1" smtClean="0">
                <a:solidFill>
                  <a:srgbClr val="000000"/>
                </a:solidFill>
                <a:ea typeface="Geneva"/>
                <a:cs typeface="Century Gothic"/>
              </a:rPr>
              <a:t>comprometer</a:t>
            </a:r>
            <a:r>
              <a:rPr lang="en-US" sz="2800" b="1" dirty="0" smtClean="0">
                <a:solidFill>
                  <a:srgbClr val="000000"/>
                </a:solidFill>
                <a:ea typeface="Geneva"/>
                <a:cs typeface="Century Gothic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ea typeface="Geneva"/>
                <a:cs typeface="Century Gothic"/>
              </a:rPr>
              <a:t>las</a:t>
            </a:r>
            <a:r>
              <a:rPr lang="en-US" sz="2800" b="1" dirty="0" smtClean="0">
                <a:solidFill>
                  <a:srgbClr val="000000"/>
                </a:solidFill>
                <a:ea typeface="Geneva"/>
                <a:cs typeface="Century Gothic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ea typeface="Geneva"/>
                <a:cs typeface="Century Gothic"/>
              </a:rPr>
              <a:t>posibilidades</a:t>
            </a:r>
            <a:r>
              <a:rPr lang="en-US" sz="2800" b="1" dirty="0" smtClean="0">
                <a:solidFill>
                  <a:srgbClr val="000000"/>
                </a:solidFill>
                <a:ea typeface="Geneva"/>
                <a:cs typeface="Century Gothic"/>
              </a:rPr>
              <a:t> de </a:t>
            </a:r>
            <a:r>
              <a:rPr lang="en-US" sz="2800" b="1" dirty="0" err="1" smtClean="0">
                <a:solidFill>
                  <a:srgbClr val="000000"/>
                </a:solidFill>
                <a:ea typeface="Geneva"/>
                <a:cs typeface="Century Gothic"/>
              </a:rPr>
              <a:t>las</a:t>
            </a:r>
            <a:r>
              <a:rPr lang="en-US" sz="2800" b="1" dirty="0" smtClean="0">
                <a:solidFill>
                  <a:srgbClr val="000000"/>
                </a:solidFill>
                <a:ea typeface="Geneva"/>
                <a:cs typeface="Century Gothic"/>
              </a:rPr>
              <a:t> del </a:t>
            </a:r>
            <a:r>
              <a:rPr lang="en-US" sz="2800" b="1" dirty="0" err="1" smtClean="0">
                <a:solidFill>
                  <a:srgbClr val="000000"/>
                </a:solidFill>
                <a:ea typeface="Geneva"/>
                <a:cs typeface="Century Gothic"/>
              </a:rPr>
              <a:t>futuro</a:t>
            </a:r>
            <a:r>
              <a:rPr lang="en-US" sz="2800" b="1" dirty="0" smtClean="0">
                <a:solidFill>
                  <a:srgbClr val="000000"/>
                </a:solidFill>
                <a:ea typeface="Geneva"/>
                <a:cs typeface="Century Gothic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ea typeface="Geneva"/>
                <a:cs typeface="Century Gothic"/>
              </a:rPr>
              <a:t>para</a:t>
            </a:r>
            <a:r>
              <a:rPr lang="en-US" sz="2800" b="1" dirty="0" smtClean="0">
                <a:solidFill>
                  <a:srgbClr val="000000"/>
                </a:solidFill>
                <a:ea typeface="Geneva"/>
                <a:cs typeface="Century Gothic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ea typeface="Geneva"/>
                <a:cs typeface="Century Gothic"/>
              </a:rPr>
              <a:t>atender</a:t>
            </a:r>
            <a:r>
              <a:rPr lang="en-US" sz="2800" b="1" dirty="0" smtClean="0">
                <a:solidFill>
                  <a:srgbClr val="000000"/>
                </a:solidFill>
                <a:ea typeface="Geneva"/>
                <a:cs typeface="Century Gothic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ea typeface="Geneva"/>
                <a:cs typeface="Century Gothic"/>
              </a:rPr>
              <a:t>sus</a:t>
            </a:r>
            <a:r>
              <a:rPr lang="en-US" sz="2800" b="1" dirty="0" smtClean="0">
                <a:solidFill>
                  <a:srgbClr val="000000"/>
                </a:solidFill>
                <a:ea typeface="Geneva"/>
                <a:cs typeface="Century Gothic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ea typeface="Geneva"/>
                <a:cs typeface="Century Gothic"/>
              </a:rPr>
              <a:t>propias</a:t>
            </a:r>
            <a:r>
              <a:rPr lang="en-US" sz="2800" b="1" dirty="0" smtClean="0">
                <a:solidFill>
                  <a:srgbClr val="000000"/>
                </a:solidFill>
                <a:ea typeface="Geneva"/>
                <a:cs typeface="Century Gothic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ea typeface="Geneva"/>
                <a:cs typeface="Century Gothic"/>
              </a:rPr>
              <a:t>necesidades</a:t>
            </a:r>
            <a:r>
              <a:rPr lang="en-US" sz="2800" b="1" dirty="0" smtClean="0">
                <a:solidFill>
                  <a:srgbClr val="000000"/>
                </a:solidFill>
                <a:ea typeface="Geneva"/>
                <a:cs typeface="Century Gothic"/>
              </a:rPr>
              <a:t>”</a:t>
            </a:r>
          </a:p>
          <a:p>
            <a:r>
              <a:rPr lang="en-US" sz="2400" dirty="0" err="1" smtClean="0">
                <a:solidFill>
                  <a:srgbClr val="000000"/>
                </a:solidFill>
                <a:ea typeface="Geneva"/>
                <a:cs typeface="Geneva"/>
              </a:rPr>
              <a:t>Informe</a:t>
            </a:r>
            <a:r>
              <a:rPr lang="en-US" sz="2400" dirty="0" smtClean="0">
                <a:solidFill>
                  <a:srgbClr val="000000"/>
                </a:solidFill>
                <a:ea typeface="Geneva"/>
                <a:cs typeface="Geneva"/>
              </a:rPr>
              <a:t> de la </a:t>
            </a:r>
            <a:r>
              <a:rPr lang="en-US" sz="2400" dirty="0" err="1" smtClean="0">
                <a:solidFill>
                  <a:srgbClr val="000000"/>
                </a:solidFill>
                <a:ea typeface="Geneva"/>
                <a:cs typeface="Geneva"/>
              </a:rPr>
              <a:t>Comisión</a:t>
            </a:r>
            <a:r>
              <a:rPr lang="en-US" sz="2400" dirty="0" smtClean="0">
                <a:solidFill>
                  <a:srgbClr val="000000"/>
                </a:solidFill>
                <a:ea typeface="Geneva"/>
                <a:cs typeface="Geneva"/>
              </a:rPr>
              <a:t> Mundial </a:t>
            </a:r>
            <a:r>
              <a:rPr lang="en-US" sz="2400" dirty="0" err="1" smtClean="0">
                <a:solidFill>
                  <a:srgbClr val="000000"/>
                </a:solidFill>
                <a:ea typeface="Geneva"/>
                <a:cs typeface="Geneva"/>
              </a:rPr>
              <a:t>sobre</a:t>
            </a:r>
            <a:r>
              <a:rPr lang="en-US" sz="2400" dirty="0" smtClean="0">
                <a:solidFill>
                  <a:srgbClr val="000000"/>
                </a:solidFill>
                <a:ea typeface="Geneva"/>
                <a:cs typeface="Geneva"/>
              </a:rPr>
              <a:t> el </a:t>
            </a:r>
            <a:r>
              <a:rPr lang="en-US" sz="2400" dirty="0" err="1" smtClean="0">
                <a:solidFill>
                  <a:srgbClr val="000000"/>
                </a:solidFill>
                <a:ea typeface="Geneva"/>
                <a:cs typeface="Geneva"/>
              </a:rPr>
              <a:t>Medio</a:t>
            </a:r>
            <a:r>
              <a:rPr lang="en-US" sz="2400" dirty="0" smtClean="0">
                <a:solidFill>
                  <a:srgbClr val="000000"/>
                </a:solidFill>
                <a:ea typeface="Geneva"/>
                <a:cs typeface="Geneva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a typeface="Geneva"/>
                <a:cs typeface="Geneva"/>
              </a:rPr>
              <a:t>Ambiente</a:t>
            </a:r>
            <a:r>
              <a:rPr lang="en-US" sz="2400" dirty="0" smtClean="0">
                <a:solidFill>
                  <a:srgbClr val="000000"/>
                </a:solidFill>
                <a:ea typeface="Geneva"/>
                <a:cs typeface="Geneva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a typeface="Geneva"/>
                <a:cs typeface="Geneva"/>
              </a:rPr>
              <a:t>y</a:t>
            </a:r>
            <a:r>
              <a:rPr lang="en-US" sz="2400" dirty="0" smtClean="0">
                <a:solidFill>
                  <a:srgbClr val="000000"/>
                </a:solidFill>
                <a:ea typeface="Geneva"/>
                <a:cs typeface="Geneva"/>
              </a:rPr>
              <a:t> el </a:t>
            </a:r>
            <a:r>
              <a:rPr lang="en-US" sz="2400" dirty="0" err="1" smtClean="0">
                <a:solidFill>
                  <a:srgbClr val="000000"/>
                </a:solidFill>
                <a:ea typeface="Geneva"/>
                <a:cs typeface="Geneva"/>
              </a:rPr>
              <a:t>Desarrollo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03" y="4121842"/>
            <a:ext cx="2463398" cy="26276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7726" y="4183038"/>
            <a:ext cx="3399700" cy="24732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73891" y="4197532"/>
            <a:ext cx="2980267" cy="2428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826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sdg_banner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343414" cy="1220839"/>
          </a:xfrm>
          <a:prstGeom prst="rect">
            <a:avLst/>
          </a:prstGeom>
        </p:spPr>
      </p:pic>
      <p:pic>
        <p:nvPicPr>
          <p:cNvPr id="3" name="Imagen 2" descr="ODS-SDGs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36" y="1182771"/>
            <a:ext cx="8865127" cy="5298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155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Superando límites críticos!</a:t>
            </a:r>
            <a:endParaRPr lang="es-CO" dirty="0"/>
          </a:p>
        </p:txBody>
      </p:sp>
      <p:grpSp>
        <p:nvGrpSpPr>
          <p:cNvPr id="4" name="Agrupar 3"/>
          <p:cNvGrpSpPr/>
          <p:nvPr/>
        </p:nvGrpSpPr>
        <p:grpSpPr>
          <a:xfrm>
            <a:off x="295451" y="737419"/>
            <a:ext cx="8553581" cy="5301226"/>
            <a:chOff x="164354" y="522214"/>
            <a:chExt cx="8782486" cy="6219899"/>
          </a:xfrm>
        </p:grpSpPr>
        <p:pic>
          <p:nvPicPr>
            <p:cNvPr id="5" name="Picture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354" y="522214"/>
              <a:ext cx="6514352" cy="62198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ectangle 2"/>
            <p:cNvSpPr>
              <a:spLocks noChangeArrowheads="1"/>
            </p:cNvSpPr>
            <p:nvPr/>
          </p:nvSpPr>
          <p:spPr bwMode="auto">
            <a:xfrm>
              <a:off x="6629400" y="1600200"/>
              <a:ext cx="2317440" cy="584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 i="1" dirty="0" err="1" smtClean="0">
                  <a:solidFill>
                    <a:schemeClr val="bg1"/>
                  </a:solidFill>
                  <a:latin typeface="Century Gothic"/>
                  <a:cs typeface="Century Gothic"/>
                </a:rPr>
                <a:t>Rockstrom</a:t>
              </a:r>
              <a:r>
                <a:rPr lang="en-US" sz="1600" i="1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 </a:t>
              </a:r>
              <a:r>
                <a:rPr lang="en-US" sz="1600" i="1" dirty="0" smtClean="0">
                  <a:solidFill>
                    <a:srgbClr val="000000"/>
                  </a:solidFill>
                  <a:latin typeface="Century Gothic"/>
                  <a:cs typeface="Century Gothic"/>
                </a:rPr>
                <a:t>et al. 2009</a:t>
              </a:r>
            </a:p>
            <a:p>
              <a:r>
                <a:rPr lang="en-US" sz="1600" b="1" i="1" dirty="0" smtClean="0">
                  <a:solidFill>
                    <a:srgbClr val="000000"/>
                  </a:solidFill>
                  <a:latin typeface="Century Gothic"/>
                  <a:cs typeface="Century Gothic"/>
                </a:rPr>
                <a:t>Nature</a:t>
              </a:r>
              <a:r>
                <a:rPr lang="en-US" sz="1600" i="1" dirty="0" smtClean="0">
                  <a:solidFill>
                    <a:srgbClr val="000000"/>
                  </a:solidFill>
                  <a:latin typeface="Century Gothic"/>
                  <a:cs typeface="Century Gothic"/>
                </a:rPr>
                <a:t> </a:t>
              </a:r>
              <a:r>
                <a:rPr lang="en-US" sz="1600" i="1" dirty="0">
                  <a:solidFill>
                    <a:srgbClr val="000000"/>
                  </a:solidFill>
                  <a:latin typeface="Century Gothic"/>
                  <a:cs typeface="Century Gothic"/>
                </a:rPr>
                <a:t>461, 472-</a:t>
              </a:r>
              <a:r>
                <a:rPr lang="en-US" sz="1600" i="1" dirty="0" smtClean="0">
                  <a:solidFill>
                    <a:srgbClr val="000000"/>
                  </a:solidFill>
                  <a:latin typeface="Century Gothic"/>
                  <a:cs typeface="Century Gothic"/>
                </a:rPr>
                <a:t>475</a:t>
              </a:r>
              <a:endParaRPr lang="en-US" sz="1600" dirty="0">
                <a:solidFill>
                  <a:srgbClr val="000000"/>
                </a:solidFill>
                <a:latin typeface="Century Gothic"/>
                <a:cs typeface="Century Gothic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4144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 txBox="1">
            <a:spLocks noChangeArrowheads="1"/>
          </p:cNvSpPr>
          <p:nvPr/>
        </p:nvSpPr>
        <p:spPr>
          <a:xfrm>
            <a:off x="692521" y="2018548"/>
            <a:ext cx="4038600" cy="251460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s-ES" sz="2800" b="1" dirty="0" smtClean="0">
                <a:solidFill>
                  <a:srgbClr val="000000"/>
                </a:solidFill>
                <a:cs typeface="Century Gothic"/>
              </a:rPr>
              <a:t>CONSERVACION</a:t>
            </a:r>
          </a:p>
          <a:p>
            <a:pPr>
              <a:buFontTx/>
              <a:buChar char="-"/>
            </a:pPr>
            <a:r>
              <a:rPr lang="es-ES" sz="2800" dirty="0" smtClean="0">
                <a:solidFill>
                  <a:srgbClr val="000000"/>
                </a:solidFill>
                <a:cs typeface="Century Gothic"/>
              </a:rPr>
              <a:t>Largo plazo</a:t>
            </a:r>
          </a:p>
          <a:p>
            <a:pPr>
              <a:buFontTx/>
              <a:buChar char="-"/>
            </a:pPr>
            <a:r>
              <a:rPr lang="es-ES" sz="2800" dirty="0" smtClean="0">
                <a:solidFill>
                  <a:srgbClr val="000000"/>
                </a:solidFill>
                <a:cs typeface="Century Gothic"/>
              </a:rPr>
              <a:t>Valoración Biológica</a:t>
            </a:r>
          </a:p>
          <a:p>
            <a:pPr>
              <a:buFontTx/>
              <a:buChar char="-"/>
            </a:pPr>
            <a:r>
              <a:rPr lang="es-ES" sz="2800" dirty="0" smtClean="0">
                <a:solidFill>
                  <a:srgbClr val="000000"/>
                </a:solidFill>
                <a:cs typeface="Century Gothic"/>
              </a:rPr>
              <a:t>Místico-Ético</a:t>
            </a:r>
            <a:endParaRPr lang="es-ES" sz="2800" dirty="0">
              <a:solidFill>
                <a:srgbClr val="000000"/>
              </a:solidFill>
              <a:cs typeface="Century Gothic"/>
            </a:endParaRPr>
          </a:p>
        </p:txBody>
      </p:sp>
      <p:sp>
        <p:nvSpPr>
          <p:cNvPr id="3" name="Rectangle 6"/>
          <p:cNvSpPr txBox="1">
            <a:spLocks noChangeArrowheads="1"/>
          </p:cNvSpPr>
          <p:nvPr/>
        </p:nvSpPr>
        <p:spPr>
          <a:xfrm>
            <a:off x="4782669" y="2018548"/>
            <a:ext cx="4267200" cy="2362200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s-ES" sz="2800" b="1" smtClean="0">
                <a:solidFill>
                  <a:srgbClr val="000000"/>
                </a:solidFill>
                <a:cs typeface="Century Gothic"/>
              </a:rPr>
              <a:t>USO SOSTENIBLE</a:t>
            </a:r>
          </a:p>
          <a:p>
            <a:pPr>
              <a:buFontTx/>
              <a:buChar char="-"/>
            </a:pPr>
            <a:r>
              <a:rPr lang="es-ES" sz="2800" smtClean="0">
                <a:solidFill>
                  <a:srgbClr val="000000"/>
                </a:solidFill>
                <a:cs typeface="Century Gothic"/>
              </a:rPr>
              <a:t>Corto plazo</a:t>
            </a:r>
          </a:p>
          <a:p>
            <a:pPr>
              <a:buFontTx/>
              <a:buChar char="-"/>
            </a:pPr>
            <a:r>
              <a:rPr lang="es-ES" sz="2800" smtClean="0">
                <a:solidFill>
                  <a:srgbClr val="000000"/>
                </a:solidFill>
                <a:cs typeface="Century Gothic"/>
              </a:rPr>
              <a:t>Valoración Económica</a:t>
            </a:r>
          </a:p>
          <a:p>
            <a:pPr>
              <a:buFontTx/>
              <a:buChar char="-"/>
            </a:pPr>
            <a:r>
              <a:rPr lang="es-ES" sz="2800" smtClean="0">
                <a:solidFill>
                  <a:srgbClr val="000000"/>
                </a:solidFill>
                <a:cs typeface="Century Gothic"/>
              </a:rPr>
              <a:t>Práctico</a:t>
            </a:r>
            <a:endParaRPr lang="es-ES" sz="2800" dirty="0">
              <a:solidFill>
                <a:srgbClr val="000000"/>
              </a:solidFill>
              <a:cs typeface="Century Gothic"/>
            </a:endParaRP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459441" y="4650773"/>
            <a:ext cx="8121679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s-ES" sz="2800" b="1" dirty="0">
                <a:solidFill>
                  <a:srgbClr val="1F4E79"/>
                </a:solidFill>
                <a:cs typeface="Century Gothic"/>
              </a:rPr>
              <a:t>Interés actual: hacer compatible el </a:t>
            </a:r>
            <a:r>
              <a:rPr lang="es-ES" sz="2800" b="1" dirty="0" smtClean="0">
                <a:solidFill>
                  <a:srgbClr val="1F4E79"/>
                </a:solidFill>
                <a:cs typeface="Century Gothic"/>
              </a:rPr>
              <a:t>desarrollo con </a:t>
            </a:r>
            <a:r>
              <a:rPr lang="es-ES" sz="2800" b="1" dirty="0">
                <a:solidFill>
                  <a:srgbClr val="1F4E79"/>
                </a:solidFill>
                <a:cs typeface="Century Gothic"/>
              </a:rPr>
              <a:t>la conservación</a:t>
            </a: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459441" y="383709"/>
            <a:ext cx="449345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s-ES" sz="4000" b="1" dirty="0">
                <a:solidFill>
                  <a:schemeClr val="accent1">
                    <a:lumMod val="50000"/>
                  </a:schemeClr>
                </a:solidFill>
                <a:latin typeface="+mj-lt"/>
                <a:cs typeface="Century Gothic"/>
              </a:rPr>
              <a:t>DICOTOMIA</a:t>
            </a:r>
          </a:p>
        </p:txBody>
      </p:sp>
    </p:spTree>
    <p:extLst>
      <p:ext uri="{BB962C8B-B14F-4D97-AF65-F5344CB8AC3E}">
        <p14:creationId xmlns:p14="http://schemas.microsoft.com/office/powerpoint/2010/main" val="3436843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3"/>
          <p:cNvSpPr txBox="1">
            <a:spLocks noChangeArrowheads="1"/>
          </p:cNvSpPr>
          <p:nvPr/>
        </p:nvSpPr>
        <p:spPr bwMode="auto">
          <a:xfrm>
            <a:off x="500064" y="500063"/>
            <a:ext cx="753693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s-CO" sz="4000" b="1" dirty="0">
                <a:solidFill>
                  <a:srgbClr val="1F4E79"/>
                </a:solidFill>
                <a:latin typeface="+mj-lt"/>
                <a:cs typeface="Century Gothic"/>
              </a:rPr>
              <a:t>Conservar... Qué? Porqué? y Cómo? 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0998" y="1207949"/>
            <a:ext cx="5572125" cy="484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5"/>
          <p:cNvSpPr txBox="1">
            <a:spLocks noChangeArrowheads="1"/>
          </p:cNvSpPr>
          <p:nvPr/>
        </p:nvSpPr>
        <p:spPr bwMode="auto">
          <a:xfrm>
            <a:off x="7141521" y="5345113"/>
            <a:ext cx="153193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fr-FR" sz="2000" dirty="0">
                <a:solidFill>
                  <a:schemeClr val="bg1"/>
                </a:solidFill>
              </a:rPr>
              <a:t>ARCA  DE NOE</a:t>
            </a:r>
          </a:p>
        </p:txBody>
      </p:sp>
    </p:spTree>
    <p:extLst>
      <p:ext uri="{BB962C8B-B14F-4D97-AF65-F5344CB8AC3E}">
        <p14:creationId xmlns:p14="http://schemas.microsoft.com/office/powerpoint/2010/main" val="3991452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Marcador de contenido"/>
          <p:cNvSpPr>
            <a:spLocks noGrp="1"/>
          </p:cNvSpPr>
          <p:nvPr>
            <p:ph idx="4294967295"/>
          </p:nvPr>
        </p:nvSpPr>
        <p:spPr>
          <a:xfrm>
            <a:off x="443618" y="1588082"/>
            <a:ext cx="8389938" cy="5090624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s-CO" sz="2400" b="1" dirty="0" smtClean="0">
                <a:solidFill>
                  <a:srgbClr val="000000"/>
                </a:solidFill>
                <a:cs typeface="Century Gothic"/>
              </a:rPr>
              <a:t>Decisiones de conservación: </a:t>
            </a:r>
            <a:r>
              <a:rPr lang="es-CO" sz="2400" dirty="0" smtClean="0">
                <a:solidFill>
                  <a:srgbClr val="000000"/>
                </a:solidFill>
                <a:cs typeface="Century Gothic"/>
              </a:rPr>
              <a:t>multicriteriales, negociadas.</a:t>
            </a:r>
          </a:p>
          <a:p>
            <a:endParaRPr lang="es-CO" sz="2400" b="1" dirty="0" smtClean="0">
              <a:solidFill>
                <a:srgbClr val="000000"/>
              </a:solidFill>
              <a:cs typeface="Century Gothic"/>
            </a:endParaRPr>
          </a:p>
          <a:p>
            <a:r>
              <a:rPr lang="es-CO" sz="2400" b="1" dirty="0" smtClean="0">
                <a:solidFill>
                  <a:srgbClr val="000000"/>
                </a:solidFill>
                <a:cs typeface="Century Gothic"/>
              </a:rPr>
              <a:t>Criterios de conservación: </a:t>
            </a:r>
            <a:r>
              <a:rPr lang="es-CO" sz="2400" dirty="0" smtClean="0">
                <a:solidFill>
                  <a:srgbClr val="000000"/>
                </a:solidFill>
                <a:cs typeface="Century Gothic"/>
              </a:rPr>
              <a:t>multidisciplinarios, contradictorios, “inciertos”.</a:t>
            </a:r>
          </a:p>
          <a:p>
            <a:endParaRPr lang="es-CO" sz="2400" dirty="0" smtClean="0">
              <a:solidFill>
                <a:srgbClr val="000000"/>
              </a:solidFill>
              <a:cs typeface="Century Gothic"/>
            </a:endParaRPr>
          </a:p>
          <a:p>
            <a:r>
              <a:rPr lang="es-CO" sz="2400" b="1" dirty="0" smtClean="0">
                <a:solidFill>
                  <a:srgbClr val="000000"/>
                </a:solidFill>
                <a:cs typeface="Century Gothic"/>
              </a:rPr>
              <a:t>Alternativa: </a:t>
            </a:r>
            <a:r>
              <a:rPr lang="es-CO" sz="2400" dirty="0" smtClean="0">
                <a:solidFill>
                  <a:srgbClr val="000000"/>
                </a:solidFill>
                <a:cs typeface="Century Gothic"/>
              </a:rPr>
              <a:t>gestión adaptativa, aprendizajes colectivos (sociales) COMANEJO.</a:t>
            </a:r>
          </a:p>
          <a:p>
            <a:endParaRPr lang="es-CO" sz="2400" dirty="0" smtClean="0">
              <a:solidFill>
                <a:srgbClr val="000000"/>
              </a:solidFill>
              <a:cs typeface="Century Gothic"/>
            </a:endParaRPr>
          </a:p>
          <a:p>
            <a:pPr>
              <a:lnSpc>
                <a:spcPct val="70000"/>
              </a:lnSpc>
            </a:pPr>
            <a:r>
              <a:rPr lang="es-CO" sz="2400" b="1" dirty="0" smtClean="0">
                <a:solidFill>
                  <a:srgbClr val="000000"/>
                </a:solidFill>
                <a:cs typeface="Century Gothic"/>
              </a:rPr>
              <a:t>Estrategia: </a:t>
            </a:r>
            <a:r>
              <a:rPr lang="es-CO" sz="2400" dirty="0" smtClean="0">
                <a:solidFill>
                  <a:srgbClr val="000000"/>
                </a:solidFill>
                <a:cs typeface="Century Gothic"/>
              </a:rPr>
              <a:t>manejo de la </a:t>
            </a:r>
            <a:r>
              <a:rPr lang="es-CO" sz="2400" u="sng" dirty="0" smtClean="0">
                <a:solidFill>
                  <a:srgbClr val="000000"/>
                </a:solidFill>
                <a:cs typeface="Century Gothic"/>
              </a:rPr>
              <a:t>resiliencia</a:t>
            </a:r>
            <a:r>
              <a:rPr lang="es-CO" sz="2400" dirty="0">
                <a:solidFill>
                  <a:srgbClr val="000000"/>
                </a:solidFill>
                <a:cs typeface="Century Gothic"/>
              </a:rPr>
              <a:t> </a:t>
            </a:r>
            <a:r>
              <a:rPr lang="es-CO" sz="2400" dirty="0" smtClean="0">
                <a:solidFill>
                  <a:srgbClr val="000000"/>
                </a:solidFill>
                <a:cs typeface="Century Gothic"/>
              </a:rPr>
              <a:t>(Áreas Protegidas) 	</a:t>
            </a:r>
            <a:r>
              <a:rPr lang="es-CO" sz="2600" dirty="0" smtClean="0">
                <a:cs typeface="Century Gothic"/>
              </a:rPr>
              <a:t>							     </a:t>
            </a:r>
          </a:p>
          <a:p>
            <a:pPr marL="0" indent="0" algn="ctr">
              <a:lnSpc>
                <a:spcPct val="70000"/>
              </a:lnSpc>
              <a:buNone/>
            </a:pPr>
            <a:r>
              <a:rPr lang="es-CO" sz="4000" u="sng" dirty="0" smtClean="0">
                <a:solidFill>
                  <a:srgbClr val="1F4E79"/>
                </a:solidFill>
                <a:cs typeface="Century Gothic"/>
              </a:rPr>
              <a:t>Comunicación-Educación</a:t>
            </a:r>
            <a:r>
              <a:rPr lang="es-CO" sz="4000" dirty="0" smtClean="0">
                <a:solidFill>
                  <a:srgbClr val="1F4E79"/>
                </a:solidFill>
                <a:cs typeface="Century Gothic"/>
              </a:rPr>
              <a:t>.</a:t>
            </a:r>
          </a:p>
        </p:txBody>
      </p:sp>
      <p:sp>
        <p:nvSpPr>
          <p:cNvPr id="3" name="ZoneTexte 3"/>
          <p:cNvSpPr txBox="1">
            <a:spLocks noChangeArrowheads="1"/>
          </p:cNvSpPr>
          <p:nvPr/>
        </p:nvSpPr>
        <p:spPr bwMode="auto">
          <a:xfrm>
            <a:off x="500064" y="500063"/>
            <a:ext cx="827216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s-CO" sz="4400" b="1" dirty="0">
                <a:solidFill>
                  <a:srgbClr val="1F4E79"/>
                </a:solidFill>
                <a:latin typeface="+mj-lt"/>
                <a:cs typeface="Century Gothic"/>
              </a:rPr>
              <a:t>Conservar... Qué? Porqué? y Cómo? </a:t>
            </a:r>
          </a:p>
        </p:txBody>
      </p:sp>
    </p:spTree>
    <p:extLst>
      <p:ext uri="{BB962C8B-B14F-4D97-AF65-F5344CB8AC3E}">
        <p14:creationId xmlns:p14="http://schemas.microsoft.com/office/powerpoint/2010/main" val="1679922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/>
          <p:nvPr/>
        </p:nvSpPr>
        <p:spPr>
          <a:xfrm>
            <a:off x="358901" y="428356"/>
            <a:ext cx="850358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4400" b="1" dirty="0" smtClean="0">
                <a:solidFill>
                  <a:srgbClr val="000000"/>
                </a:solidFill>
                <a:latin typeface="+mj-lt"/>
                <a:cs typeface="Century Gothic"/>
              </a:rPr>
              <a:t>Educación-Comunicación</a:t>
            </a:r>
            <a:endParaRPr lang="es-ES_tradnl" sz="4400" b="1" dirty="0">
              <a:solidFill>
                <a:srgbClr val="000000"/>
              </a:solidFill>
              <a:latin typeface="+mj-lt"/>
              <a:cs typeface="Century Gothic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539003" y="1616449"/>
            <a:ext cx="78867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“Bottom-up approach”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UNESCO (United Nations Educational, Scientific, and Cultural Organization</a:t>
            </a:r>
          </a:p>
          <a:p>
            <a:pPr lvl="1"/>
            <a:r>
              <a:rPr lang="en-US" dirty="0" err="1" smtClean="0">
                <a:solidFill>
                  <a:srgbClr val="000000"/>
                </a:solidFill>
              </a:rPr>
              <a:t>Mejorar</a:t>
            </a:r>
            <a:r>
              <a:rPr lang="en-US" dirty="0" smtClean="0">
                <a:solidFill>
                  <a:srgbClr val="000000"/>
                </a:solidFill>
              </a:rPr>
              <a:t> la </a:t>
            </a:r>
            <a:r>
              <a:rPr lang="en-US" dirty="0" err="1" smtClean="0">
                <a:solidFill>
                  <a:srgbClr val="000000"/>
                </a:solidFill>
              </a:rPr>
              <a:t>calidad</a:t>
            </a:r>
            <a:r>
              <a:rPr lang="en-US" dirty="0" smtClean="0">
                <a:solidFill>
                  <a:srgbClr val="000000"/>
                </a:solidFill>
              </a:rPr>
              <a:t> de la </a:t>
            </a:r>
            <a:r>
              <a:rPr lang="en-US" dirty="0" err="1" smtClean="0">
                <a:solidFill>
                  <a:srgbClr val="000000"/>
                </a:solidFill>
              </a:rPr>
              <a:t>educación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básica</a:t>
            </a:r>
            <a:endParaRPr lang="en-US" dirty="0" smtClean="0">
              <a:solidFill>
                <a:srgbClr val="000000"/>
              </a:solidFill>
            </a:endParaRPr>
          </a:p>
          <a:p>
            <a:pPr lvl="1"/>
            <a:r>
              <a:rPr lang="en-US" dirty="0" err="1" smtClean="0">
                <a:solidFill>
                  <a:srgbClr val="000000"/>
                </a:solidFill>
              </a:rPr>
              <a:t>Reorientar</a:t>
            </a:r>
            <a:r>
              <a:rPr lang="en-US" dirty="0" smtClean="0">
                <a:solidFill>
                  <a:srgbClr val="000000"/>
                </a:solidFill>
              </a:rPr>
              <a:t> los </a:t>
            </a:r>
            <a:r>
              <a:rPr lang="en-US" dirty="0" err="1" smtClean="0">
                <a:solidFill>
                  <a:srgbClr val="000000"/>
                </a:solidFill>
              </a:rPr>
              <a:t>programas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educativos</a:t>
            </a:r>
            <a:endParaRPr lang="en-US" dirty="0" smtClean="0">
              <a:solidFill>
                <a:srgbClr val="000000"/>
              </a:solidFill>
            </a:endParaRPr>
          </a:p>
          <a:p>
            <a:pPr lvl="1"/>
            <a:r>
              <a:rPr lang="en-US" dirty="0" err="1" smtClean="0">
                <a:solidFill>
                  <a:srgbClr val="000000"/>
                </a:solidFill>
              </a:rPr>
              <a:t>Desarrollar</a:t>
            </a:r>
            <a:r>
              <a:rPr lang="en-US" dirty="0" smtClean="0">
                <a:solidFill>
                  <a:srgbClr val="000000"/>
                </a:solidFill>
              </a:rPr>
              <a:t> el </a:t>
            </a:r>
            <a:r>
              <a:rPr lang="en-US" dirty="0" err="1" smtClean="0">
                <a:solidFill>
                  <a:srgbClr val="000000"/>
                </a:solidFill>
              </a:rPr>
              <a:t>entendimiento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público</a:t>
            </a:r>
            <a:r>
              <a:rPr lang="en-US" dirty="0" smtClean="0">
                <a:solidFill>
                  <a:srgbClr val="000000"/>
                </a:solidFill>
              </a:rPr>
              <a:t> y </a:t>
            </a:r>
            <a:r>
              <a:rPr lang="en-US" dirty="0" err="1" smtClean="0">
                <a:solidFill>
                  <a:srgbClr val="000000"/>
                </a:solidFill>
              </a:rPr>
              <a:t>conciencia</a:t>
            </a:r>
            <a:r>
              <a:rPr lang="en-US" dirty="0" smtClean="0">
                <a:solidFill>
                  <a:srgbClr val="000000"/>
                </a:solidFill>
              </a:rPr>
              <a:t> de los </a:t>
            </a:r>
            <a:r>
              <a:rPr lang="en-US" dirty="0" err="1" smtClean="0">
                <a:solidFill>
                  <a:srgbClr val="000000"/>
                </a:solidFill>
              </a:rPr>
              <a:t>problemas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sociales</a:t>
            </a:r>
            <a:r>
              <a:rPr lang="en-US" dirty="0" smtClean="0">
                <a:solidFill>
                  <a:srgbClr val="000000"/>
                </a:solidFill>
              </a:rPr>
              <a:t> y </a:t>
            </a:r>
            <a:r>
              <a:rPr lang="en-US" dirty="0" err="1" smtClean="0">
                <a:solidFill>
                  <a:srgbClr val="000000"/>
                </a:solidFill>
              </a:rPr>
              <a:t>ambientales</a:t>
            </a:r>
            <a:r>
              <a:rPr lang="en-US" dirty="0" smtClean="0">
                <a:solidFill>
                  <a:srgbClr val="000000"/>
                </a:solidFill>
              </a:rPr>
              <a:t>.</a:t>
            </a:r>
          </a:p>
          <a:p>
            <a:pPr lvl="1"/>
            <a:r>
              <a:rPr lang="en-US" dirty="0" err="1" smtClean="0">
                <a:solidFill>
                  <a:srgbClr val="000000"/>
                </a:solidFill>
              </a:rPr>
              <a:t>Proveer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Capacitación</a:t>
            </a:r>
            <a:r>
              <a:rPr lang="en-US" dirty="0" smtClean="0">
                <a:solidFill>
                  <a:srgbClr val="000000"/>
                </a:solidFill>
              </a:rPr>
              <a:t>.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054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/>
          <p:nvPr/>
        </p:nvSpPr>
        <p:spPr>
          <a:xfrm>
            <a:off x="2" y="177225"/>
            <a:ext cx="74453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dirty="0" smtClean="0">
                <a:solidFill>
                  <a:srgbClr val="000000"/>
                </a:solidFill>
                <a:latin typeface="+mj-lt"/>
                <a:cs typeface="Century Gothic"/>
              </a:rPr>
              <a:t>PLAN B –Lester R. Brown</a:t>
            </a:r>
            <a:endParaRPr lang="en-US" sz="4400" dirty="0">
              <a:solidFill>
                <a:srgbClr val="000000"/>
              </a:solidFill>
              <a:latin typeface="+mj-lt"/>
              <a:cs typeface="Century Gothic"/>
            </a:endParaRPr>
          </a:p>
        </p:txBody>
      </p:sp>
      <p:pic>
        <p:nvPicPr>
          <p:cNvPr id="3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" y="-513"/>
            <a:ext cx="1673345" cy="2719186"/>
          </a:xfrm>
          <a:prstGeom prst="rect">
            <a:avLst/>
          </a:prstGeom>
        </p:spPr>
      </p:pic>
      <p:sp>
        <p:nvSpPr>
          <p:cNvPr id="4" name="TextBox 5"/>
          <p:cNvSpPr txBox="1"/>
          <p:nvPr/>
        </p:nvSpPr>
        <p:spPr>
          <a:xfrm>
            <a:off x="1703295" y="932420"/>
            <a:ext cx="73053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  <a:cs typeface="Century Gothic"/>
              </a:rPr>
              <a:t>-</a:t>
            </a:r>
            <a:r>
              <a:rPr lang="en-US" sz="2400" b="1" dirty="0" err="1" smtClean="0">
                <a:solidFill>
                  <a:srgbClr val="000000"/>
                </a:solidFill>
                <a:cs typeface="Century Gothic"/>
              </a:rPr>
              <a:t>Asegurar</a:t>
            </a:r>
            <a:r>
              <a:rPr lang="en-US" sz="2400" b="1" dirty="0" smtClean="0">
                <a:solidFill>
                  <a:srgbClr val="000000"/>
                </a:solidFill>
                <a:cs typeface="Century Gothic"/>
              </a:rPr>
              <a:t> el </a:t>
            </a:r>
            <a:r>
              <a:rPr lang="en-US" sz="2400" b="1" dirty="0" err="1" smtClean="0">
                <a:solidFill>
                  <a:srgbClr val="000000"/>
                </a:solidFill>
                <a:cs typeface="Century Gothic"/>
              </a:rPr>
              <a:t>suministro</a:t>
            </a:r>
            <a:r>
              <a:rPr lang="en-US" sz="2400" b="1" dirty="0" smtClean="0">
                <a:solidFill>
                  <a:srgbClr val="000000"/>
                </a:solidFill>
                <a:cs typeface="Century Gothic"/>
              </a:rPr>
              <a:t> de </a:t>
            </a:r>
            <a:r>
              <a:rPr lang="en-US" sz="2400" b="1" dirty="0" err="1" smtClean="0">
                <a:solidFill>
                  <a:srgbClr val="000000"/>
                </a:solidFill>
                <a:cs typeface="Century Gothic"/>
              </a:rPr>
              <a:t>alimentos</a:t>
            </a:r>
            <a:r>
              <a:rPr lang="en-US" sz="2400" b="1" dirty="0" smtClean="0">
                <a:solidFill>
                  <a:srgbClr val="000000"/>
                </a:solidFill>
                <a:cs typeface="Century Gothic"/>
              </a:rPr>
              <a:t> en el </a:t>
            </a:r>
            <a:r>
              <a:rPr lang="en-US" sz="2400" b="1" dirty="0" err="1" smtClean="0">
                <a:solidFill>
                  <a:srgbClr val="000000"/>
                </a:solidFill>
                <a:cs typeface="Century Gothic"/>
              </a:rPr>
              <a:t>futuro</a:t>
            </a:r>
            <a:r>
              <a:rPr lang="en-US" sz="2400" b="1" dirty="0" smtClean="0">
                <a:solidFill>
                  <a:srgbClr val="000000"/>
                </a:solidFill>
                <a:cs typeface="Century Gothic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cs typeface="Century Gothic"/>
              </a:rPr>
              <a:t>dependerá</a:t>
            </a:r>
            <a:r>
              <a:rPr lang="en-US" sz="2400" b="1" dirty="0" smtClean="0">
                <a:solidFill>
                  <a:srgbClr val="000000"/>
                </a:solidFill>
                <a:cs typeface="Century Gothic"/>
              </a:rPr>
              <a:t> de la </a:t>
            </a:r>
            <a:r>
              <a:rPr lang="en-US" sz="2400" b="1" dirty="0" err="1" smtClean="0">
                <a:solidFill>
                  <a:srgbClr val="000000"/>
                </a:solidFill>
                <a:cs typeface="Century Gothic"/>
              </a:rPr>
              <a:t>movilización</a:t>
            </a:r>
            <a:r>
              <a:rPr lang="en-US" sz="2400" b="1" dirty="0" smtClean="0">
                <a:solidFill>
                  <a:srgbClr val="000000"/>
                </a:solidFill>
                <a:cs typeface="Century Gothic"/>
              </a:rPr>
              <a:t> de la </a:t>
            </a:r>
            <a:r>
              <a:rPr lang="en-US" sz="2400" b="1" dirty="0" err="1" smtClean="0">
                <a:solidFill>
                  <a:srgbClr val="000000"/>
                </a:solidFill>
                <a:cs typeface="Century Gothic"/>
              </a:rPr>
              <a:t>sociedad</a:t>
            </a:r>
            <a:endParaRPr lang="en-US" sz="2400" b="1" dirty="0">
              <a:solidFill>
                <a:srgbClr val="000000"/>
              </a:solidFill>
              <a:cs typeface="Century Gothic"/>
            </a:endParaRPr>
          </a:p>
        </p:txBody>
      </p:sp>
      <p:pic>
        <p:nvPicPr>
          <p:cNvPr id="5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35062"/>
            <a:ext cx="4008640" cy="4090588"/>
          </a:xfrm>
          <a:prstGeom prst="rect">
            <a:avLst/>
          </a:prstGeom>
        </p:spPr>
      </p:pic>
      <p:sp>
        <p:nvSpPr>
          <p:cNvPr id="6" name="TextBox 7"/>
          <p:cNvSpPr txBox="1"/>
          <p:nvPr/>
        </p:nvSpPr>
        <p:spPr>
          <a:xfrm>
            <a:off x="1659414" y="1894587"/>
            <a:ext cx="70027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s-ES_tradnl" sz="2000" b="1" dirty="0" smtClean="0">
                <a:solidFill>
                  <a:srgbClr val="000000"/>
                </a:solidFill>
                <a:cs typeface="Century Gothic"/>
              </a:rPr>
              <a:t>Reducir las emisiones netas de dióxido de Carbono en un 80%  para el 2020. (Aumento dramático eficiencia energética) </a:t>
            </a:r>
            <a:r>
              <a:rPr lang="es-ES_tradnl" sz="2000" b="1" i="1" dirty="0" err="1" smtClean="0">
                <a:solidFill>
                  <a:srgbClr val="000000"/>
                </a:solidFill>
                <a:cs typeface="Century Gothic"/>
              </a:rPr>
              <a:t>eg</a:t>
            </a:r>
            <a:r>
              <a:rPr lang="es-ES_tradnl" sz="2000" b="1" i="1" dirty="0" smtClean="0">
                <a:solidFill>
                  <a:srgbClr val="000000"/>
                </a:solidFill>
                <a:cs typeface="Century Gothic"/>
              </a:rPr>
              <a:t>.</a:t>
            </a:r>
            <a:r>
              <a:rPr lang="es-ES_tradnl" sz="2000" b="1" dirty="0" smtClean="0">
                <a:solidFill>
                  <a:srgbClr val="000000"/>
                </a:solidFill>
                <a:cs typeface="Century Gothic"/>
              </a:rPr>
              <a:t>: </a:t>
            </a:r>
            <a:r>
              <a:rPr lang="es-ES_tradnl" sz="2000" b="1" dirty="0" err="1" smtClean="0">
                <a:solidFill>
                  <a:srgbClr val="000000"/>
                </a:solidFill>
                <a:cs typeface="Century Gothic"/>
              </a:rPr>
              <a:t>Geo_Islandia</a:t>
            </a:r>
            <a:r>
              <a:rPr lang="es-ES_tradnl" sz="2000" b="1" dirty="0" smtClean="0">
                <a:solidFill>
                  <a:srgbClr val="000000"/>
                </a:solidFill>
                <a:cs typeface="Century Gothic"/>
              </a:rPr>
              <a:t>, Filipinas, Dinamarca (20% </a:t>
            </a:r>
            <a:r>
              <a:rPr lang="es-ES_tradnl" sz="2000" b="1" dirty="0" err="1" smtClean="0">
                <a:solidFill>
                  <a:srgbClr val="000000"/>
                </a:solidFill>
                <a:cs typeface="Century Gothic"/>
              </a:rPr>
              <a:t>energia</a:t>
            </a:r>
            <a:r>
              <a:rPr lang="es-ES_tradnl" sz="2000" b="1" dirty="0" smtClean="0">
                <a:solidFill>
                  <a:srgbClr val="000000"/>
                </a:solidFill>
                <a:cs typeface="Century Gothic"/>
              </a:rPr>
              <a:t> </a:t>
            </a:r>
            <a:r>
              <a:rPr lang="es-ES_tradnl" sz="2000" b="1" dirty="0" err="1" smtClean="0">
                <a:solidFill>
                  <a:srgbClr val="000000"/>
                </a:solidFill>
                <a:cs typeface="Century Gothic"/>
              </a:rPr>
              <a:t>eolica</a:t>
            </a:r>
            <a:r>
              <a:rPr lang="es-ES_tradnl" sz="2000" b="1" dirty="0" smtClean="0">
                <a:solidFill>
                  <a:srgbClr val="000000"/>
                </a:solidFill>
                <a:cs typeface="Century Gothic"/>
              </a:rPr>
              <a:t>).</a:t>
            </a:r>
            <a:endParaRPr lang="es-ES_tradnl" sz="2000" b="1" dirty="0">
              <a:solidFill>
                <a:srgbClr val="000000"/>
              </a:solidFill>
              <a:cs typeface="Century Gothic"/>
            </a:endParaRPr>
          </a:p>
        </p:txBody>
      </p:sp>
      <p:sp>
        <p:nvSpPr>
          <p:cNvPr id="7" name="TextBox 8"/>
          <p:cNvSpPr txBox="1"/>
          <p:nvPr/>
        </p:nvSpPr>
        <p:spPr>
          <a:xfrm>
            <a:off x="3777268" y="3223465"/>
            <a:ext cx="536673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s-ES_tradnl" sz="2000" b="1" dirty="0" smtClean="0">
                <a:solidFill>
                  <a:srgbClr val="000000"/>
                </a:solidFill>
                <a:cs typeface="Century Gothic"/>
              </a:rPr>
              <a:t>2. Estabilizar la población en 8000 millones o menos (30 países lo han logrado).</a:t>
            </a:r>
          </a:p>
          <a:p>
            <a:pPr marL="342900" indent="-342900"/>
            <a:endParaRPr lang="es-ES_tradnl" sz="2000" b="1" dirty="0" smtClean="0">
              <a:solidFill>
                <a:srgbClr val="000000"/>
              </a:solidFill>
              <a:cs typeface="Century Gothic"/>
            </a:endParaRPr>
          </a:p>
          <a:p>
            <a:pPr marL="342900" indent="-342900"/>
            <a:r>
              <a:rPr lang="es-ES_tradnl" sz="2000" b="1" dirty="0" smtClean="0">
                <a:solidFill>
                  <a:srgbClr val="000000"/>
                </a:solidFill>
                <a:cs typeface="Century Gothic"/>
              </a:rPr>
              <a:t>3. Erradicar la Pobreza</a:t>
            </a:r>
          </a:p>
          <a:p>
            <a:pPr marL="342900" indent="-342900"/>
            <a:endParaRPr lang="es-ES_tradnl" sz="2000" b="1" dirty="0" smtClean="0">
              <a:solidFill>
                <a:srgbClr val="000000"/>
              </a:solidFill>
              <a:cs typeface="Century Gothic"/>
            </a:endParaRPr>
          </a:p>
          <a:p>
            <a:pPr marL="342900" indent="-342900"/>
            <a:r>
              <a:rPr lang="es-ES_tradnl" sz="2000" b="1" dirty="0" smtClean="0">
                <a:solidFill>
                  <a:srgbClr val="000000"/>
                </a:solidFill>
                <a:cs typeface="Century Gothic"/>
              </a:rPr>
              <a:t>4. Restaurar los sistemas naturales de la Tierra</a:t>
            </a:r>
          </a:p>
          <a:p>
            <a:pPr marL="342900" indent="-342900"/>
            <a:r>
              <a:rPr lang="es-ES_tradnl" sz="2000" b="1" dirty="0" smtClean="0">
                <a:solidFill>
                  <a:srgbClr val="000000"/>
                </a:solidFill>
                <a:cs typeface="Century Gothic"/>
              </a:rPr>
              <a:t>(suelos, </a:t>
            </a:r>
            <a:r>
              <a:rPr lang="es-ES_tradnl" sz="2000" b="1" dirty="0" err="1" smtClean="0">
                <a:solidFill>
                  <a:srgbClr val="000000"/>
                </a:solidFill>
                <a:cs typeface="Century Gothic"/>
              </a:rPr>
              <a:t>acuiferos</a:t>
            </a:r>
            <a:r>
              <a:rPr lang="es-ES_tradnl" sz="2000" b="1" dirty="0" smtClean="0">
                <a:solidFill>
                  <a:srgbClr val="000000"/>
                </a:solidFill>
                <a:cs typeface="Century Gothic"/>
              </a:rPr>
              <a:t>, bosques, praderas, zonas pesqueras, ecos. Marinos): </a:t>
            </a:r>
            <a:r>
              <a:rPr lang="es-ES_tradnl" sz="2000" b="1" dirty="0" err="1" smtClean="0">
                <a:solidFill>
                  <a:srgbClr val="000000"/>
                </a:solidFill>
                <a:cs typeface="Century Gothic"/>
              </a:rPr>
              <a:t>APs</a:t>
            </a:r>
            <a:r>
              <a:rPr lang="es-ES_tradnl" sz="2000" b="1" dirty="0" smtClean="0">
                <a:solidFill>
                  <a:srgbClr val="000000"/>
                </a:solidFill>
                <a:cs typeface="Century Gothic"/>
              </a:rPr>
              <a:t>, </a:t>
            </a:r>
            <a:r>
              <a:rPr lang="es-ES_tradnl" sz="2000" b="1" dirty="0" err="1" smtClean="0">
                <a:solidFill>
                  <a:srgbClr val="000000"/>
                </a:solidFill>
                <a:cs typeface="Century Gothic"/>
              </a:rPr>
              <a:t>AMPs</a:t>
            </a:r>
            <a:r>
              <a:rPr lang="es-ES_tradnl" sz="2000" b="1" dirty="0">
                <a:solidFill>
                  <a:srgbClr val="000000"/>
                </a:solidFill>
                <a:cs typeface="Century Gothic"/>
              </a:rPr>
              <a:t>!</a:t>
            </a:r>
            <a:endParaRPr lang="es-ES_tradnl" sz="2000" b="1" dirty="0" smtClean="0">
              <a:solidFill>
                <a:srgbClr val="000000"/>
              </a:solidFill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774758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Screen Shot 2017-11-16 at 3.53.52 P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765" y="3914672"/>
            <a:ext cx="8679762" cy="2847618"/>
          </a:xfrm>
          <a:prstGeom prst="rect">
            <a:avLst/>
          </a:prstGeom>
        </p:spPr>
      </p:pic>
      <p:pic>
        <p:nvPicPr>
          <p:cNvPr id="3" name="Imagen 2" descr="Screen Shot 2017-11-16 at 3.53.39 PM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854" y="72407"/>
            <a:ext cx="4674082" cy="1763327"/>
          </a:xfrm>
          <a:prstGeom prst="rect">
            <a:avLst/>
          </a:prstGeom>
        </p:spPr>
      </p:pic>
      <p:pic>
        <p:nvPicPr>
          <p:cNvPr id="4" name="Imagen 3" descr="Screen Shot 2017-11-16 at 4.10.32 PM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9175" y="392060"/>
            <a:ext cx="3314767" cy="3307670"/>
          </a:xfrm>
          <a:prstGeom prst="rect">
            <a:avLst/>
          </a:prstGeom>
        </p:spPr>
      </p:pic>
      <p:grpSp>
        <p:nvGrpSpPr>
          <p:cNvPr id="5" name="Agrupar 4"/>
          <p:cNvGrpSpPr/>
          <p:nvPr/>
        </p:nvGrpSpPr>
        <p:grpSpPr>
          <a:xfrm>
            <a:off x="161630" y="1883851"/>
            <a:ext cx="4837545" cy="1968377"/>
            <a:chOff x="0" y="2031999"/>
            <a:chExt cx="4837545" cy="1968377"/>
          </a:xfrm>
        </p:grpSpPr>
        <p:pic>
          <p:nvPicPr>
            <p:cNvPr id="6" name="Imagen 5" descr="Screen Shot 2017-11-16 at 4.11.17 PM.png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031999"/>
              <a:ext cx="4837545" cy="1968377"/>
            </a:xfrm>
            <a:prstGeom prst="rect">
              <a:avLst/>
            </a:prstGeom>
          </p:spPr>
        </p:pic>
        <p:sp>
          <p:nvSpPr>
            <p:cNvPr id="7" name="Rectángulo 6"/>
            <p:cNvSpPr/>
            <p:nvPr/>
          </p:nvSpPr>
          <p:spPr>
            <a:xfrm>
              <a:off x="46184" y="2194043"/>
              <a:ext cx="4733636" cy="16312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" sz="2000" b="1" dirty="0" smtClean="0">
                  <a:latin typeface="Century Gothic"/>
                  <a:cs typeface="Century Gothic"/>
                </a:rPr>
                <a:t>“El </a:t>
              </a:r>
              <a:r>
                <a:rPr lang="es-ES" sz="2000" b="1" dirty="0">
                  <a:latin typeface="Century Gothic"/>
                  <a:cs typeface="Century Gothic"/>
                </a:rPr>
                <a:t>tamaño de la población humana no es la única variable que </a:t>
              </a:r>
              <a:r>
                <a:rPr lang="es-ES" sz="2000" b="1" dirty="0" smtClean="0">
                  <a:latin typeface="Century Gothic"/>
                  <a:cs typeface="Century Gothic"/>
                </a:rPr>
                <a:t>estresa </a:t>
              </a:r>
              <a:r>
                <a:rPr lang="es-ES" sz="2000" b="1" dirty="0">
                  <a:latin typeface="Century Gothic"/>
                  <a:cs typeface="Century Gothic"/>
                </a:rPr>
                <a:t>la Tierra. Pero es una fuerza poderosa que también es </a:t>
              </a:r>
              <a:r>
                <a:rPr lang="es-ES" sz="2000" b="1" dirty="0" smtClean="0">
                  <a:latin typeface="Century Gothic"/>
                  <a:cs typeface="Century Gothic"/>
                </a:rPr>
                <a:t>susceptible </a:t>
              </a:r>
              <a:r>
                <a:rPr lang="es-ES" sz="2000" b="1" dirty="0">
                  <a:latin typeface="Century Gothic"/>
                  <a:cs typeface="Century Gothic"/>
                </a:rPr>
                <a:t>de </a:t>
              </a:r>
              <a:r>
                <a:rPr lang="es-ES" sz="2000" b="1" dirty="0" smtClean="0">
                  <a:latin typeface="Century Gothic"/>
                  <a:cs typeface="Century Gothic"/>
                </a:rPr>
                <a:t>cambio”</a:t>
              </a:r>
              <a:endParaRPr lang="es-ES" sz="2000" b="1" dirty="0">
                <a:latin typeface="Century Gothic"/>
                <a:cs typeface="Century Gothic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8949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s-ES_tradnl" dirty="0" err="1" smtClean="0">
                <a:solidFill>
                  <a:schemeClr val="bg1"/>
                </a:solidFill>
              </a:rPr>
              <a:t>Ecosystem-Based</a:t>
            </a:r>
            <a:r>
              <a:rPr lang="es-ES_tradnl" dirty="0" smtClean="0">
                <a:solidFill>
                  <a:schemeClr val="bg1"/>
                </a:solidFill>
              </a:rPr>
              <a:t> Management</a:t>
            </a:r>
            <a:endParaRPr lang="es-ES_tradnl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97553" y="1312107"/>
            <a:ext cx="7886700" cy="435133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s-ES_tradnl" sz="3200" u="sng" dirty="0" smtClean="0">
                <a:solidFill>
                  <a:schemeClr val="bg1"/>
                </a:solidFill>
              </a:rPr>
              <a:t>Manejo Basado en los Ecosistemas (EBM)</a:t>
            </a:r>
          </a:p>
          <a:p>
            <a:pPr lvl="1"/>
            <a:r>
              <a:rPr lang="es-ES_tradnl" sz="2800" dirty="0" smtClean="0">
                <a:solidFill>
                  <a:schemeClr val="bg1"/>
                </a:solidFill>
              </a:rPr>
              <a:t>Manejo de ecosistemas forestales (60s)</a:t>
            </a:r>
          </a:p>
          <a:p>
            <a:pPr lvl="1"/>
            <a:r>
              <a:rPr lang="es-ES_tradnl" sz="2800" dirty="0" smtClean="0">
                <a:solidFill>
                  <a:schemeClr val="bg1"/>
                </a:solidFill>
              </a:rPr>
              <a:t>Manejo Integrado de zona costera (70s)</a:t>
            </a:r>
            <a:endParaRPr lang="es-ES_tradnl" sz="2800" dirty="0">
              <a:solidFill>
                <a:schemeClr val="bg1"/>
              </a:solidFill>
            </a:endParaRPr>
          </a:p>
        </p:txBody>
      </p:sp>
      <p:pic>
        <p:nvPicPr>
          <p:cNvPr id="4" name="Picture 3" descr="Screen Shot 2014-11-04 at 11.36.39 A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6851" y="2981430"/>
            <a:ext cx="6299201" cy="2780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772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11-04 at 12.01.0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226" y="147492"/>
            <a:ext cx="7093038" cy="63827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52629" y="4702558"/>
            <a:ext cx="1197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000000"/>
                </a:solidFill>
              </a:rPr>
              <a:t>UNEP, 2011</a:t>
            </a:r>
            <a:endParaRPr lang="es-ES_tradnl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38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1" y="274638"/>
            <a:ext cx="8703732" cy="1143000"/>
          </a:xfrm>
        </p:spPr>
        <p:txBody>
          <a:bodyPr>
            <a:noAutofit/>
          </a:bodyPr>
          <a:lstStyle/>
          <a:p>
            <a:r>
              <a:rPr lang="es-ES_tradnl" dirty="0"/>
              <a:t>Manejo Basado en los </a:t>
            </a:r>
            <a:r>
              <a:rPr lang="es-ES_tradnl" dirty="0" smtClean="0"/>
              <a:t>Ecosistemas (</a:t>
            </a:r>
            <a:r>
              <a:rPr lang="es-ES_tradnl" dirty="0"/>
              <a:t>EBM</a:t>
            </a:r>
            <a:r>
              <a:rPr lang="es-ES_tradnl" dirty="0" smtClean="0"/>
              <a:t>)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s-ES_tradnl" sz="3200" u="sng" dirty="0" smtClean="0">
                <a:solidFill>
                  <a:srgbClr val="1F4E79"/>
                </a:solidFill>
              </a:rPr>
              <a:t>Principios</a:t>
            </a:r>
          </a:p>
          <a:p>
            <a:r>
              <a:rPr lang="es-ES_tradnl" sz="3200" dirty="0" smtClean="0">
                <a:solidFill>
                  <a:srgbClr val="000000"/>
                </a:solidFill>
              </a:rPr>
              <a:t>1. Reconocer conexiones y enlaces entre los diferentes componentes del ecosistema y entre humanos y sistemas naturales</a:t>
            </a:r>
            <a:endParaRPr lang="es-ES_tradnl" sz="3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572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Screen Shot 2014-11-04 at 11.55.3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977" y="94879"/>
            <a:ext cx="7388122" cy="5986069"/>
          </a:xfrm>
          <a:prstGeom prst="rect">
            <a:avLst/>
          </a:prstGeom>
        </p:spPr>
      </p:pic>
      <p:sp>
        <p:nvSpPr>
          <p:cNvPr id="3" name="TextBox 4"/>
          <p:cNvSpPr txBox="1"/>
          <p:nvPr/>
        </p:nvSpPr>
        <p:spPr>
          <a:xfrm>
            <a:off x="8005096" y="6117298"/>
            <a:ext cx="10182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dirty="0" smtClean="0">
                <a:solidFill>
                  <a:srgbClr val="000000"/>
                </a:solidFill>
              </a:rPr>
              <a:t>UNEP, 2011</a:t>
            </a:r>
            <a:endParaRPr lang="es-ES_tradnl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47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Superando límites críticos!</a:t>
            </a:r>
            <a:endParaRPr lang="es-CO" dirty="0"/>
          </a:p>
        </p:txBody>
      </p:sp>
      <p:pic>
        <p:nvPicPr>
          <p:cNvPr id="7" name="Imagen 6" descr="Captura de pantalla 2019-11-17 a las 9.43.35 p.m.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000" y="925420"/>
            <a:ext cx="8352200" cy="574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983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11-04 at 3.03.29 P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2794000" cy="3024782"/>
          </a:xfrm>
          <a:prstGeom prst="rect">
            <a:avLst/>
          </a:prstGeom>
        </p:spPr>
      </p:pic>
      <p:pic>
        <p:nvPicPr>
          <p:cNvPr id="3" name="Imagen 2" descr="Screen Shot 2020-09-03 at 4.12.13 PM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3121742"/>
            <a:ext cx="2867743" cy="3302982"/>
          </a:xfrm>
          <a:prstGeom prst="rect">
            <a:avLst/>
          </a:prstGeom>
        </p:spPr>
      </p:pic>
      <p:pic>
        <p:nvPicPr>
          <p:cNvPr id="4" name="Imagen 3" descr="Screen Shot 2020-09-03 at 4.14.48 PM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5419" y="93884"/>
            <a:ext cx="5358581" cy="927110"/>
          </a:xfrm>
          <a:prstGeom prst="rect">
            <a:avLst/>
          </a:prstGeom>
        </p:spPr>
      </p:pic>
      <p:pic>
        <p:nvPicPr>
          <p:cNvPr id="5" name="Imagen 4" descr="Screen Shot 2020-09-03 at 4.15.40 PM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9355" y="1195016"/>
            <a:ext cx="5784645" cy="512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172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0" y="248072"/>
            <a:ext cx="8704263" cy="1143000"/>
          </a:xfrm>
        </p:spPr>
        <p:txBody>
          <a:bodyPr>
            <a:normAutofit/>
          </a:bodyPr>
          <a:lstStyle/>
          <a:p>
            <a:r>
              <a:rPr lang="es-ES_tradnl" sz="4000" dirty="0"/>
              <a:t>Manejo Basado en Ecosistemas </a:t>
            </a:r>
            <a:r>
              <a:rPr lang="es-ES_tradnl" sz="4000" dirty="0" smtClean="0"/>
              <a:t>(</a:t>
            </a:r>
            <a:r>
              <a:rPr lang="es-ES_tradnl" sz="4000" dirty="0"/>
              <a:t>EBM)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s-ES_tradnl" sz="3200" u="sng" dirty="0" smtClean="0">
                <a:solidFill>
                  <a:srgbClr val="1F4E79"/>
                </a:solidFill>
              </a:rPr>
              <a:t>Principios</a:t>
            </a:r>
          </a:p>
          <a:p>
            <a:r>
              <a:rPr lang="es-ES_tradnl" sz="3200" dirty="0" smtClean="0">
                <a:solidFill>
                  <a:srgbClr val="000000"/>
                </a:solidFill>
              </a:rPr>
              <a:t>2. Tomar una perspectiva desde los servicios ecosistémicos</a:t>
            </a:r>
            <a:endParaRPr lang="es-ES_tradnl" sz="3200" dirty="0">
              <a:solidFill>
                <a:srgbClr val="000000"/>
              </a:solidFill>
            </a:endParaRPr>
          </a:p>
        </p:txBody>
      </p:sp>
      <p:pic>
        <p:nvPicPr>
          <p:cNvPr id="5" name="Imagen 1" descr="Captura de pantalla 2019-04-22 a las 8.15.29 p.m.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8323" y="3288306"/>
            <a:ext cx="2559552" cy="3425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9515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6"/>
          <p:cNvSpPr>
            <a:spLocks noChangeArrowheads="1"/>
          </p:cNvSpPr>
          <p:nvPr/>
        </p:nvSpPr>
        <p:spPr bwMode="auto">
          <a:xfrm>
            <a:off x="5267325" y="5856854"/>
            <a:ext cx="38766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s-ES" sz="1200" b="1" dirty="0" err="1">
                <a:solidFill>
                  <a:srgbClr val="000000"/>
                </a:solidFill>
                <a:cs typeface="Calibri"/>
              </a:rPr>
              <a:t>Schröter</a:t>
            </a:r>
            <a:r>
              <a:rPr lang="es-ES" sz="1200" b="1" dirty="0">
                <a:solidFill>
                  <a:srgbClr val="000000"/>
                </a:solidFill>
                <a:cs typeface="Calibri"/>
              </a:rPr>
              <a:t> et al. (2019) </a:t>
            </a:r>
            <a:r>
              <a:rPr lang="es-ES" sz="1200" i="1" dirty="0" smtClean="0">
                <a:solidFill>
                  <a:srgbClr val="000000"/>
                </a:solidFill>
                <a:cs typeface="Calibri"/>
              </a:rPr>
              <a:t>Atlas </a:t>
            </a:r>
            <a:r>
              <a:rPr lang="es-ES" sz="1200" i="1" dirty="0">
                <a:solidFill>
                  <a:srgbClr val="000000"/>
                </a:solidFill>
                <a:cs typeface="Calibri"/>
              </a:rPr>
              <a:t>of </a:t>
            </a:r>
            <a:r>
              <a:rPr lang="es-ES" sz="1200" i="1" dirty="0" err="1">
                <a:solidFill>
                  <a:srgbClr val="000000"/>
                </a:solidFill>
                <a:cs typeface="Calibri"/>
              </a:rPr>
              <a:t>Ecosystem</a:t>
            </a:r>
            <a:r>
              <a:rPr lang="es-ES" sz="1200" i="1" dirty="0">
                <a:solidFill>
                  <a:srgbClr val="000000"/>
                </a:solidFill>
                <a:cs typeface="Calibri"/>
              </a:rPr>
              <a:t> </a:t>
            </a:r>
            <a:r>
              <a:rPr lang="es-ES" sz="1200" i="1" dirty="0" err="1">
                <a:solidFill>
                  <a:srgbClr val="000000"/>
                </a:solidFill>
                <a:cs typeface="Calibri"/>
              </a:rPr>
              <a:t>Services</a:t>
            </a:r>
            <a:endParaRPr lang="es-ES" sz="1200" b="1" i="1" dirty="0">
              <a:solidFill>
                <a:srgbClr val="000000"/>
              </a:solidFill>
              <a:cs typeface="Calibri"/>
            </a:endParaRPr>
          </a:p>
        </p:txBody>
      </p:sp>
      <p:sp>
        <p:nvSpPr>
          <p:cNvPr id="3" name="Subtitle 2"/>
          <p:cNvSpPr txBox="1">
            <a:spLocks/>
          </p:cNvSpPr>
          <p:nvPr/>
        </p:nvSpPr>
        <p:spPr>
          <a:xfrm>
            <a:off x="0" y="285392"/>
            <a:ext cx="8382000" cy="90805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  <a:defRPr/>
            </a:pPr>
            <a:r>
              <a:rPr lang="es-ES_tradnl" sz="36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Century Gothic"/>
              </a:rPr>
              <a:t>Componentes Servicios ecosistémicos</a:t>
            </a:r>
          </a:p>
          <a:p>
            <a:pPr algn="ctr">
              <a:defRPr/>
            </a:pPr>
            <a:endParaRPr lang="es-ES_tradnl" sz="3600" b="1" dirty="0" smtClean="0">
              <a:solidFill>
                <a:schemeClr val="accent1">
                  <a:lumMod val="50000"/>
                </a:schemeClr>
              </a:solidFill>
              <a:latin typeface="+mj-lt"/>
              <a:cs typeface="Century Gothic"/>
            </a:endParaRPr>
          </a:p>
        </p:txBody>
      </p:sp>
      <p:pic>
        <p:nvPicPr>
          <p:cNvPr id="4" name="Imagen 2" descr="Captura de pantalla 2019-04-22 a las 9.37.18 p.m.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283" y="1177054"/>
            <a:ext cx="8344489" cy="4653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8051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6"/>
          <p:cNvSpPr>
            <a:spLocks noChangeArrowheads="1"/>
          </p:cNvSpPr>
          <p:nvPr/>
        </p:nvSpPr>
        <p:spPr bwMode="auto">
          <a:xfrm>
            <a:off x="5267325" y="5856854"/>
            <a:ext cx="38766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s-ES" sz="1200" b="1" dirty="0" err="1">
                <a:solidFill>
                  <a:srgbClr val="000000"/>
                </a:solidFill>
                <a:cs typeface="Calibri"/>
              </a:rPr>
              <a:t>Schröter</a:t>
            </a:r>
            <a:r>
              <a:rPr lang="es-ES" sz="1200" b="1" dirty="0">
                <a:solidFill>
                  <a:srgbClr val="000000"/>
                </a:solidFill>
                <a:cs typeface="Calibri"/>
              </a:rPr>
              <a:t> et al. (2019) </a:t>
            </a:r>
            <a:r>
              <a:rPr lang="es-ES" sz="1200" i="1" dirty="0" smtClean="0">
                <a:solidFill>
                  <a:srgbClr val="000000"/>
                </a:solidFill>
                <a:cs typeface="Calibri"/>
              </a:rPr>
              <a:t>Atlas </a:t>
            </a:r>
            <a:r>
              <a:rPr lang="es-ES" sz="1200" i="1" dirty="0">
                <a:solidFill>
                  <a:srgbClr val="000000"/>
                </a:solidFill>
                <a:cs typeface="Calibri"/>
              </a:rPr>
              <a:t>of </a:t>
            </a:r>
            <a:r>
              <a:rPr lang="es-ES" sz="1200" i="1" dirty="0" err="1">
                <a:solidFill>
                  <a:srgbClr val="000000"/>
                </a:solidFill>
                <a:cs typeface="Calibri"/>
              </a:rPr>
              <a:t>Ecosystem</a:t>
            </a:r>
            <a:r>
              <a:rPr lang="es-ES" sz="1200" i="1" dirty="0">
                <a:solidFill>
                  <a:srgbClr val="000000"/>
                </a:solidFill>
                <a:cs typeface="Calibri"/>
              </a:rPr>
              <a:t> </a:t>
            </a:r>
            <a:r>
              <a:rPr lang="es-ES" sz="1200" i="1" dirty="0" err="1">
                <a:solidFill>
                  <a:srgbClr val="000000"/>
                </a:solidFill>
                <a:cs typeface="Calibri"/>
              </a:rPr>
              <a:t>Services</a:t>
            </a:r>
            <a:endParaRPr lang="es-ES" sz="1200" b="1" i="1" dirty="0">
              <a:solidFill>
                <a:srgbClr val="000000"/>
              </a:solidFill>
              <a:cs typeface="Calibri"/>
            </a:endParaRPr>
          </a:p>
        </p:txBody>
      </p:sp>
      <p:sp>
        <p:nvSpPr>
          <p:cNvPr id="3" name="Subtitle 2"/>
          <p:cNvSpPr txBox="1">
            <a:spLocks/>
          </p:cNvSpPr>
          <p:nvPr/>
        </p:nvSpPr>
        <p:spPr>
          <a:xfrm>
            <a:off x="0" y="285392"/>
            <a:ext cx="8382000" cy="90805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  <a:defRPr/>
            </a:pPr>
            <a:r>
              <a:rPr lang="es-ES_tradnl" sz="36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Century Gothic"/>
              </a:rPr>
              <a:t>Componentes Servicios ecosistémicos</a:t>
            </a:r>
          </a:p>
          <a:p>
            <a:pPr algn="ctr">
              <a:defRPr/>
            </a:pPr>
            <a:endParaRPr lang="es-ES_tradnl" sz="3600" b="1" dirty="0" smtClean="0">
              <a:solidFill>
                <a:schemeClr val="accent1">
                  <a:lumMod val="50000"/>
                </a:schemeClr>
              </a:solidFill>
              <a:latin typeface="+mj-lt"/>
              <a:cs typeface="Century Gothic"/>
            </a:endParaRPr>
          </a:p>
        </p:txBody>
      </p:sp>
      <p:pic>
        <p:nvPicPr>
          <p:cNvPr id="5" name="Imagen 4" descr="Captura de pantalla 2019-04-22 a las 9.37.18 p.m.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687" y="1214324"/>
            <a:ext cx="6210502" cy="3463229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5938755" y="3144266"/>
            <a:ext cx="31523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  <a:latin typeface="Century Gothic"/>
                <a:cs typeface="Century Gothic"/>
              </a:rPr>
              <a:t>Para </a:t>
            </a:r>
            <a:r>
              <a:rPr lang="es-ES" dirty="0">
                <a:solidFill>
                  <a:schemeClr val="bg1"/>
                </a:solidFill>
                <a:latin typeface="Century Gothic"/>
                <a:cs typeface="Century Gothic"/>
              </a:rPr>
              <a:t>el uso de muchos </a:t>
            </a:r>
            <a:r>
              <a:rPr lang="es-ES" dirty="0" smtClean="0">
                <a:solidFill>
                  <a:schemeClr val="bg1"/>
                </a:solidFill>
                <a:latin typeface="Century Gothic"/>
                <a:cs typeface="Century Gothic"/>
              </a:rPr>
              <a:t>SE, se requiere </a:t>
            </a:r>
            <a:r>
              <a:rPr lang="es-ES" dirty="0">
                <a:solidFill>
                  <a:schemeClr val="bg1"/>
                </a:solidFill>
                <a:latin typeface="Century Gothic"/>
                <a:cs typeface="Century Gothic"/>
              </a:rPr>
              <a:t>de tecnología o </a:t>
            </a:r>
            <a:r>
              <a:rPr lang="es-ES" dirty="0" smtClean="0">
                <a:solidFill>
                  <a:schemeClr val="bg1"/>
                </a:solidFill>
                <a:latin typeface="Century Gothic"/>
                <a:cs typeface="Century Gothic"/>
              </a:rPr>
              <a:t>conocimiento.</a:t>
            </a:r>
            <a:endParaRPr lang="es-ES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221226" y="4904261"/>
            <a:ext cx="87834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 smtClean="0">
                <a:solidFill>
                  <a:schemeClr val="bg1"/>
                </a:solidFill>
                <a:latin typeface="Century Gothic"/>
                <a:cs typeface="Century Gothic"/>
              </a:rPr>
              <a:t>Uso real de un servicio ecosistémico es el resultado de múltiples factores (biofísicos, sociales e institucionales) que influyen en </a:t>
            </a:r>
            <a:r>
              <a:rPr lang="es-ES" dirty="0">
                <a:solidFill>
                  <a:schemeClr val="bg1"/>
                </a:solidFill>
                <a:latin typeface="Century Gothic"/>
                <a:cs typeface="Century Gothic"/>
              </a:rPr>
              <a:t>la la movilización de capacidades de </a:t>
            </a:r>
            <a:r>
              <a:rPr lang="es-ES" dirty="0" smtClean="0">
                <a:solidFill>
                  <a:schemeClr val="bg1"/>
                </a:solidFill>
                <a:latin typeface="Century Gothic"/>
                <a:cs typeface="Century Gothic"/>
              </a:rPr>
              <a:t>SE, </a:t>
            </a:r>
            <a:r>
              <a:rPr lang="es-ES" dirty="0">
                <a:solidFill>
                  <a:schemeClr val="bg1"/>
                </a:solidFill>
                <a:latin typeface="Century Gothic"/>
                <a:cs typeface="Century Gothic"/>
              </a:rPr>
              <a:t>por ejemplo, a través </a:t>
            </a:r>
            <a:r>
              <a:rPr lang="es-ES" dirty="0" smtClean="0">
                <a:solidFill>
                  <a:schemeClr val="bg1"/>
                </a:solidFill>
                <a:latin typeface="Century Gothic"/>
                <a:cs typeface="Century Gothic"/>
              </a:rPr>
              <a:t>de medidas </a:t>
            </a:r>
            <a:r>
              <a:rPr lang="es-ES" dirty="0">
                <a:solidFill>
                  <a:schemeClr val="bg1"/>
                </a:solidFill>
                <a:latin typeface="Century Gothic"/>
                <a:cs typeface="Century Gothic"/>
              </a:rPr>
              <a:t>de ordenamiento </a:t>
            </a:r>
            <a:r>
              <a:rPr lang="es-ES" dirty="0" smtClean="0">
                <a:solidFill>
                  <a:schemeClr val="bg1"/>
                </a:solidFill>
                <a:latin typeface="Century Gothic"/>
                <a:cs typeface="Century Gothic"/>
              </a:rPr>
              <a:t>territorial / PEM.</a:t>
            </a:r>
            <a:endParaRPr lang="es-ES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240489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878" y="948861"/>
            <a:ext cx="8038113" cy="5909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28650" y="190500"/>
            <a:ext cx="7886700" cy="730251"/>
          </a:xfrm>
        </p:spPr>
        <p:txBody>
          <a:bodyPr>
            <a:normAutofit/>
          </a:bodyPr>
          <a:lstStyle/>
          <a:p>
            <a:r>
              <a:rPr lang="es-ES_tradnl" dirty="0" err="1" smtClean="0"/>
              <a:t>Millenium</a:t>
            </a:r>
            <a:r>
              <a:rPr lang="es-ES_tradnl" dirty="0" smtClean="0"/>
              <a:t> </a:t>
            </a:r>
            <a:r>
              <a:rPr lang="es-ES_tradnl" dirty="0" err="1" smtClean="0"/>
              <a:t>Ecosystem</a:t>
            </a:r>
            <a:r>
              <a:rPr lang="es-ES_tradnl" dirty="0" smtClean="0"/>
              <a:t> </a:t>
            </a:r>
            <a:r>
              <a:rPr lang="es-ES_tradnl" dirty="0" err="1" smtClean="0"/>
              <a:t>Assesment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578851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Screen Shot 2014-11-04 at 11.56.16 A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0" y="0"/>
            <a:ext cx="6969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7875588" y="6113463"/>
            <a:ext cx="104552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_tradnl" sz="1400" dirty="0">
                <a:solidFill>
                  <a:srgbClr val="000000"/>
                </a:solidFill>
                <a:latin typeface="Calibri"/>
                <a:cs typeface="Calibri"/>
              </a:rPr>
              <a:t>UNEP, 2011</a:t>
            </a:r>
          </a:p>
        </p:txBody>
      </p:sp>
      <p:sp>
        <p:nvSpPr>
          <p:cNvPr id="4" name="Rectángulo redondeado 3"/>
          <p:cNvSpPr/>
          <p:nvPr/>
        </p:nvSpPr>
        <p:spPr>
          <a:xfrm>
            <a:off x="1403648" y="548680"/>
            <a:ext cx="1224136" cy="1080120"/>
          </a:xfrm>
          <a:prstGeom prst="roundRect">
            <a:avLst/>
          </a:prstGeom>
          <a:noFill/>
          <a:ln w="57150">
            <a:solidFill>
              <a:srgbClr val="3366FF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ángulo redondeado 4"/>
          <p:cNvSpPr/>
          <p:nvPr/>
        </p:nvSpPr>
        <p:spPr>
          <a:xfrm>
            <a:off x="6516216" y="5589240"/>
            <a:ext cx="1224136" cy="1080120"/>
          </a:xfrm>
          <a:prstGeom prst="roundRect">
            <a:avLst/>
          </a:prstGeom>
          <a:noFill/>
          <a:ln w="57150">
            <a:solidFill>
              <a:srgbClr val="0000FF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ángulo redondeado 5"/>
          <p:cNvSpPr/>
          <p:nvPr/>
        </p:nvSpPr>
        <p:spPr>
          <a:xfrm>
            <a:off x="4211960" y="548680"/>
            <a:ext cx="1224136" cy="1080120"/>
          </a:xfrm>
          <a:prstGeom prst="roundRect">
            <a:avLst/>
          </a:prstGeom>
          <a:noFill/>
          <a:ln w="57150">
            <a:solidFill>
              <a:srgbClr val="3366FF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138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 descr="Screen Shot 2017-11-21 at 11.46.38 P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5400"/>
            <a:ext cx="3492500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4" descr="Screen Shot 2017-11-22 at 12.00.05 AM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1100" y="165100"/>
            <a:ext cx="1981200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5" descr="PNAS-2017_Fig-1-Eight-illustrative-pathways-by-which-MPAs-can-mitigate-and-promote-adaptation-to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0275" y="1557338"/>
            <a:ext cx="7519988" cy="515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1517650" y="2201863"/>
            <a:ext cx="2800350" cy="56515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6" name="Rectángulo 5"/>
          <p:cNvSpPr/>
          <p:nvPr/>
        </p:nvSpPr>
        <p:spPr>
          <a:xfrm>
            <a:off x="5149850" y="2195513"/>
            <a:ext cx="2622550" cy="565150"/>
          </a:xfrm>
          <a:prstGeom prst="rect">
            <a:avLst/>
          </a:prstGeom>
          <a:noFill/>
          <a:ln w="41275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7" name="CuadroTexto 6"/>
          <p:cNvSpPr txBox="1"/>
          <p:nvPr/>
        </p:nvSpPr>
        <p:spPr>
          <a:xfrm>
            <a:off x="6084168" y="1700808"/>
            <a:ext cx="24587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smtClean="0">
                <a:solidFill>
                  <a:srgbClr val="0000FF"/>
                </a:solidFill>
              </a:rPr>
              <a:t>BLUE CARBON</a:t>
            </a:r>
            <a:endParaRPr lang="es-ES" sz="2400" b="1" dirty="0">
              <a:solidFill>
                <a:srgbClr val="0000FF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611560" y="3043560"/>
            <a:ext cx="2045890" cy="864096"/>
          </a:xfrm>
          <a:prstGeom prst="rect">
            <a:avLst/>
          </a:prstGeom>
          <a:noFill/>
          <a:ln w="41275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9" name="Rectángulo 8"/>
          <p:cNvSpPr/>
          <p:nvPr/>
        </p:nvSpPr>
        <p:spPr>
          <a:xfrm>
            <a:off x="4139952" y="5805264"/>
            <a:ext cx="2376264" cy="936104"/>
          </a:xfrm>
          <a:prstGeom prst="rect">
            <a:avLst/>
          </a:prstGeom>
          <a:noFill/>
          <a:ln w="41275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0" name="Rectángulo 9"/>
          <p:cNvSpPr/>
          <p:nvPr/>
        </p:nvSpPr>
        <p:spPr>
          <a:xfrm>
            <a:off x="1547664" y="2204864"/>
            <a:ext cx="2808312" cy="565150"/>
          </a:xfrm>
          <a:prstGeom prst="rect">
            <a:avLst/>
          </a:prstGeom>
          <a:noFill/>
          <a:ln w="41275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21376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1" y="274638"/>
            <a:ext cx="8703732" cy="1143000"/>
          </a:xfrm>
        </p:spPr>
        <p:txBody>
          <a:bodyPr>
            <a:noAutofit/>
          </a:bodyPr>
          <a:lstStyle/>
          <a:p>
            <a:r>
              <a:rPr lang="es-ES_tradnl" dirty="0"/>
              <a:t>Manejo Basado </a:t>
            </a:r>
            <a:r>
              <a:rPr lang="es-ES_tradnl" dirty="0" smtClean="0"/>
              <a:t>en Ecosistemas (</a:t>
            </a:r>
            <a:r>
              <a:rPr lang="es-ES_tradnl" dirty="0"/>
              <a:t>EBM</a:t>
            </a:r>
            <a:r>
              <a:rPr lang="es-ES_tradnl" dirty="0" smtClean="0"/>
              <a:t>)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s-ES_tradnl" sz="3200" u="sng" dirty="0" smtClean="0">
                <a:solidFill>
                  <a:srgbClr val="1F4E79"/>
                </a:solidFill>
              </a:rPr>
              <a:t>Principios</a:t>
            </a:r>
          </a:p>
          <a:p>
            <a:r>
              <a:rPr lang="es-ES_tradnl" sz="3200" dirty="0" smtClean="0">
                <a:solidFill>
                  <a:srgbClr val="000000"/>
                </a:solidFill>
              </a:rPr>
              <a:t>3. Tener en cuenta los impactos acumulativos</a:t>
            </a:r>
            <a:endParaRPr lang="es-ES_tradnl" sz="3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162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Screen Shot 2014-11-04 at 12.40.5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801" y="0"/>
            <a:ext cx="72521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92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creen Shot 2014-11-04 at 12.41.15 P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6201" y="0"/>
            <a:ext cx="6429921" cy="6858000"/>
          </a:xfrm>
          <a:prstGeom prst="rect">
            <a:avLst/>
          </a:prstGeom>
        </p:spPr>
      </p:pic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7776122" y="5839536"/>
            <a:ext cx="104552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_tradnl" sz="1400" dirty="0">
                <a:solidFill>
                  <a:srgbClr val="000000"/>
                </a:solidFill>
                <a:latin typeface="Calibri"/>
                <a:cs typeface="Calibri"/>
              </a:rPr>
              <a:t>UNEP, 2011</a:t>
            </a:r>
          </a:p>
        </p:txBody>
      </p:sp>
    </p:spTree>
    <p:extLst>
      <p:ext uri="{BB962C8B-B14F-4D97-AF65-F5344CB8AC3E}">
        <p14:creationId xmlns:p14="http://schemas.microsoft.com/office/powerpoint/2010/main" val="3211033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6137" y="811412"/>
            <a:ext cx="6624523" cy="508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750660" y="2883385"/>
            <a:ext cx="245034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Nature, 461: 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472-</a:t>
            </a:r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475 (2009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)</a:t>
            </a:r>
          </a:p>
        </p:txBody>
      </p:sp>
      <p:sp>
        <p:nvSpPr>
          <p:cNvPr id="5" name="Estrella de 5 puntas 4"/>
          <p:cNvSpPr/>
          <p:nvPr/>
        </p:nvSpPr>
        <p:spPr>
          <a:xfrm>
            <a:off x="5549037" y="3737388"/>
            <a:ext cx="228600" cy="1905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400" dirty="0">
              <a:solidFill>
                <a:srgbClr val="000000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4228237" y="1895888"/>
            <a:ext cx="6997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 smtClean="0">
                <a:solidFill>
                  <a:srgbClr val="000000"/>
                </a:solidFill>
              </a:rPr>
              <a:t>350-450</a:t>
            </a:r>
            <a:endParaRPr lang="es-ES" sz="1200" b="1" dirty="0">
              <a:solidFill>
                <a:srgbClr val="000000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3759158" y="3349522"/>
            <a:ext cx="12618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200" b="1" dirty="0">
                <a:solidFill>
                  <a:srgbClr val="000000"/>
                </a:solidFill>
              </a:rPr>
              <a:t>(62–82 </a:t>
            </a:r>
            <a:r>
              <a:rPr lang="fi-FI" sz="1200" b="1" dirty="0" err="1">
                <a:solidFill>
                  <a:srgbClr val="000000"/>
                </a:solidFill>
              </a:rPr>
              <a:t>Tg</a:t>
            </a:r>
            <a:r>
              <a:rPr lang="fi-FI" sz="1200" b="1" dirty="0">
                <a:solidFill>
                  <a:srgbClr val="000000"/>
                </a:solidFill>
              </a:rPr>
              <a:t> N </a:t>
            </a:r>
            <a:r>
              <a:rPr lang="fi-FI" sz="1200" b="1" dirty="0" err="1">
                <a:solidFill>
                  <a:srgbClr val="000000"/>
                </a:solidFill>
              </a:rPr>
              <a:t>yr</a:t>
            </a:r>
            <a:r>
              <a:rPr lang="fi-FI" sz="1200" b="1" baseline="30000" dirty="0">
                <a:solidFill>
                  <a:srgbClr val="000000"/>
                </a:solidFill>
              </a:rPr>
              <a:t>–1</a:t>
            </a:r>
            <a:r>
              <a:rPr lang="fi-FI" sz="1200" b="1" dirty="0" smtClean="0">
                <a:solidFill>
                  <a:srgbClr val="000000"/>
                </a:solidFill>
              </a:rPr>
              <a:t>)</a:t>
            </a:r>
            <a:endParaRPr lang="es-ES" sz="1200" dirty="0">
              <a:solidFill>
                <a:srgbClr val="000000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6775308" y="3259775"/>
            <a:ext cx="2425700" cy="3104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i="1" dirty="0" smtClean="0">
                <a:solidFill>
                  <a:srgbClr val="000000"/>
                </a:solidFill>
                <a:latin typeface="Century Gothic"/>
                <a:cs typeface="Century Gothic"/>
              </a:rPr>
              <a:t>Science, 347 (2015)</a:t>
            </a:r>
            <a:r>
              <a:rPr lang="en-US" sz="1400" i="1" dirty="0" smtClean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endParaRPr lang="es-ES" sz="1400" dirty="0">
              <a:solidFill>
                <a:srgbClr val="000000"/>
              </a:solidFill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4780884" y="3921022"/>
            <a:ext cx="9834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200" b="1" dirty="0">
                <a:solidFill>
                  <a:srgbClr val="000000"/>
                </a:solidFill>
              </a:rPr>
              <a:t>~22 </a:t>
            </a:r>
            <a:r>
              <a:rPr lang="fi-FI" sz="1200" b="1" dirty="0" err="1">
                <a:solidFill>
                  <a:srgbClr val="000000"/>
                </a:solidFill>
              </a:rPr>
              <a:t>Tg</a:t>
            </a:r>
            <a:r>
              <a:rPr lang="fi-FI" sz="1200" b="1" dirty="0">
                <a:solidFill>
                  <a:srgbClr val="000000"/>
                </a:solidFill>
              </a:rPr>
              <a:t> P </a:t>
            </a:r>
            <a:r>
              <a:rPr lang="fi-FI" sz="1200" b="1" dirty="0" err="1">
                <a:solidFill>
                  <a:srgbClr val="000000"/>
                </a:solidFill>
              </a:rPr>
              <a:t>yr</a:t>
            </a:r>
            <a:r>
              <a:rPr lang="fi-FI" sz="1200" b="1" baseline="30000" dirty="0">
                <a:solidFill>
                  <a:srgbClr val="000000"/>
                </a:solidFill>
              </a:rPr>
              <a:t>–1</a:t>
            </a:r>
            <a:endParaRPr lang="es-ES" sz="1200" baseline="30000" dirty="0">
              <a:solidFill>
                <a:srgbClr val="000000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5091837" y="1895888"/>
            <a:ext cx="4283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 smtClean="0">
                <a:solidFill>
                  <a:srgbClr val="000000"/>
                </a:solidFill>
              </a:rPr>
              <a:t>408</a:t>
            </a:r>
            <a:endParaRPr lang="es-ES" sz="1200" b="1" dirty="0">
              <a:solidFill>
                <a:srgbClr val="000000"/>
              </a:solidFill>
            </a:endParaRPr>
          </a:p>
        </p:txBody>
      </p:sp>
      <p:sp>
        <p:nvSpPr>
          <p:cNvPr id="11" name="Estrella de 5 puntas 10"/>
          <p:cNvSpPr/>
          <p:nvPr/>
        </p:nvSpPr>
        <p:spPr>
          <a:xfrm>
            <a:off x="5422037" y="1933988"/>
            <a:ext cx="228600" cy="190500"/>
          </a:xfrm>
          <a:prstGeom prst="star5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400" dirty="0">
              <a:solidFill>
                <a:srgbClr val="000000"/>
              </a:solidFill>
            </a:endParaRPr>
          </a:p>
        </p:txBody>
      </p:sp>
      <p:sp>
        <p:nvSpPr>
          <p:cNvPr id="12" name="Estrella de 5 puntas 11"/>
          <p:cNvSpPr/>
          <p:nvPr/>
        </p:nvSpPr>
        <p:spPr>
          <a:xfrm>
            <a:off x="5485537" y="4727988"/>
            <a:ext cx="228600" cy="190500"/>
          </a:xfrm>
          <a:prstGeom prst="star5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400" dirty="0">
              <a:solidFill>
                <a:srgbClr val="000000"/>
              </a:solidFill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5047584" y="4860822"/>
            <a:ext cx="46679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200" b="1" dirty="0" smtClean="0">
                <a:solidFill>
                  <a:srgbClr val="000000"/>
                </a:solidFill>
              </a:rPr>
              <a:t>2,88</a:t>
            </a:r>
            <a:endParaRPr lang="es-ES" sz="1200" baseline="30000" dirty="0">
              <a:solidFill>
                <a:srgbClr val="000000"/>
              </a:solidFill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4809391" y="3336822"/>
            <a:ext cx="120199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200" b="1" dirty="0" smtClean="0">
                <a:solidFill>
                  <a:srgbClr val="000000"/>
                </a:solidFill>
              </a:rPr>
              <a:t>  ~</a:t>
            </a:r>
            <a:r>
              <a:rPr lang="fi-FI" sz="1200" b="1" dirty="0">
                <a:solidFill>
                  <a:srgbClr val="000000"/>
                </a:solidFill>
              </a:rPr>
              <a:t>150 </a:t>
            </a:r>
            <a:r>
              <a:rPr lang="fi-FI" sz="1200" b="1" dirty="0" err="1">
                <a:solidFill>
                  <a:srgbClr val="000000"/>
                </a:solidFill>
              </a:rPr>
              <a:t>Tg</a:t>
            </a:r>
            <a:r>
              <a:rPr lang="fi-FI" sz="1200" b="1" dirty="0">
                <a:solidFill>
                  <a:srgbClr val="000000"/>
                </a:solidFill>
              </a:rPr>
              <a:t> N </a:t>
            </a:r>
            <a:r>
              <a:rPr lang="fi-FI" sz="1200" b="1" dirty="0" err="1">
                <a:solidFill>
                  <a:srgbClr val="000000"/>
                </a:solidFill>
              </a:rPr>
              <a:t>yr</a:t>
            </a:r>
            <a:r>
              <a:rPr lang="fi-FI" sz="1200" b="1" dirty="0">
                <a:solidFill>
                  <a:srgbClr val="000000"/>
                </a:solidFill>
              </a:rPr>
              <a:t>–1</a:t>
            </a:r>
            <a:endParaRPr lang="es-E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288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7776122" y="5839536"/>
            <a:ext cx="104552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_tradnl" sz="1400" dirty="0">
                <a:solidFill>
                  <a:srgbClr val="000000"/>
                </a:solidFill>
                <a:latin typeface="Calibri"/>
                <a:cs typeface="Calibri"/>
              </a:rPr>
              <a:t>UNEP, 2011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4119" y="274638"/>
            <a:ext cx="8703732" cy="1143000"/>
          </a:xfrm>
        </p:spPr>
        <p:txBody>
          <a:bodyPr>
            <a:noAutofit/>
          </a:bodyPr>
          <a:lstStyle/>
          <a:p>
            <a:r>
              <a:rPr lang="es-ES_tradnl" dirty="0"/>
              <a:t>Manejo Basado </a:t>
            </a:r>
            <a:r>
              <a:rPr lang="es-ES_tradnl" dirty="0" smtClean="0"/>
              <a:t>en Ecosistemas (</a:t>
            </a:r>
            <a:r>
              <a:rPr lang="es-ES_tradnl" dirty="0"/>
              <a:t>EBM</a:t>
            </a:r>
            <a:r>
              <a:rPr lang="es-ES_tradnl" dirty="0" smtClean="0"/>
              <a:t>)</a:t>
            </a:r>
            <a:endParaRPr lang="es-ES_tradnl" dirty="0"/>
          </a:p>
        </p:txBody>
      </p:sp>
      <p:sp>
        <p:nvSpPr>
          <p:cNvPr id="5" name="Content Placeholder 2"/>
          <p:cNvSpPr>
            <a:spLocks noGrp="1"/>
          </p:cNvSpPr>
          <p:nvPr>
            <p:ph idx="4294967295"/>
          </p:nvPr>
        </p:nvSpPr>
        <p:spPr>
          <a:xfrm>
            <a:off x="442453" y="1825625"/>
            <a:ext cx="8379198" cy="4351338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s-ES_tradnl" sz="3200" u="sng" dirty="0" smtClean="0">
                <a:solidFill>
                  <a:srgbClr val="1F4E79"/>
                </a:solidFill>
              </a:rPr>
              <a:t>Principios</a:t>
            </a:r>
          </a:p>
          <a:p>
            <a:r>
              <a:rPr lang="es-ES_tradnl" sz="3200" dirty="0" smtClean="0">
                <a:solidFill>
                  <a:srgbClr val="000000"/>
                </a:solidFill>
              </a:rPr>
              <a:t>4. Manejo para varios objetivos (manejo sectorial integrado)</a:t>
            </a:r>
            <a:endParaRPr lang="es-ES_tradnl" sz="3200" dirty="0">
              <a:solidFill>
                <a:srgbClr val="000000"/>
              </a:solidFill>
            </a:endParaRPr>
          </a:p>
        </p:txBody>
      </p:sp>
      <p:pic>
        <p:nvPicPr>
          <p:cNvPr id="6" name="Picture 3" descr="Screen Shot 2014-11-04 at 11.59.2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0935" y="3401986"/>
            <a:ext cx="6129866" cy="307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116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7776122" y="5839536"/>
            <a:ext cx="104552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_tradnl" sz="1400" dirty="0">
                <a:solidFill>
                  <a:srgbClr val="000000"/>
                </a:solidFill>
                <a:latin typeface="Calibri"/>
                <a:cs typeface="Calibri"/>
              </a:rPr>
              <a:t>UNEP, 2011</a:t>
            </a:r>
          </a:p>
        </p:txBody>
      </p:sp>
      <p:pic>
        <p:nvPicPr>
          <p:cNvPr id="4" name="Picture 3" descr="Screen Shot 2014-11-04 at 11.56.5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900" y="0"/>
            <a:ext cx="71723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86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7776122" y="5839536"/>
            <a:ext cx="104552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_tradnl" sz="1400" dirty="0">
                <a:solidFill>
                  <a:srgbClr val="000000"/>
                </a:solidFill>
                <a:latin typeface="Calibri"/>
                <a:cs typeface="Calibri"/>
              </a:rPr>
              <a:t>UNEP, 2011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4705" y="274638"/>
            <a:ext cx="8957733" cy="1143000"/>
          </a:xfrm>
        </p:spPr>
        <p:txBody>
          <a:bodyPr>
            <a:noAutofit/>
          </a:bodyPr>
          <a:lstStyle/>
          <a:p>
            <a:r>
              <a:rPr lang="es-ES_tradnl" dirty="0"/>
              <a:t>Manejo Basado </a:t>
            </a:r>
            <a:r>
              <a:rPr lang="es-ES_tradnl" dirty="0" smtClean="0"/>
              <a:t>en Ecosistemas (</a:t>
            </a:r>
            <a:r>
              <a:rPr lang="es-ES_tradnl" dirty="0"/>
              <a:t>EBM</a:t>
            </a:r>
            <a:r>
              <a:rPr lang="es-ES_tradnl" dirty="0" smtClean="0"/>
              <a:t>)</a:t>
            </a:r>
            <a:endParaRPr lang="es-ES_tradnl" dirty="0"/>
          </a:p>
        </p:txBody>
      </p:sp>
      <p:sp>
        <p:nvSpPr>
          <p:cNvPr id="5" name="Content Placeholder 2"/>
          <p:cNvSpPr>
            <a:spLocks noGrp="1"/>
          </p:cNvSpPr>
          <p:nvPr>
            <p:ph idx="4294967295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s-ES_tradnl" sz="3200" u="sng" dirty="0" smtClean="0">
                <a:solidFill>
                  <a:srgbClr val="1F4E79"/>
                </a:solidFill>
              </a:rPr>
              <a:t>Principios</a:t>
            </a:r>
          </a:p>
          <a:p>
            <a:r>
              <a:rPr lang="es-ES_tradnl" sz="3200" dirty="0" smtClean="0">
                <a:solidFill>
                  <a:srgbClr val="000000"/>
                </a:solidFill>
              </a:rPr>
              <a:t>5. Manejo adaptativo: aprender de la experiencia y tener en cuenta el cambio.</a:t>
            </a:r>
            <a:endParaRPr lang="es-ES_tradnl" sz="3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218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3392574" y="5585552"/>
            <a:ext cx="104552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_tradnl" sz="1400" dirty="0">
                <a:solidFill>
                  <a:srgbClr val="000000"/>
                </a:solidFill>
                <a:latin typeface="Calibri"/>
                <a:cs typeface="Calibri"/>
              </a:rPr>
              <a:t>UNEP, 2011</a:t>
            </a:r>
          </a:p>
        </p:txBody>
      </p:sp>
      <p:pic>
        <p:nvPicPr>
          <p:cNvPr id="4" name="Picture 4" descr="Screen Shot 2014-11-04 at 11.58.12 AM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42584"/>
            <a:ext cx="5233022" cy="4745432"/>
          </a:xfrm>
          <a:prstGeom prst="rect">
            <a:avLst/>
          </a:prstGeom>
        </p:spPr>
      </p:pic>
      <p:pic>
        <p:nvPicPr>
          <p:cNvPr id="5" name="Imagen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33022" y="900207"/>
            <a:ext cx="3750928" cy="805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8120" y="2660436"/>
            <a:ext cx="3270744" cy="4000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Fig_3f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82581" y="1433871"/>
            <a:ext cx="1668550" cy="1251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2149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70" y="2013392"/>
            <a:ext cx="9071107" cy="4702302"/>
          </a:xfrm>
          <a:prstGeom prst="rect">
            <a:avLst/>
          </a:prstGeom>
        </p:spPr>
      </p:pic>
      <p:pic>
        <p:nvPicPr>
          <p:cNvPr id="9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24" y="64730"/>
            <a:ext cx="4973482" cy="1202299"/>
          </a:xfrm>
          <a:prstGeom prst="rect">
            <a:avLst/>
          </a:prstGeom>
        </p:spPr>
      </p:pic>
      <p:pic>
        <p:nvPicPr>
          <p:cNvPr id="10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3548" y="17403"/>
            <a:ext cx="3490454" cy="1985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211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Agrupar 4"/>
          <p:cNvGrpSpPr/>
          <p:nvPr/>
        </p:nvGrpSpPr>
        <p:grpSpPr>
          <a:xfrm>
            <a:off x="163871" y="1363904"/>
            <a:ext cx="8777244" cy="4224115"/>
            <a:chOff x="163871" y="1019756"/>
            <a:chExt cx="8777244" cy="4224115"/>
          </a:xfrm>
        </p:grpSpPr>
        <p:pic>
          <p:nvPicPr>
            <p:cNvPr id="4" name="Imagen 3" descr="Screen Shot 2020-09-03 at 4.04.25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3871" y="1019756"/>
              <a:ext cx="8777244" cy="4224115"/>
            </a:xfrm>
            <a:prstGeom prst="rect">
              <a:avLst/>
            </a:prstGeom>
          </p:spPr>
        </p:pic>
        <p:sp>
          <p:nvSpPr>
            <p:cNvPr id="2" name="Estrella de 5 puntas 1"/>
            <p:cNvSpPr/>
            <p:nvPr/>
          </p:nvSpPr>
          <p:spPr>
            <a:xfrm>
              <a:off x="1884517" y="2662895"/>
              <a:ext cx="475225" cy="475226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6" name="Imagen 5" descr="Screen Shot 2020-09-03 at 4.07.32 PM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096" y="331927"/>
            <a:ext cx="3769033" cy="1033242"/>
          </a:xfrm>
          <a:prstGeom prst="rect">
            <a:avLst/>
          </a:prstGeom>
        </p:spPr>
      </p:pic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5744122" y="5322778"/>
            <a:ext cx="261525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_tradnl" sz="1400" dirty="0" err="1" smtClean="0">
                <a:solidFill>
                  <a:srgbClr val="000000"/>
                </a:solidFill>
                <a:latin typeface="Calibri"/>
                <a:cs typeface="Calibri"/>
              </a:rPr>
              <a:t>Miatta</a:t>
            </a:r>
            <a:r>
              <a:rPr lang="es-ES_tradnl" sz="1400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s-ES_tradnl" sz="1400" i="1" dirty="0" smtClean="0">
                <a:solidFill>
                  <a:srgbClr val="000000"/>
                </a:solidFill>
                <a:latin typeface="Calibri"/>
                <a:cs typeface="Calibri"/>
              </a:rPr>
              <a:t>et al.</a:t>
            </a:r>
            <a:r>
              <a:rPr lang="es-ES_tradnl" sz="1400" dirty="0" smtClean="0">
                <a:solidFill>
                  <a:srgbClr val="000000"/>
                </a:solidFill>
                <a:latin typeface="Calibri"/>
                <a:cs typeface="Calibri"/>
              </a:rPr>
              <a:t> 2021. </a:t>
            </a:r>
            <a:r>
              <a:rPr lang="es-ES_tradnl" sz="1400" i="1" dirty="0" err="1">
                <a:solidFill>
                  <a:srgbClr val="000000"/>
                </a:solidFill>
                <a:latin typeface="Calibri"/>
                <a:cs typeface="Calibri"/>
              </a:rPr>
              <a:t>Annual</a:t>
            </a:r>
            <a:r>
              <a:rPr lang="es-ES_tradnl" sz="1400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s-ES_tradnl" sz="1400" i="1" dirty="0" err="1">
                <a:solidFill>
                  <a:srgbClr val="000000"/>
                </a:solidFill>
                <a:latin typeface="Calibri"/>
                <a:cs typeface="Calibri"/>
              </a:rPr>
              <a:t>Review</a:t>
            </a:r>
            <a:r>
              <a:rPr lang="es-ES_tradnl" sz="1400" i="1" dirty="0">
                <a:solidFill>
                  <a:srgbClr val="000000"/>
                </a:solidFill>
                <a:latin typeface="Calibri"/>
                <a:cs typeface="Calibri"/>
              </a:rPr>
              <a:t> of Marine </a:t>
            </a:r>
            <a:r>
              <a:rPr lang="es-ES_tradnl" sz="1400" i="1" dirty="0" err="1" smtClean="0">
                <a:solidFill>
                  <a:srgbClr val="000000"/>
                </a:solidFill>
                <a:latin typeface="Calibri"/>
                <a:cs typeface="Calibri"/>
              </a:rPr>
              <a:t>Science</a:t>
            </a:r>
            <a:r>
              <a:rPr lang="es-ES_tradnl" sz="1400" i="1" dirty="0">
                <a:solidFill>
                  <a:srgbClr val="000000"/>
                </a:solidFill>
                <a:latin typeface="Calibri"/>
                <a:cs typeface="Calibri"/>
              </a:rPr>
              <a:t>. </a:t>
            </a:r>
            <a:r>
              <a:rPr lang="es-ES_tradnl" sz="1400" i="1" dirty="0" err="1">
                <a:solidFill>
                  <a:schemeClr val="tx1">
                    <a:lumMod val="75000"/>
                  </a:schemeClr>
                </a:solidFill>
                <a:latin typeface="Calibri"/>
                <a:cs typeface="Calibri"/>
              </a:rPr>
              <a:t>Review</a:t>
            </a:r>
            <a:r>
              <a:rPr lang="es-ES_tradnl" sz="1400" i="1" dirty="0">
                <a:solidFill>
                  <a:schemeClr val="tx1">
                    <a:lumMod val="75000"/>
                  </a:schemeClr>
                </a:solidFill>
                <a:latin typeface="Calibri"/>
                <a:cs typeface="Calibri"/>
              </a:rPr>
              <a:t> in </a:t>
            </a:r>
            <a:r>
              <a:rPr lang="es-ES_tradnl" sz="1400" i="1" dirty="0" err="1">
                <a:solidFill>
                  <a:schemeClr val="tx1">
                    <a:lumMod val="75000"/>
                  </a:schemeClr>
                </a:solidFill>
                <a:latin typeface="Calibri"/>
                <a:cs typeface="Calibri"/>
              </a:rPr>
              <a:t>Advance</a:t>
            </a:r>
            <a:r>
              <a:rPr lang="es-ES_tradnl" sz="1400" i="1" dirty="0">
                <a:solidFill>
                  <a:schemeClr val="tx1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lang="es-ES_tradnl" sz="1400" i="1" dirty="0" err="1">
                <a:solidFill>
                  <a:schemeClr val="tx1">
                    <a:lumMod val="75000"/>
                  </a:schemeClr>
                </a:solidFill>
                <a:latin typeface="Calibri"/>
                <a:cs typeface="Calibri"/>
              </a:rPr>
              <a:t>first</a:t>
            </a:r>
            <a:r>
              <a:rPr lang="es-ES_tradnl" sz="1400" i="1" dirty="0">
                <a:solidFill>
                  <a:schemeClr val="tx1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lang="es-ES_tradnl" sz="1400" i="1" dirty="0" err="1">
                <a:solidFill>
                  <a:schemeClr val="tx1">
                    <a:lumMod val="75000"/>
                  </a:schemeClr>
                </a:solidFill>
                <a:latin typeface="Calibri"/>
                <a:cs typeface="Calibri"/>
              </a:rPr>
              <a:t>posted</a:t>
            </a:r>
            <a:endParaRPr lang="es-ES_tradnl" sz="1400" i="1" dirty="0">
              <a:solidFill>
                <a:schemeClr val="tx1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7" name="Estrella de 5 puntas 6"/>
          <p:cNvSpPr/>
          <p:nvPr/>
        </p:nvSpPr>
        <p:spPr>
          <a:xfrm>
            <a:off x="8121760" y="2995576"/>
            <a:ext cx="475225" cy="475226"/>
          </a:xfrm>
          <a:prstGeom prst="star5">
            <a:avLst/>
          </a:prstGeom>
          <a:solidFill>
            <a:schemeClr val="accent2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22812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40E49-1F5A-4E52-B3D2-7E58D3B954A5}" type="slidenum">
              <a:rPr lang="es-ES" smtClean="0"/>
              <a:pPr/>
              <a:t>66</a:t>
            </a:fld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4000" dirty="0" smtClean="0"/>
              <a:t>Gracias!</a:t>
            </a:r>
            <a:endParaRPr lang="es-ES" sz="4000" dirty="0"/>
          </a:p>
        </p:txBody>
      </p:sp>
      <p:sp>
        <p:nvSpPr>
          <p:cNvPr id="4" name="CuadroTexto 3"/>
          <p:cNvSpPr txBox="1"/>
          <p:nvPr/>
        </p:nvSpPr>
        <p:spPr>
          <a:xfrm>
            <a:off x="5489565" y="5313681"/>
            <a:ext cx="32016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Profesor</a:t>
            </a:r>
            <a:r>
              <a:rPr lang="en-US" sz="2000" dirty="0" smtClean="0"/>
              <a:t>:  Néstor E. </a:t>
            </a:r>
            <a:r>
              <a:rPr lang="en-US" sz="2000" dirty="0" err="1" smtClean="0"/>
              <a:t>Ardila</a:t>
            </a:r>
            <a:endParaRPr lang="en-US" sz="2000" dirty="0" smtClean="0"/>
          </a:p>
          <a:p>
            <a:r>
              <a:rPr lang="en-US" sz="2000" dirty="0" err="1" smtClean="0"/>
              <a:t>nestorardila@ecomar.com.co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59043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Hechos: aumentos recientes</a:t>
            </a:r>
            <a:endParaRPr lang="es-CO" dirty="0"/>
          </a:p>
        </p:txBody>
      </p:sp>
      <p:pic>
        <p:nvPicPr>
          <p:cNvPr id="5" name="Imagen 4" descr="co2_data_mlo_anngr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56" y="937111"/>
            <a:ext cx="3492500" cy="2587786"/>
          </a:xfrm>
          <a:prstGeom prst="rect">
            <a:avLst/>
          </a:prstGeom>
        </p:spPr>
      </p:pic>
      <p:pic>
        <p:nvPicPr>
          <p:cNvPr id="6" name="Imagen 4" descr="Screen Shot 2015-07-22 at 6.40.15 PM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2501" y="1782467"/>
            <a:ext cx="5449119" cy="3399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 descr="Screen Shot 2020-09-03 at 1.48.24 PM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162" y="3688769"/>
            <a:ext cx="2302386" cy="2136207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971229" y="5527546"/>
            <a:ext cx="20651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 err="1">
                <a:solidFill>
                  <a:srgbClr val="000000"/>
                </a:solidFill>
              </a:rPr>
              <a:t>https</a:t>
            </a:r>
            <a:r>
              <a:rPr lang="es-ES" sz="1600" dirty="0">
                <a:solidFill>
                  <a:srgbClr val="000000"/>
                </a:solidFill>
              </a:rPr>
              <a:t>://www.co2.earth</a:t>
            </a:r>
          </a:p>
        </p:txBody>
      </p:sp>
    </p:spTree>
    <p:extLst>
      <p:ext uri="{BB962C8B-B14F-4D97-AF65-F5344CB8AC3E}">
        <p14:creationId xmlns:p14="http://schemas.microsoft.com/office/powerpoint/2010/main" val="2444883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6324044" y="746413"/>
            <a:ext cx="267054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s-ES_tradnl" sz="3200" b="1" dirty="0" smtClean="0">
                <a:solidFill>
                  <a:srgbClr val="000000"/>
                </a:solidFill>
                <a:latin typeface="+mj-lt"/>
                <a:ea typeface="Century Gothic" charset="0"/>
                <a:cs typeface="Century Gothic" charset="0"/>
              </a:rPr>
              <a:t>Superando límites críticos!</a:t>
            </a:r>
            <a:endParaRPr lang="es-ES_tradnl" sz="3200" b="1" dirty="0">
              <a:solidFill>
                <a:srgbClr val="000000"/>
              </a:solidFill>
              <a:latin typeface="+mj-lt"/>
              <a:ea typeface="Century Gothic" charset="0"/>
              <a:cs typeface="Century Gothic" charset="0"/>
            </a:endParaRPr>
          </a:p>
        </p:txBody>
      </p:sp>
      <p:pic>
        <p:nvPicPr>
          <p:cNvPr id="3" name="Picture 7" descr="Cover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254" y="312131"/>
            <a:ext cx="6185972" cy="614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2"/>
          <p:cNvSpPr txBox="1">
            <a:spLocks/>
          </p:cNvSpPr>
          <p:nvPr/>
        </p:nvSpPr>
        <p:spPr bwMode="auto">
          <a:xfrm>
            <a:off x="6104468" y="1793302"/>
            <a:ext cx="3022060" cy="4281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600" tIns="0" rIns="228600" bIns="0"/>
          <a:lstStyle>
            <a:lvl1pPr/>
            <a:lvl2pPr/>
            <a:lvl3pPr/>
            <a:lvl4pPr/>
            <a:lvl5pPr/>
            <a:lvl6pPr/>
            <a:lvl7pPr/>
            <a:lvl8pPr/>
            <a:lvl9pPr/>
          </a:lstStyle>
          <a:p>
            <a:pPr algn="ctr" eaLnBrk="1" hangingPunct="1"/>
            <a:r>
              <a:rPr lang="es-ES" sz="1200" b="1" dirty="0" smtClean="0">
                <a:solidFill>
                  <a:srgbClr val="000000"/>
                </a:solidFill>
                <a:latin typeface="Century Gothic"/>
                <a:cs typeface="Century Gothic"/>
              </a:rPr>
              <a:t>Tendencias en los últimos 25 años</a:t>
            </a:r>
          </a:p>
          <a:p>
            <a:pPr eaLnBrk="1" hangingPunct="1"/>
            <a:endParaRPr lang="es-ES" sz="1100" b="1" dirty="0" smtClean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pPr marL="171450" indent="-171450">
              <a:buFont typeface="Wingdings" charset="2"/>
              <a:buChar char="u"/>
            </a:pPr>
            <a:r>
              <a:rPr lang="es-ES" sz="1100" dirty="0" smtClean="0">
                <a:solidFill>
                  <a:srgbClr val="000000"/>
                </a:solidFill>
                <a:latin typeface="Arial" charset="0"/>
              </a:rPr>
              <a:t>26 % </a:t>
            </a:r>
            <a:r>
              <a:rPr lang="es-ES" sz="1100" dirty="0" smtClean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 </a:t>
            </a:r>
            <a:r>
              <a:rPr lang="es-ES" sz="1100" dirty="0" smtClean="0">
                <a:solidFill>
                  <a:srgbClr val="000000"/>
                </a:solidFill>
                <a:latin typeface="Arial" charset="0"/>
              </a:rPr>
              <a:t>agua dulce per </a:t>
            </a:r>
            <a:r>
              <a:rPr lang="es-ES" sz="1100" dirty="0" err="1" smtClean="0">
                <a:solidFill>
                  <a:srgbClr val="000000"/>
                </a:solidFill>
                <a:latin typeface="Arial" charset="0"/>
              </a:rPr>
              <a:t>capita</a:t>
            </a:r>
            <a:r>
              <a:rPr lang="es-ES" sz="1100" dirty="0" smtClean="0">
                <a:solidFill>
                  <a:srgbClr val="000000"/>
                </a:solidFill>
                <a:latin typeface="Arial" charset="0"/>
              </a:rPr>
              <a:t>.</a:t>
            </a:r>
          </a:p>
          <a:p>
            <a:pPr marL="171450" indent="-171450">
              <a:buFont typeface="Wingdings" charset="2"/>
              <a:buChar char="u"/>
            </a:pPr>
            <a:endParaRPr lang="es-ES" sz="1100" dirty="0" smtClean="0">
              <a:solidFill>
                <a:srgbClr val="000000"/>
              </a:solidFill>
              <a:latin typeface="Arial" charset="0"/>
            </a:endParaRPr>
          </a:p>
          <a:p>
            <a:pPr marL="171450" indent="-171450">
              <a:buFont typeface="Wingdings" charset="2"/>
              <a:buChar char="u"/>
            </a:pPr>
            <a:r>
              <a:rPr lang="es-ES" sz="1100" dirty="0" smtClean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</a:t>
            </a:r>
            <a:r>
              <a:rPr lang="es-ES" sz="1100" dirty="0" smtClean="0">
                <a:solidFill>
                  <a:srgbClr val="000000"/>
                </a:solidFill>
                <a:latin typeface="Arial" charset="0"/>
                <a:sym typeface="Wingdings"/>
              </a:rPr>
              <a:t> </a:t>
            </a:r>
            <a:r>
              <a:rPr lang="es-ES" sz="1100" dirty="0" smtClean="0">
                <a:solidFill>
                  <a:srgbClr val="000000"/>
                </a:solidFill>
                <a:latin typeface="Arial" charset="0"/>
              </a:rPr>
              <a:t>Capturas pesqueras, a pesar del incremento en el esfuerzo pesquero.</a:t>
            </a:r>
          </a:p>
          <a:p>
            <a:pPr marL="171450" indent="-171450">
              <a:buFont typeface="Wingdings" charset="2"/>
              <a:buChar char="u"/>
            </a:pPr>
            <a:endParaRPr lang="es-ES" sz="1100" dirty="0" smtClean="0">
              <a:solidFill>
                <a:srgbClr val="000000"/>
              </a:solidFill>
              <a:latin typeface="Arial" charset="0"/>
            </a:endParaRPr>
          </a:p>
          <a:p>
            <a:pPr marL="171450" indent="-171450">
              <a:buFont typeface="Wingdings" charset="2"/>
              <a:buChar char="u"/>
            </a:pPr>
            <a:r>
              <a:rPr lang="es-ES" sz="1100" dirty="0" smtClean="0">
                <a:solidFill>
                  <a:srgbClr val="000000"/>
                </a:solidFill>
                <a:latin typeface="Arial" charset="0"/>
              </a:rPr>
              <a:t>75 % </a:t>
            </a:r>
            <a:r>
              <a:rPr lang="es-ES" sz="1100" dirty="0" smtClean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</a:t>
            </a:r>
            <a:r>
              <a:rPr lang="es-ES" sz="1100" dirty="0" smtClean="0">
                <a:solidFill>
                  <a:srgbClr val="000000"/>
                </a:solidFill>
                <a:latin typeface="Arial" charset="0"/>
                <a:sym typeface="Wingdings"/>
              </a:rPr>
              <a:t> en el número de zonas muertas en el mar.</a:t>
            </a:r>
          </a:p>
          <a:p>
            <a:pPr marL="171450" indent="-171450">
              <a:buFont typeface="Wingdings" charset="2"/>
              <a:buChar char="u"/>
            </a:pPr>
            <a:endParaRPr lang="es-ES" sz="1100" dirty="0" smtClean="0">
              <a:solidFill>
                <a:srgbClr val="000000"/>
              </a:solidFill>
              <a:latin typeface="Arial" charset="0"/>
              <a:sym typeface="Wingdings"/>
            </a:endParaRPr>
          </a:p>
          <a:p>
            <a:pPr marL="171450" indent="-171450">
              <a:buFont typeface="Wingdings" charset="2"/>
              <a:buChar char="u"/>
            </a:pPr>
            <a:r>
              <a:rPr lang="es-ES" sz="1100" dirty="0" smtClean="0">
                <a:solidFill>
                  <a:srgbClr val="000000"/>
                </a:solidFill>
                <a:latin typeface="Arial" charset="0"/>
              </a:rPr>
              <a:t>Perdida de 120 millones de ha de bosques, alto % convertido a usos agrícolas.</a:t>
            </a:r>
          </a:p>
          <a:p>
            <a:pPr marL="171450" indent="-171450">
              <a:buFont typeface="Wingdings" charset="2"/>
              <a:buChar char="u"/>
            </a:pPr>
            <a:endParaRPr lang="es-ES" sz="1100" dirty="0">
              <a:solidFill>
                <a:srgbClr val="000000"/>
              </a:solidFill>
              <a:latin typeface="Arial" charset="0"/>
            </a:endParaRPr>
          </a:p>
          <a:p>
            <a:pPr marL="171450" indent="-171450">
              <a:buFont typeface="Wingdings" charset="2"/>
              <a:buChar char="u"/>
            </a:pPr>
            <a:r>
              <a:rPr lang="es-ES" sz="1100" dirty="0" smtClean="0">
                <a:solidFill>
                  <a:srgbClr val="000000"/>
                </a:solidFill>
                <a:latin typeface="Arial" charset="0"/>
              </a:rPr>
              <a:t>Incrementos significativos en emisiones de carbono y temperatura promedio.</a:t>
            </a:r>
          </a:p>
          <a:p>
            <a:pPr marL="171450" indent="-171450">
              <a:buFont typeface="Wingdings" charset="2"/>
              <a:buChar char="u"/>
            </a:pPr>
            <a:endParaRPr lang="es-ES" sz="1100" dirty="0" smtClean="0">
              <a:solidFill>
                <a:srgbClr val="000000"/>
              </a:solidFill>
              <a:latin typeface="Arial" charset="0"/>
            </a:endParaRPr>
          </a:p>
          <a:p>
            <a:pPr marL="171450" indent="-171450">
              <a:buFont typeface="Wingdings" charset="2"/>
              <a:buChar char="u"/>
            </a:pPr>
            <a:r>
              <a:rPr lang="es-ES" sz="1100" dirty="0" smtClean="0">
                <a:solidFill>
                  <a:srgbClr val="000000"/>
                </a:solidFill>
                <a:latin typeface="Arial" charset="0"/>
              </a:rPr>
              <a:t>35% </a:t>
            </a:r>
            <a:r>
              <a:rPr lang="es-ES" sz="1100" dirty="0" smtClean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</a:t>
            </a:r>
            <a:r>
              <a:rPr lang="es-ES" sz="1100" dirty="0" smtClean="0">
                <a:solidFill>
                  <a:srgbClr val="000000"/>
                </a:solidFill>
                <a:latin typeface="Arial" charset="0"/>
              </a:rPr>
              <a:t> en la población humana.</a:t>
            </a:r>
          </a:p>
          <a:p>
            <a:pPr marL="171450" indent="-171450">
              <a:buFont typeface="Wingdings" charset="2"/>
              <a:buChar char="u"/>
            </a:pPr>
            <a:endParaRPr lang="es-ES" sz="1100" dirty="0">
              <a:solidFill>
                <a:srgbClr val="000000"/>
              </a:solidFill>
              <a:latin typeface="Arial" charset="0"/>
            </a:endParaRPr>
          </a:p>
          <a:p>
            <a:pPr marL="171450" indent="-171450">
              <a:buFont typeface="Wingdings" charset="2"/>
              <a:buChar char="u"/>
            </a:pPr>
            <a:r>
              <a:rPr lang="es-ES" sz="1100" dirty="0" smtClean="0">
                <a:solidFill>
                  <a:srgbClr val="000000"/>
                </a:solidFill>
                <a:latin typeface="Arial" charset="0"/>
              </a:rPr>
              <a:t>29% </a:t>
            </a:r>
            <a:r>
              <a:rPr lang="es-ES" sz="1100" dirty="0" smtClean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</a:t>
            </a:r>
            <a:r>
              <a:rPr lang="es-ES" sz="1100" dirty="0">
                <a:solidFill>
                  <a:srgbClr val="000000"/>
                </a:solidFill>
                <a:latin typeface="Arial" charset="0"/>
                <a:sym typeface="Wingdings"/>
              </a:rPr>
              <a:t> </a:t>
            </a:r>
            <a:r>
              <a:rPr lang="es-ES" sz="1100" dirty="0" smtClean="0">
                <a:solidFill>
                  <a:srgbClr val="000000"/>
                </a:solidFill>
                <a:latin typeface="Arial" charset="0"/>
              </a:rPr>
              <a:t>en las abundancias de mamíferos, reptiles, anfibios, aves y peces.</a:t>
            </a:r>
          </a:p>
        </p:txBody>
      </p:sp>
    </p:spTree>
    <p:extLst>
      <p:ext uri="{BB962C8B-B14F-4D97-AF65-F5344CB8AC3E}">
        <p14:creationId xmlns:p14="http://schemas.microsoft.com/office/powerpoint/2010/main" val="4064470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088" y="302821"/>
            <a:ext cx="8975912" cy="868363"/>
          </a:xfrm>
        </p:spPr>
        <p:txBody>
          <a:bodyPr>
            <a:normAutofit/>
          </a:bodyPr>
          <a:lstStyle/>
          <a:p>
            <a:pPr eaLnBrk="1" hangingPunct="1"/>
            <a:r>
              <a:rPr lang="es-CO" sz="3600" dirty="0"/>
              <a:t>Amenazas</a:t>
            </a:r>
            <a:r>
              <a:rPr lang="es-CO" sz="3600" b="1" dirty="0">
                <a:solidFill>
                  <a:srgbClr val="1F4E7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  <a:cs typeface="Century Gothic" charset="0"/>
              </a:rPr>
              <a:t> </a:t>
            </a:r>
            <a:r>
              <a:rPr lang="es-CO" sz="3600" dirty="0"/>
              <a:t>de la Biodiversidad</a:t>
            </a:r>
            <a:endParaRPr lang="en-US" sz="3600" dirty="0"/>
          </a:p>
        </p:txBody>
      </p:sp>
      <p:sp>
        <p:nvSpPr>
          <p:cNvPr id="4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67948"/>
            <a:ext cx="8229600" cy="4313752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1" hangingPunct="1"/>
            <a:r>
              <a:rPr lang="es-ES_tradnl" sz="2800" b="1" dirty="0">
                <a:solidFill>
                  <a:srgbClr val="000000"/>
                </a:solidFill>
                <a:latin typeface="+mn-lt"/>
              </a:rPr>
              <a:t>1. Perdida de Hábitat</a:t>
            </a:r>
          </a:p>
          <a:p>
            <a:pPr lvl="1" eaLnBrk="1" hangingPunct="1"/>
            <a:r>
              <a:rPr lang="es-ES_tradnl" sz="2800" dirty="0">
                <a:solidFill>
                  <a:srgbClr val="000000"/>
                </a:solidFill>
                <a:latin typeface="+mn-lt"/>
              </a:rPr>
              <a:t>En la Tierra (Deforestación-Desertificación)</a:t>
            </a:r>
          </a:p>
          <a:p>
            <a:pPr lvl="1" eaLnBrk="1" hangingPunct="1"/>
            <a:r>
              <a:rPr lang="es-ES_tradnl" sz="2800" dirty="0">
                <a:solidFill>
                  <a:srgbClr val="000000"/>
                </a:solidFill>
                <a:latin typeface="+mn-lt"/>
              </a:rPr>
              <a:t>En los Océanos (Pesca de arrastre)</a:t>
            </a:r>
          </a:p>
          <a:p>
            <a:pPr lvl="1" eaLnBrk="1" hangingPunct="1">
              <a:buFontTx/>
              <a:buNone/>
            </a:pPr>
            <a:endParaRPr lang="es-ES_tradnl" sz="2800" dirty="0">
              <a:solidFill>
                <a:srgbClr val="000000"/>
              </a:solidFill>
              <a:latin typeface="+mn-lt"/>
            </a:endParaRPr>
          </a:p>
          <a:p>
            <a:pPr eaLnBrk="1" hangingPunct="1"/>
            <a:r>
              <a:rPr lang="es-ES_tradnl" sz="2800" b="1" dirty="0">
                <a:solidFill>
                  <a:srgbClr val="000000"/>
                </a:solidFill>
                <a:latin typeface="+mn-lt"/>
              </a:rPr>
              <a:t>2. Sobre-explotación de recursos</a:t>
            </a:r>
          </a:p>
          <a:p>
            <a:pPr eaLnBrk="1" hangingPunct="1">
              <a:buFontTx/>
              <a:buNone/>
            </a:pPr>
            <a:endParaRPr lang="es-ES_tradnl" sz="2800" dirty="0">
              <a:solidFill>
                <a:srgbClr val="000000"/>
              </a:solidFill>
              <a:latin typeface="+mn-lt"/>
            </a:endParaRPr>
          </a:p>
          <a:p>
            <a:pPr eaLnBrk="1" hangingPunct="1"/>
            <a:r>
              <a:rPr lang="es-ES_tradnl" sz="2800" b="1" dirty="0">
                <a:solidFill>
                  <a:srgbClr val="000000"/>
                </a:solidFill>
                <a:latin typeface="+mn-lt"/>
              </a:rPr>
              <a:t>3. Contaminación </a:t>
            </a:r>
            <a:r>
              <a:rPr lang="es-ES_tradnl" sz="2800" dirty="0">
                <a:solidFill>
                  <a:srgbClr val="000000"/>
                </a:solidFill>
                <a:latin typeface="+mn-lt"/>
              </a:rPr>
              <a:t>(Nutrientes, metales pesados, herbicidas, pesticidas, plásticos).</a:t>
            </a:r>
          </a:p>
          <a:p>
            <a:pPr eaLnBrk="1" hangingPunct="1">
              <a:buFontTx/>
              <a:buNone/>
            </a:pPr>
            <a:endParaRPr lang="es-ES_tradnl" sz="2800" dirty="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+mn-lt"/>
              <a:ea typeface="ＭＳ Ｐゴシック" charset="0"/>
              <a:cs typeface="Century Gothic" charset="0"/>
            </a:endParaRPr>
          </a:p>
          <a:p>
            <a:pPr eaLnBrk="1" hangingPunct="1">
              <a:buFontTx/>
              <a:buNone/>
            </a:pPr>
            <a:endParaRPr lang="es-ES_tradnl" sz="2800" dirty="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+mn-lt"/>
              <a:ea typeface="ＭＳ Ｐゴシック" charset="0"/>
              <a:cs typeface="Century Gothic" charset="0"/>
            </a:endParaRPr>
          </a:p>
          <a:p>
            <a:pPr eaLnBrk="1" hangingPunct="1">
              <a:buFontTx/>
              <a:buNone/>
            </a:pPr>
            <a:endParaRPr lang="es-ES_tradnl" sz="2800" dirty="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+mn-lt"/>
              <a:ea typeface="ＭＳ Ｐゴシック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7246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invema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ersonalizado 3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8902</TotalTime>
  <Words>1640</Words>
  <Application>Microsoft Macintosh PowerPoint</Application>
  <PresentationFormat>Presentación en pantalla (4:3)</PresentationFormat>
  <Paragraphs>361</Paragraphs>
  <Slides>66</Slides>
  <Notes>63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66</vt:i4>
      </vt:variant>
    </vt:vector>
  </HeadingPairs>
  <TitlesOfParts>
    <vt:vector size="67" baseType="lpstr">
      <vt:lpstr>invemar</vt:lpstr>
      <vt:lpstr>Módulo 4: Gestión Integrada de AMP en el contexto de la Alta Guajira (generalidades) </vt:lpstr>
      <vt:lpstr>Presentación de PowerPoint</vt:lpstr>
      <vt:lpstr>Presentación de PowerPoint</vt:lpstr>
      <vt:lpstr>Superando límites críticos!</vt:lpstr>
      <vt:lpstr>Superando límites críticos!</vt:lpstr>
      <vt:lpstr>Presentación de PowerPoint</vt:lpstr>
      <vt:lpstr>Hechos: aumentos recientes</vt:lpstr>
      <vt:lpstr>Presentación de PowerPoint</vt:lpstr>
      <vt:lpstr>Amenazas de la Biodiversidad</vt:lpstr>
      <vt:lpstr>Amenazas de la Biodiversidad</vt:lpstr>
      <vt:lpstr>Amenazas de la Biodiversidad</vt:lpstr>
      <vt:lpstr>Degradación ecosistémica  </vt:lpstr>
      <vt:lpstr>Resiliencia: El concepto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Panorama?</vt:lpstr>
      <vt:lpstr>Panorama?</vt:lpstr>
      <vt:lpstr>Presentación de PowerPoint</vt:lpstr>
      <vt:lpstr>Qué es la Biología de la Conservación? </vt:lpstr>
      <vt:lpstr>En que se basa la Biología de la Conservación? </vt:lpstr>
      <vt:lpstr>En que se basa la Biología de la Conservación? </vt:lpstr>
      <vt:lpstr>Presentación de PowerPoint</vt:lpstr>
      <vt:lpstr>Presentación de PowerPoint</vt:lpstr>
      <vt:lpstr>Ejemplos</vt:lpstr>
      <vt:lpstr>Ejemplos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Ecosystem-Based Management</vt:lpstr>
      <vt:lpstr>Presentación de PowerPoint</vt:lpstr>
      <vt:lpstr>Manejo Basado en los Ecosistemas (EBM)</vt:lpstr>
      <vt:lpstr>Presentación de PowerPoint</vt:lpstr>
      <vt:lpstr>Presentación de PowerPoint</vt:lpstr>
      <vt:lpstr>Manejo Basado en Ecosistemas (EBM)</vt:lpstr>
      <vt:lpstr>Presentación de PowerPoint</vt:lpstr>
      <vt:lpstr>Presentación de PowerPoint</vt:lpstr>
      <vt:lpstr>Millenium Ecosystem Assesment</vt:lpstr>
      <vt:lpstr>Presentación de PowerPoint</vt:lpstr>
      <vt:lpstr>Presentación de PowerPoint</vt:lpstr>
      <vt:lpstr>Manejo Basado en Ecosistemas (EBM)</vt:lpstr>
      <vt:lpstr>Presentación de PowerPoint</vt:lpstr>
      <vt:lpstr>Presentación de PowerPoint</vt:lpstr>
      <vt:lpstr>Manejo Basado en Ecosistemas (EBM)</vt:lpstr>
      <vt:lpstr>Presentación de PowerPoint</vt:lpstr>
      <vt:lpstr>Manejo Basado en Ecosistemas (EBM)</vt:lpstr>
      <vt:lpstr>Presentación de PowerPoint</vt:lpstr>
      <vt:lpstr>Presentación de PowerPoint</vt:lpstr>
      <vt:lpstr>Presentación de PowerPoint</vt:lpstr>
      <vt:lpstr>Gracias!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subject>Convenio INVEMAR MADS 275/2015</dc:subject>
  <dc:creator>Ljarias</dc:creator>
  <cp:keywords>INVEMAR;SIAM;SIAC</cp:keywords>
  <cp:lastModifiedBy>Ecomar Consultoría Ambiental 01</cp:lastModifiedBy>
  <cp:revision>567</cp:revision>
  <dcterms:created xsi:type="dcterms:W3CDTF">2014-09-04T20:27:04Z</dcterms:created>
  <dcterms:modified xsi:type="dcterms:W3CDTF">2020-09-03T22:57:58Z</dcterms:modified>
  <cp:category>GEZ/LABSIS</cp:category>
</cp:coreProperties>
</file>