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6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8" r:id="rId3"/>
    <p:sldId id="325" r:id="rId4"/>
    <p:sldId id="345" r:id="rId5"/>
    <p:sldId id="346" r:id="rId6"/>
    <p:sldId id="347" r:id="rId7"/>
    <p:sldId id="348" r:id="rId8"/>
    <p:sldId id="350" r:id="rId9"/>
    <p:sldId id="349" r:id="rId10"/>
    <p:sldId id="324" r:id="rId11"/>
    <p:sldId id="352" r:id="rId12"/>
    <p:sldId id="340" r:id="rId13"/>
    <p:sldId id="351" r:id="rId14"/>
    <p:sldId id="341" r:id="rId15"/>
    <p:sldId id="342" r:id="rId16"/>
    <p:sldId id="343" r:id="rId17"/>
    <p:sldId id="353" r:id="rId18"/>
    <p:sldId id="354" r:id="rId19"/>
    <p:sldId id="355" r:id="rId20"/>
    <p:sldId id="356" r:id="rId21"/>
    <p:sldId id="375" r:id="rId22"/>
    <p:sldId id="374" r:id="rId23"/>
    <p:sldId id="373" r:id="rId24"/>
    <p:sldId id="372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9" r:id="rId33"/>
    <p:sldId id="364" r:id="rId34"/>
    <p:sldId id="365" r:id="rId35"/>
    <p:sldId id="366" r:id="rId36"/>
    <p:sldId id="367" r:id="rId37"/>
    <p:sldId id="368" r:id="rId38"/>
    <p:sldId id="370" r:id="rId39"/>
    <p:sldId id="371" r:id="rId40"/>
    <p:sldId id="376" r:id="rId41"/>
    <p:sldId id="377" r:id="rId42"/>
    <p:sldId id="378" r:id="rId43"/>
    <p:sldId id="261" r:id="rId4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652924F-4AED-794F-8DCD-4B15FF604DEA}">
          <p14:sldIdLst>
            <p14:sldId id="256"/>
            <p14:sldId id="258"/>
            <p14:sldId id="325"/>
            <p14:sldId id="345"/>
            <p14:sldId id="346"/>
            <p14:sldId id="347"/>
            <p14:sldId id="348"/>
            <p14:sldId id="350"/>
            <p14:sldId id="349"/>
            <p14:sldId id="324"/>
            <p14:sldId id="352"/>
            <p14:sldId id="340"/>
            <p14:sldId id="351"/>
            <p14:sldId id="341"/>
            <p14:sldId id="342"/>
            <p14:sldId id="343"/>
            <p14:sldId id="353"/>
            <p14:sldId id="354"/>
            <p14:sldId id="355"/>
            <p14:sldId id="356"/>
            <p14:sldId id="375"/>
            <p14:sldId id="374"/>
            <p14:sldId id="373"/>
            <p14:sldId id="372"/>
            <p14:sldId id="357"/>
            <p14:sldId id="358"/>
            <p14:sldId id="359"/>
            <p14:sldId id="360"/>
            <p14:sldId id="361"/>
            <p14:sldId id="362"/>
            <p14:sldId id="363"/>
            <p14:sldId id="369"/>
            <p14:sldId id="364"/>
            <p14:sldId id="365"/>
            <p14:sldId id="366"/>
            <p14:sldId id="367"/>
            <p14:sldId id="368"/>
            <p14:sldId id="370"/>
            <p14:sldId id="371"/>
            <p14:sldId id="376"/>
            <p14:sldId id="377"/>
            <p14:sldId id="378"/>
            <p14:sldId id="26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rjefeodi" initials="u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C4CB"/>
    <a:srgbClr val="009999"/>
    <a:srgbClr val="006600"/>
    <a:srgbClr val="3F3F3F"/>
    <a:srgbClr val="192D45"/>
    <a:srgbClr val="0098BC"/>
    <a:srgbClr val="223D5C"/>
    <a:srgbClr val="143F62"/>
    <a:srgbClr val="FFCC66"/>
    <a:srgbClr val="F3B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7126" autoAdjust="0"/>
  </p:normalViewPr>
  <p:slideViewPr>
    <p:cSldViewPr snapToGrid="0" snapToObjects="1">
      <p:cViewPr>
        <p:scale>
          <a:sx n="155" d="100"/>
          <a:sy n="155" d="100"/>
        </p:scale>
        <p:origin x="-2552" y="-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commentAuthors" Target="commentAuthors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7AD20-E010-402A-9ED0-89FB23A6EEB6}" type="datetimeFigureOut">
              <a:rPr lang="es-CO" smtClean="0"/>
              <a:t>3/09/20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86B2B-596A-476E-AF16-6B3F87B72B78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9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CF2AC-AF5B-4F62-88CC-9CE7D47A6E45}" type="datetimeFigureOut">
              <a:rPr lang="es-ES" smtClean="0"/>
              <a:pPr/>
              <a:t>3/09/20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1DA4E-7392-45CF-B7E4-1EB97793B23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98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041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Marcador de imagen d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67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7EE652-4638-9545-8E2F-6E2C87D54232}" type="slidenum">
              <a:rPr lang="es-ES_tradnl" sz="1200"/>
              <a:pPr eaLnBrk="1" hangingPunct="1"/>
              <a:t>40</a:t>
            </a:fld>
            <a:endParaRPr lang="es-ES_tradnl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Marcador de imagen d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 smtClean="0">
                <a:latin typeface="Century Gothic"/>
                <a:cs typeface="Century Gothic"/>
              </a:rPr>
              <a:t>Vegetación secundaria y pantano ganaron  709 y 621 ha en la época de lluvias de 2010 y 2017. </a:t>
            </a:r>
          </a:p>
          <a:p>
            <a:endParaRPr lang="es-E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67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7EE652-4638-9545-8E2F-6E2C87D54232}" type="slidenum">
              <a:rPr lang="es-ES_tradnl" sz="1200"/>
              <a:pPr eaLnBrk="1" hangingPunct="1"/>
              <a:t>41</a:t>
            </a:fld>
            <a:endParaRPr lang="es-ES_tradnl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6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://www.invemar.org.co/" TargetMode="External"/><Relationship Id="rId5" Type="http://schemas.openxmlformats.org/officeDocument/2006/relationships/hyperlink" Target="https://www.facebook.com/invemar.org.co" TargetMode="External"/><Relationship Id="rId6" Type="http://schemas.openxmlformats.org/officeDocument/2006/relationships/hyperlink" Target="https://twitter.com/invemarcolombia" TargetMode="External"/><Relationship Id="rId7" Type="http://schemas.openxmlformats.org/officeDocument/2006/relationships/hyperlink" Target="https://www.youtube.com/channel/UCfI4vqyXyqo_IeepJpL0QAw" TargetMode="External"/><Relationship Id="rId8" Type="http://schemas.openxmlformats.org/officeDocument/2006/relationships/image" Target="../media/image3.emf"/><Relationship Id="rId9" Type="http://schemas.openxmlformats.org/officeDocument/2006/relationships/image" Target="../media/image4.emf"/><Relationship Id="rId10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www.invemar.org.co/" TargetMode="External"/><Relationship Id="rId4" Type="http://schemas.openxmlformats.org/officeDocument/2006/relationships/hyperlink" Target="https://www.facebook.com/invemar.org.co" TargetMode="External"/><Relationship Id="rId5" Type="http://schemas.openxmlformats.org/officeDocument/2006/relationships/hyperlink" Target="https://twitter.com/invemarcolombia" TargetMode="External"/><Relationship Id="rId6" Type="http://schemas.openxmlformats.org/officeDocument/2006/relationships/hyperlink" Target="https://www.youtube.com/channel/UCfI4vqyXyqo_IeepJpL0QAw" TargetMode="External"/><Relationship Id="rId7" Type="http://schemas.openxmlformats.org/officeDocument/2006/relationships/image" Target="../media/image3.emf"/><Relationship Id="rId8" Type="http://schemas.openxmlformats.org/officeDocument/2006/relationships/image" Target="../media/image4.emf"/><Relationship Id="rId9" Type="http://schemas.openxmlformats.org/officeDocument/2006/relationships/image" Target="../media/image5.emf"/><Relationship Id="rId10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ICIO PRESENTACION INVEM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8626"/>
            <a:ext cx="9144000" cy="779374"/>
          </a:xfrm>
          <a:prstGeom prst="rect">
            <a:avLst/>
          </a:prstGeom>
          <a:effectLst>
            <a:outerShdw blurRad="50800" dist="38100" dir="16200000" rotWithShape="0">
              <a:srgbClr val="3F3F3F">
                <a:alpha val="4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650" y="1228725"/>
            <a:ext cx="7886700" cy="2281238"/>
          </a:xfrm>
        </p:spPr>
        <p:txBody>
          <a:bodyPr anchor="b"/>
          <a:lstStyle>
            <a:lvl1pPr algn="ctr"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8650" y="5229224"/>
            <a:ext cx="5934075" cy="849401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349250"/>
            <a:ext cx="782139" cy="238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0C59D76A-9C17-4B12-A759-240A98E47ED6}" type="datetime1">
              <a:rPr lang="es-ES" smtClean="0"/>
              <a:t>3/09/20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893" y="6622381"/>
            <a:ext cx="2072558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49524" y="6603682"/>
            <a:ext cx="433251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AFD40E49-1F5A-4E52-B3D2-7E58D3B954A5}" type="slidenum">
              <a:rPr lang="es-ES" smtClean="0"/>
              <a:pPr/>
              <a:t>‹Nr.›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990" y="0"/>
            <a:ext cx="2571160" cy="1064115"/>
          </a:xfrm>
          <a:prstGeom prst="rect">
            <a:avLst/>
          </a:prstGeom>
        </p:spPr>
      </p:pic>
      <p:sp>
        <p:nvSpPr>
          <p:cNvPr id="12" name="CuadroTexto 11"/>
          <p:cNvSpPr txBox="1"/>
          <p:nvPr userDrawn="1"/>
        </p:nvSpPr>
        <p:spPr>
          <a:xfrm>
            <a:off x="2328316" y="6612091"/>
            <a:ext cx="4467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+mj-lt"/>
                <a:hlinkClick r:id="rId4"/>
              </a:rPr>
              <a:t>www.invemar.org.co</a:t>
            </a:r>
            <a:r>
              <a:rPr lang="es-ES" sz="900" dirty="0">
                <a:latin typeface="+mj-lt"/>
              </a:rPr>
              <a:t>       </a:t>
            </a:r>
            <a:r>
              <a:rPr lang="es-ES" sz="900" dirty="0">
                <a:latin typeface="+mj-lt"/>
                <a:hlinkClick r:id="rId5"/>
              </a:rPr>
              <a:t>invemar.org.co</a:t>
            </a:r>
            <a:r>
              <a:rPr lang="es-ES" sz="900" baseline="0" dirty="0">
                <a:latin typeface="+mj-lt"/>
              </a:rPr>
              <a:t>         </a:t>
            </a:r>
            <a:r>
              <a:rPr lang="es-ES" sz="900" baseline="0" dirty="0" err="1">
                <a:latin typeface="+mj-lt"/>
                <a:hlinkClick r:id="rId6"/>
              </a:rPr>
              <a:t>invemarcolombia</a:t>
            </a:r>
            <a:r>
              <a:rPr lang="es-ES" sz="900" baseline="0" dirty="0">
                <a:latin typeface="+mj-lt"/>
              </a:rPr>
              <a:t>           </a:t>
            </a:r>
            <a:r>
              <a:rPr lang="es-ES" sz="900" baseline="0" dirty="0" err="1">
                <a:solidFill>
                  <a:schemeClr val="tx1"/>
                </a:solidFill>
                <a:latin typeface="+mj-lt"/>
                <a:hlinkClick r:id="rId7"/>
              </a:rPr>
              <a:t>invemarcolombia</a:t>
            </a:r>
            <a:endParaRPr lang="es-ES" sz="9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680" y="6663254"/>
            <a:ext cx="69597" cy="13384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912" y="6663253"/>
            <a:ext cx="163839" cy="13384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647" y="6663253"/>
            <a:ext cx="158409" cy="15840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989" y="6663253"/>
            <a:ext cx="186916" cy="13384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000294" y="5936761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/>
          </a:p>
        </p:txBody>
      </p:sp>
      <p:pic>
        <p:nvPicPr>
          <p:cNvPr id="15" name="Picture 14" descr="../../../Desktop/Screen%20Shot%202018-04-11%20at%2017.39.58.pn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39" y="6047301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8779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7522" y="65919"/>
            <a:ext cx="6238419" cy="11430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0" y="0"/>
            <a:ext cx="1938130" cy="6858000"/>
          </a:xfrm>
        </p:spPr>
        <p:txBody>
          <a:bodyPr>
            <a:noAutofit/>
          </a:bodyPr>
          <a:lstStyle>
            <a:lvl1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8843703-6EC7-451E-B82A-7EE3D332D9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102352"/>
            <a:ext cx="9144000" cy="773534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037522" y="1311965"/>
            <a:ext cx="7106477" cy="5416826"/>
          </a:xfrm>
        </p:spPr>
        <p:txBody>
          <a:bodyPr/>
          <a:lstStyle>
            <a:lvl1pPr>
              <a:defRPr sz="24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11" name="TextBox 13"/>
          <p:cNvSpPr txBox="1"/>
          <p:nvPr userDrawn="1"/>
        </p:nvSpPr>
        <p:spPr>
          <a:xfrm>
            <a:off x="982049" y="6038783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2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94" y="6183156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571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n para logo invema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6348" y="139841"/>
            <a:ext cx="676544" cy="7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7522" y="139842"/>
            <a:ext cx="6361043" cy="905188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rgbClr val="223D5C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0" y="0"/>
            <a:ext cx="1938130" cy="6858000"/>
          </a:xfrm>
        </p:spPr>
        <p:txBody>
          <a:bodyPr>
            <a:noAutofit/>
          </a:bodyPr>
          <a:lstStyle>
            <a:lvl1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037522" y="1158240"/>
            <a:ext cx="7106477" cy="5570551"/>
          </a:xfrm>
        </p:spPr>
        <p:txBody>
          <a:bodyPr/>
          <a:lstStyle>
            <a:lvl1pPr>
              <a:defRPr sz="24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DC2D69A-2CCE-4AD4-AEA5-1239617033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4466"/>
            <a:ext cx="9144000" cy="773534"/>
          </a:xfrm>
          <a:prstGeom prst="rect">
            <a:avLst/>
          </a:prstGeom>
        </p:spPr>
      </p:pic>
      <p:sp>
        <p:nvSpPr>
          <p:cNvPr id="11" name="TextBox 13"/>
          <p:cNvSpPr txBox="1"/>
          <p:nvPr userDrawn="1"/>
        </p:nvSpPr>
        <p:spPr>
          <a:xfrm>
            <a:off x="955051" y="6001810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2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" y="6146183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721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DC2D69A-2CCE-4AD4-AEA5-123961703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4466"/>
            <a:ext cx="9144000" cy="7735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7" name="TextBox 13"/>
          <p:cNvSpPr txBox="1"/>
          <p:nvPr userDrawn="1"/>
        </p:nvSpPr>
        <p:spPr>
          <a:xfrm>
            <a:off x="982049" y="5945322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8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94" y="6089695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3889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ENTIDAD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8626"/>
            <a:ext cx="9144000" cy="779374"/>
          </a:xfrm>
          <a:prstGeom prst="rect">
            <a:avLst/>
          </a:prstGeom>
          <a:effectLst>
            <a:outerShdw blurRad="50800" dist="38100" dir="16200000" rotWithShape="0">
              <a:srgbClr val="3F3F3F">
                <a:alpha val="40000"/>
              </a:srgbClr>
            </a:outerShdw>
          </a:effectLst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D7DF90-E741-40B4-AE6F-FE1AA7A686D8}" type="datetime1">
              <a:rPr lang="es-ES" smtClean="0"/>
              <a:t>3/09/20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D40E49-1F5A-4E52-B3D2-7E58D3B954A5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7" name="Marcador de posición de imagen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11336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0" name="Marcador de posición de imagen 6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156115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1" name="Marcador de posición de imagen 6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00892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3" name="Marcador de posición de imagen 6"/>
          <p:cNvSpPr>
            <a:spLocks noGrp="1"/>
          </p:cNvSpPr>
          <p:nvPr>
            <p:ph type="pic" sz="quarter" idx="17" hasCustomPrompt="1"/>
          </p:nvPr>
        </p:nvSpPr>
        <p:spPr>
          <a:xfrm>
            <a:off x="5921780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4" name="Marcador de posición de imagen 6"/>
          <p:cNvSpPr>
            <a:spLocks noGrp="1"/>
          </p:cNvSpPr>
          <p:nvPr>
            <p:ph type="pic" sz="quarter" idx="18" hasCustomPrompt="1"/>
          </p:nvPr>
        </p:nvSpPr>
        <p:spPr>
          <a:xfrm>
            <a:off x="4666557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5" name="Marcador de posición de imagen 6"/>
          <p:cNvSpPr>
            <a:spLocks noGrp="1"/>
          </p:cNvSpPr>
          <p:nvPr>
            <p:ph type="pic" sz="quarter" idx="19" hasCustomPrompt="1"/>
          </p:nvPr>
        </p:nvSpPr>
        <p:spPr>
          <a:xfrm>
            <a:off x="3411336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6" name="Marcador de posición de imagen 6"/>
          <p:cNvSpPr>
            <a:spLocks noGrp="1"/>
          </p:cNvSpPr>
          <p:nvPr>
            <p:ph type="pic" sz="quarter" idx="20" hasCustomPrompt="1"/>
          </p:nvPr>
        </p:nvSpPr>
        <p:spPr>
          <a:xfrm>
            <a:off x="2156115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7" name="Marcador de posición de imagen 6"/>
          <p:cNvSpPr>
            <a:spLocks noGrp="1"/>
          </p:cNvSpPr>
          <p:nvPr>
            <p:ph type="pic" sz="quarter" idx="21" hasCustomPrompt="1"/>
          </p:nvPr>
        </p:nvSpPr>
        <p:spPr>
          <a:xfrm>
            <a:off x="900892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8" name="Marcador de posición de imagen 6"/>
          <p:cNvSpPr>
            <a:spLocks noGrp="1"/>
          </p:cNvSpPr>
          <p:nvPr>
            <p:ph type="pic" sz="quarter" idx="22" hasCustomPrompt="1"/>
          </p:nvPr>
        </p:nvSpPr>
        <p:spPr>
          <a:xfrm>
            <a:off x="7177001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9" name="Marcador de posición de imagen 6"/>
          <p:cNvSpPr>
            <a:spLocks noGrp="1"/>
          </p:cNvSpPr>
          <p:nvPr>
            <p:ph type="pic" sz="quarter" idx="23" hasCustomPrompt="1"/>
          </p:nvPr>
        </p:nvSpPr>
        <p:spPr>
          <a:xfrm>
            <a:off x="5921780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0" name="Marcador de posición de imagen 6"/>
          <p:cNvSpPr>
            <a:spLocks noGrp="1"/>
          </p:cNvSpPr>
          <p:nvPr>
            <p:ph type="pic" sz="quarter" idx="24" hasCustomPrompt="1"/>
          </p:nvPr>
        </p:nvSpPr>
        <p:spPr>
          <a:xfrm>
            <a:off x="4666557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1" name="Marcador de posición de imagen 6"/>
          <p:cNvSpPr>
            <a:spLocks noGrp="1"/>
          </p:cNvSpPr>
          <p:nvPr>
            <p:ph type="pic" sz="quarter" idx="25" hasCustomPrompt="1"/>
          </p:nvPr>
        </p:nvSpPr>
        <p:spPr>
          <a:xfrm>
            <a:off x="3411336" y="250049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2" name="Marcador de posición de imagen 6"/>
          <p:cNvSpPr>
            <a:spLocks noGrp="1"/>
          </p:cNvSpPr>
          <p:nvPr>
            <p:ph type="pic" sz="quarter" idx="26" hasCustomPrompt="1"/>
          </p:nvPr>
        </p:nvSpPr>
        <p:spPr>
          <a:xfrm>
            <a:off x="2156115" y="250049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3" name="Marcador de posición de imagen 6"/>
          <p:cNvSpPr>
            <a:spLocks noGrp="1"/>
          </p:cNvSpPr>
          <p:nvPr>
            <p:ph type="pic" sz="quarter" idx="27" hasCustomPrompt="1"/>
          </p:nvPr>
        </p:nvSpPr>
        <p:spPr>
          <a:xfrm>
            <a:off x="900892" y="250049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4" name="Marcador de posición de imagen 6"/>
          <p:cNvSpPr>
            <a:spLocks noGrp="1"/>
          </p:cNvSpPr>
          <p:nvPr>
            <p:ph type="pic" sz="quarter" idx="28" hasCustomPrompt="1"/>
          </p:nvPr>
        </p:nvSpPr>
        <p:spPr>
          <a:xfrm>
            <a:off x="7177001" y="2500490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5" name="Marcador de posición de imagen 6"/>
          <p:cNvSpPr>
            <a:spLocks noGrp="1"/>
          </p:cNvSpPr>
          <p:nvPr>
            <p:ph type="pic" sz="quarter" idx="29" hasCustomPrompt="1"/>
          </p:nvPr>
        </p:nvSpPr>
        <p:spPr>
          <a:xfrm>
            <a:off x="5921780" y="2500490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6" name="Marcador de posición de imagen 6"/>
          <p:cNvSpPr>
            <a:spLocks noGrp="1"/>
          </p:cNvSpPr>
          <p:nvPr>
            <p:ph type="pic" sz="quarter" idx="30" hasCustomPrompt="1"/>
          </p:nvPr>
        </p:nvSpPr>
        <p:spPr>
          <a:xfrm>
            <a:off x="4666557" y="250049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7" name="Marcador de posición de imagen 6"/>
          <p:cNvSpPr>
            <a:spLocks noGrp="1"/>
          </p:cNvSpPr>
          <p:nvPr>
            <p:ph type="pic" sz="quarter" idx="31" hasCustomPrompt="1"/>
          </p:nvPr>
        </p:nvSpPr>
        <p:spPr>
          <a:xfrm>
            <a:off x="3411336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8" name="Marcador de posición de imagen 6"/>
          <p:cNvSpPr>
            <a:spLocks noGrp="1"/>
          </p:cNvSpPr>
          <p:nvPr>
            <p:ph type="pic" sz="quarter" idx="32" hasCustomPrompt="1"/>
          </p:nvPr>
        </p:nvSpPr>
        <p:spPr>
          <a:xfrm>
            <a:off x="2156115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9" name="Marcador de posición de imagen 6"/>
          <p:cNvSpPr>
            <a:spLocks noGrp="1"/>
          </p:cNvSpPr>
          <p:nvPr>
            <p:ph type="pic" sz="quarter" idx="33" hasCustomPrompt="1"/>
          </p:nvPr>
        </p:nvSpPr>
        <p:spPr>
          <a:xfrm>
            <a:off x="900892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0" name="Marcador de posición de imagen 6"/>
          <p:cNvSpPr>
            <a:spLocks noGrp="1"/>
          </p:cNvSpPr>
          <p:nvPr>
            <p:ph type="pic" sz="quarter" idx="34" hasCustomPrompt="1"/>
          </p:nvPr>
        </p:nvSpPr>
        <p:spPr>
          <a:xfrm>
            <a:off x="7177001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1" name="Marcador de posición de imagen 6"/>
          <p:cNvSpPr>
            <a:spLocks noGrp="1"/>
          </p:cNvSpPr>
          <p:nvPr>
            <p:ph type="pic" sz="quarter" idx="35" hasCustomPrompt="1"/>
          </p:nvPr>
        </p:nvSpPr>
        <p:spPr>
          <a:xfrm>
            <a:off x="5921780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2" name="Marcador de posición de imagen 6"/>
          <p:cNvSpPr>
            <a:spLocks noGrp="1"/>
          </p:cNvSpPr>
          <p:nvPr>
            <p:ph type="pic" sz="quarter" idx="36" hasCustomPrompt="1"/>
          </p:nvPr>
        </p:nvSpPr>
        <p:spPr>
          <a:xfrm>
            <a:off x="4666557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3" name="Marcador de posición de imagen 6"/>
          <p:cNvSpPr>
            <a:spLocks noGrp="1"/>
          </p:cNvSpPr>
          <p:nvPr>
            <p:ph type="pic" sz="quarter" idx="37" hasCustomPrompt="1"/>
          </p:nvPr>
        </p:nvSpPr>
        <p:spPr>
          <a:xfrm>
            <a:off x="3411336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4" name="Marcador de posición de imagen 6"/>
          <p:cNvSpPr>
            <a:spLocks noGrp="1"/>
          </p:cNvSpPr>
          <p:nvPr>
            <p:ph type="pic" sz="quarter" idx="38" hasCustomPrompt="1"/>
          </p:nvPr>
        </p:nvSpPr>
        <p:spPr>
          <a:xfrm>
            <a:off x="2156115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5" name="Marcador de posición de imagen 6"/>
          <p:cNvSpPr>
            <a:spLocks noGrp="1"/>
          </p:cNvSpPr>
          <p:nvPr>
            <p:ph type="pic" sz="quarter" idx="39" hasCustomPrompt="1"/>
          </p:nvPr>
        </p:nvSpPr>
        <p:spPr>
          <a:xfrm>
            <a:off x="900892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6" name="Marcador de posición de imagen 6"/>
          <p:cNvSpPr>
            <a:spLocks noGrp="1"/>
          </p:cNvSpPr>
          <p:nvPr>
            <p:ph type="pic" sz="quarter" idx="40" hasCustomPrompt="1"/>
          </p:nvPr>
        </p:nvSpPr>
        <p:spPr>
          <a:xfrm>
            <a:off x="7177001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7" name="Marcador de posición de imagen 6"/>
          <p:cNvSpPr>
            <a:spLocks noGrp="1"/>
          </p:cNvSpPr>
          <p:nvPr>
            <p:ph type="pic" sz="quarter" idx="41" hasCustomPrompt="1"/>
          </p:nvPr>
        </p:nvSpPr>
        <p:spPr>
          <a:xfrm>
            <a:off x="5921780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8" name="Marcador de posición de imagen 6"/>
          <p:cNvSpPr>
            <a:spLocks noGrp="1"/>
          </p:cNvSpPr>
          <p:nvPr>
            <p:ph type="pic" sz="quarter" idx="42" hasCustomPrompt="1"/>
          </p:nvPr>
        </p:nvSpPr>
        <p:spPr>
          <a:xfrm>
            <a:off x="4666557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pic>
        <p:nvPicPr>
          <p:cNvPr id="39" name="Imagen 3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203" y="415174"/>
            <a:ext cx="799556" cy="910386"/>
          </a:xfrm>
          <a:prstGeom prst="rect">
            <a:avLst/>
          </a:prstGeom>
        </p:spPr>
      </p:pic>
      <p:sp>
        <p:nvSpPr>
          <p:cNvPr id="42" name="TextBox 13"/>
          <p:cNvSpPr txBox="1"/>
          <p:nvPr userDrawn="1"/>
        </p:nvSpPr>
        <p:spPr>
          <a:xfrm>
            <a:off x="982049" y="5958230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tx1"/>
              </a:solidFill>
            </a:endParaRPr>
          </a:p>
        </p:txBody>
      </p:sp>
      <p:pic>
        <p:nvPicPr>
          <p:cNvPr id="43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94" y="6102603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1077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RESENTAC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313590"/>
            <a:ext cx="2400300" cy="25266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8626"/>
            <a:ext cx="9144000" cy="779374"/>
          </a:xfrm>
          <a:prstGeom prst="rect">
            <a:avLst/>
          </a:prstGeom>
          <a:effectLst>
            <a:outerShdw blurRad="50800" dist="38100" dir="16200000" rotWithShape="0">
              <a:srgbClr val="3F3F3F">
                <a:alpha val="40000"/>
              </a:srgbClr>
            </a:outerShdw>
          </a:effectLst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8E706D-C4DF-4CB1-BA34-2877AF9152AA}" type="datetime1">
              <a:rPr lang="es-ES" smtClean="0"/>
              <a:t>3/09/20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D40E49-1F5A-4E52-B3D2-7E58D3B954A5}" type="slidenum">
              <a:rPr lang="es-ES" smtClean="0"/>
              <a:pPr/>
              <a:t>‹Nr.›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975" y="2333625"/>
            <a:ext cx="1924050" cy="219075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FINAL DE PRESENTACIÓN</a:t>
            </a:r>
          </a:p>
        </p:txBody>
      </p:sp>
    </p:spTree>
    <p:extLst>
      <p:ext uri="{BB962C8B-B14F-4D97-AF65-F5344CB8AC3E}">
        <p14:creationId xmlns:p14="http://schemas.microsoft.com/office/powerpoint/2010/main" val="306457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9875-ECAF-1D4F-86DC-9FDBA73B44AD}" type="datetimeFigureOut">
              <a:rPr lang="en-US" smtClean="0"/>
              <a:pPr/>
              <a:t>3/09/20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8AB0-DF88-E14C-AC90-60296B58BC9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5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PRESENTACION INVEMAR Y OTR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8626"/>
            <a:ext cx="9144000" cy="779374"/>
          </a:xfrm>
          <a:prstGeom prst="rect">
            <a:avLst/>
          </a:prstGeom>
          <a:effectLst>
            <a:outerShdw blurRad="50800" dist="38100" dir="16200000" rotWithShape="0">
              <a:srgbClr val="3F3F3F">
                <a:alpha val="4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650" y="1228725"/>
            <a:ext cx="7886700" cy="2281238"/>
          </a:xfrm>
        </p:spPr>
        <p:txBody>
          <a:bodyPr anchor="b"/>
          <a:lstStyle>
            <a:lvl1pPr algn="ctr"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74887" y="4778943"/>
            <a:ext cx="5934075" cy="849401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349250"/>
            <a:ext cx="782139" cy="238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F925DF85-92BD-4EF8-A47D-A1B5A10D437E}" type="datetime1">
              <a:rPr lang="es-ES" smtClean="0"/>
              <a:t>3/09/20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893" y="6622381"/>
            <a:ext cx="2072558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49524" y="6603682"/>
            <a:ext cx="433251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AFD40E49-1F5A-4E52-B3D2-7E58D3B954A5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2328316" y="6612091"/>
            <a:ext cx="4467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+mj-lt"/>
                <a:hlinkClick r:id="rId3"/>
              </a:rPr>
              <a:t>www.invemar.org.co</a:t>
            </a:r>
            <a:r>
              <a:rPr lang="es-ES" sz="900" dirty="0">
                <a:latin typeface="+mj-lt"/>
              </a:rPr>
              <a:t>       </a:t>
            </a:r>
            <a:r>
              <a:rPr lang="es-ES" sz="900" dirty="0">
                <a:latin typeface="+mj-lt"/>
                <a:hlinkClick r:id="rId4"/>
              </a:rPr>
              <a:t>invemar.org.co</a:t>
            </a:r>
            <a:r>
              <a:rPr lang="es-ES" sz="900" baseline="0" dirty="0">
                <a:latin typeface="+mj-lt"/>
              </a:rPr>
              <a:t>         </a:t>
            </a:r>
            <a:r>
              <a:rPr lang="es-ES" sz="900" baseline="0" dirty="0" err="1">
                <a:latin typeface="+mj-lt"/>
                <a:hlinkClick r:id="rId5"/>
              </a:rPr>
              <a:t>invemarcolombia</a:t>
            </a:r>
            <a:r>
              <a:rPr lang="es-ES" sz="900" baseline="0" dirty="0">
                <a:latin typeface="+mj-lt"/>
              </a:rPr>
              <a:t>           </a:t>
            </a:r>
            <a:r>
              <a:rPr lang="es-ES" sz="900" baseline="0" dirty="0" err="1">
                <a:solidFill>
                  <a:schemeClr val="tx1"/>
                </a:solidFill>
                <a:latin typeface="+mj-lt"/>
                <a:hlinkClick r:id="rId6"/>
              </a:rPr>
              <a:t>invemarcolombia</a:t>
            </a:r>
            <a:endParaRPr lang="es-ES" sz="9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680" y="6663254"/>
            <a:ext cx="69597" cy="13384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912" y="6663253"/>
            <a:ext cx="163839" cy="13384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647" y="6663253"/>
            <a:ext cx="158409" cy="15840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989" y="6663253"/>
            <a:ext cx="186916" cy="13384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032" y="174809"/>
            <a:ext cx="1807117" cy="74790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 hasCustomPrompt="1"/>
          </p:nvPr>
        </p:nvSpPr>
        <p:spPr>
          <a:xfrm>
            <a:off x="5776913" y="199621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4" name="Marcador de posición de imagen 10"/>
          <p:cNvSpPr>
            <a:spLocks noGrp="1"/>
          </p:cNvSpPr>
          <p:nvPr>
            <p:ph type="pic" sz="quarter" idx="14" hasCustomPrompt="1"/>
          </p:nvPr>
        </p:nvSpPr>
        <p:spPr>
          <a:xfrm>
            <a:off x="4702953" y="198295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5" name="Marcador de posición de imagen 10"/>
          <p:cNvSpPr>
            <a:spLocks noGrp="1"/>
          </p:cNvSpPr>
          <p:nvPr>
            <p:ph type="pic" sz="quarter" idx="15" hasCustomPrompt="1"/>
          </p:nvPr>
        </p:nvSpPr>
        <p:spPr>
          <a:xfrm>
            <a:off x="3628993" y="198295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6" name="Marcador de posición de imagen 10"/>
          <p:cNvSpPr>
            <a:spLocks noGrp="1"/>
          </p:cNvSpPr>
          <p:nvPr>
            <p:ph type="pic" sz="quarter" idx="16" hasCustomPrompt="1"/>
          </p:nvPr>
        </p:nvSpPr>
        <p:spPr>
          <a:xfrm>
            <a:off x="2555033" y="199621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7" name="Marcador de posición de imagen 10"/>
          <p:cNvSpPr>
            <a:spLocks noGrp="1"/>
          </p:cNvSpPr>
          <p:nvPr>
            <p:ph type="pic" sz="quarter" idx="17" hasCustomPrompt="1"/>
          </p:nvPr>
        </p:nvSpPr>
        <p:spPr>
          <a:xfrm>
            <a:off x="1481073" y="199621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8" name="Marcador de posición de imagen 10"/>
          <p:cNvSpPr>
            <a:spLocks noGrp="1"/>
          </p:cNvSpPr>
          <p:nvPr>
            <p:ph type="pic" sz="quarter" idx="18" hasCustomPrompt="1"/>
          </p:nvPr>
        </p:nvSpPr>
        <p:spPr>
          <a:xfrm>
            <a:off x="399511" y="199621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2" name="TextBox 13"/>
          <p:cNvSpPr txBox="1"/>
          <p:nvPr userDrawn="1"/>
        </p:nvSpPr>
        <p:spPr>
          <a:xfrm>
            <a:off x="1000294" y="5878548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/>
          </a:p>
        </p:txBody>
      </p:sp>
      <p:pic>
        <p:nvPicPr>
          <p:cNvPr id="30" name="Picture 14" descr="../../../Desktop/Screen%20Shot%202018-04-11%20at%2017.39.58.pn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39" y="6022921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4732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DC2D69A-2CCE-4AD4-AEA5-123961703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4466"/>
            <a:ext cx="9144000" cy="773534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0" y="347870"/>
            <a:ext cx="8055033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4524" y="864704"/>
            <a:ext cx="7697585" cy="526145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42116" y="6625244"/>
            <a:ext cx="2133600" cy="2393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7C1BC56-3540-4C1B-B3F4-AD00DFFE43ED}" type="datetime1">
              <a:rPr lang="es-ES" smtClean="0"/>
              <a:t>3/09/20</a:t>
            </a:fld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085031" y="6494686"/>
            <a:ext cx="47707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EEBA7F8-5E67-E546-8D44-19494CB9927D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864525" y="347870"/>
            <a:ext cx="495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0" dirty="0" smtClean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CONTENIDO</a:t>
            </a:r>
            <a:endParaRPr lang="es-CO" b="1" i="0" dirty="0">
              <a:solidFill>
                <a:schemeClr val="tx1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12" name="TextBox 13"/>
          <p:cNvSpPr txBox="1"/>
          <p:nvPr userDrawn="1"/>
        </p:nvSpPr>
        <p:spPr>
          <a:xfrm>
            <a:off x="982049" y="5945322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3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94" y="6089695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460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ICIO DE CAP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5A037FF-60A7-40D5-ABEB-3466A6FF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2880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1709739"/>
            <a:ext cx="8077200" cy="2852737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38150" y="4589464"/>
            <a:ext cx="807243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81E124-96A2-4EDF-89FD-176E3D88B6E0}" type="datetime1">
              <a:rPr lang="es-ES" smtClean="0"/>
              <a:t>3/09/20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BA7F8-5E67-E546-8D44-19494CB9927D}" type="slidenum">
              <a:rPr lang="es-ES" smtClean="0"/>
              <a:pPr/>
              <a:t>‹Nr.›</a:t>
            </a:fld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01450" y="66506"/>
            <a:ext cx="2570400" cy="10637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3"/>
          <p:cNvSpPr txBox="1"/>
          <p:nvPr userDrawn="1"/>
        </p:nvSpPr>
        <p:spPr>
          <a:xfrm>
            <a:off x="982049" y="5945322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4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94" y="6089695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654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SENC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49D59E1-9DFF-400C-B84C-F0E08577A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7641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303" y="145465"/>
            <a:ext cx="7866638" cy="1063453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09303" y="1311966"/>
            <a:ext cx="8360228" cy="4904684"/>
          </a:xfrm>
        </p:spPr>
        <p:txBody>
          <a:bodyPr/>
          <a:lstStyle>
            <a:lvl1pPr>
              <a:defRPr sz="24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09303" y="6592751"/>
            <a:ext cx="2133600" cy="25971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EDB26CFD-B0DB-43D9-8188-C58C566CCFC0}" type="datetime1">
              <a:rPr lang="es-ES" smtClean="0"/>
              <a:t>3/09/20</a:t>
            </a:fld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31394" y="6496050"/>
            <a:ext cx="46736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EEBA7F8-5E67-E546-8D44-19494CB9927D}" type="slidenum">
              <a:rPr lang="es-ES" smtClean="0"/>
              <a:pPr/>
              <a:t>‹Nr.›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12" name="TextBox 13"/>
          <p:cNvSpPr txBox="1"/>
          <p:nvPr userDrawn="1"/>
        </p:nvSpPr>
        <p:spPr>
          <a:xfrm>
            <a:off x="982049" y="5945322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3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94" y="6089695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396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A5A037FF-60A7-40D5-ABEB-3466A6FF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2880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45466"/>
            <a:ext cx="7647291" cy="985065"/>
          </a:xfrm>
        </p:spPr>
        <p:txBody>
          <a:bodyPr/>
          <a:lstStyle>
            <a:lvl1pPr>
              <a:defRPr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238596"/>
            <a:ext cx="3886200" cy="493836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238596"/>
            <a:ext cx="3886200" cy="493836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60FEF-AA65-40DA-89B3-45CA00C41CEE}" type="datetime1">
              <a:rPr lang="es-ES" smtClean="0"/>
              <a:t>3/09/20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BA7F8-5E67-E546-8D44-19494CB9927D}" type="slidenum">
              <a:rPr lang="es-ES" smtClean="0"/>
              <a:pPr/>
              <a:t>‹Nr.›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12" name="TextBox 13"/>
          <p:cNvSpPr txBox="1"/>
          <p:nvPr userDrawn="1"/>
        </p:nvSpPr>
        <p:spPr>
          <a:xfrm>
            <a:off x="982049" y="5945322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3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94" y="6089695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290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A5A037FF-60A7-40D5-ABEB-3466A6FF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2880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145466"/>
            <a:ext cx="7646099" cy="111691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90468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114380"/>
            <a:ext cx="3868340" cy="441942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90468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114380"/>
            <a:ext cx="3887391" cy="441942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EFEB04-4BDB-43D7-A479-2A871DF192EB}" type="datetime1">
              <a:rPr lang="es-ES" smtClean="0"/>
              <a:t>3/09/20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BA7F8-5E67-E546-8D44-19494CB9927D}" type="slidenum">
              <a:rPr lang="es-ES" smtClean="0"/>
              <a:pPr/>
              <a:t>‹Nr.›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000294" y="5997329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5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39" y="6141702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720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5A037FF-60A7-40D5-ABEB-3466A6FF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2880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9BFEF4-AAF7-496E-A851-733AD729906D}" type="datetime1">
              <a:rPr lang="es-ES" smtClean="0"/>
              <a:t>3/09/20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BA7F8-5E67-E546-8D44-19494CB9927D}" type="slidenum">
              <a:rPr lang="es-ES" smtClean="0"/>
              <a:pPr/>
              <a:t>‹Nr.›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13" name="TextBox 13"/>
          <p:cNvSpPr txBox="1"/>
          <p:nvPr userDrawn="1"/>
        </p:nvSpPr>
        <p:spPr>
          <a:xfrm>
            <a:off x="982049" y="6029411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4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94" y="6173784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926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BB8F862-C54C-4763-89BF-6589903C0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5217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437E74-7515-4B07-9BD8-565536E02041}" type="datetime1">
              <a:rPr lang="es-ES" smtClean="0"/>
              <a:t>3/09/20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D40E49-1F5A-4E52-B3D2-7E58D3B954A5}" type="slidenum">
              <a:rPr lang="es-ES" smtClean="0"/>
              <a:pPr/>
              <a:t>‹Nr.›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13" name="TextBox 13"/>
          <p:cNvSpPr txBox="1"/>
          <p:nvPr userDrawn="1"/>
        </p:nvSpPr>
        <p:spPr>
          <a:xfrm>
            <a:off x="963804" y="5965172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4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49" y="6109545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665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608445"/>
            <a:ext cx="20574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CE29FD57-85EB-4906-8748-78DA5BB9A262}" type="datetime1">
              <a:rPr lang="es-ES" smtClean="0"/>
              <a:t>3/09/20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608445"/>
            <a:ext cx="3086100" cy="2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608445"/>
            <a:ext cx="2057400" cy="231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FEEBA7F8-5E67-E546-8D44-19494CB9927D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0241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83" r:id="rId2"/>
    <p:sldLayoutId id="2147483656" r:id="rId3"/>
    <p:sldLayoutId id="2147483669" r:id="rId4"/>
    <p:sldLayoutId id="2147483678" r:id="rId5"/>
    <p:sldLayoutId id="2147483670" r:id="rId6"/>
    <p:sldLayoutId id="2147483671" r:id="rId7"/>
    <p:sldLayoutId id="2147483674" r:id="rId8"/>
    <p:sldLayoutId id="2147483675" r:id="rId9"/>
    <p:sldLayoutId id="2147483653" r:id="rId10"/>
    <p:sldLayoutId id="2147483662" r:id="rId11"/>
    <p:sldLayoutId id="2147483665" r:id="rId12"/>
    <p:sldLayoutId id="2147483684" r:id="rId13"/>
    <p:sldLayoutId id="2147483673" r:id="rId14"/>
    <p:sldLayoutId id="2147483685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5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jpeg"/><Relationship Id="rId6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jpg"/><Relationship Id="rId5" Type="http://schemas.openxmlformats.org/officeDocument/2006/relationships/image" Target="../media/image74.png"/><Relationship Id="rId6" Type="http://schemas.openxmlformats.org/officeDocument/2006/relationships/image" Target="../media/image75.tiff"/><Relationship Id="rId7" Type="http://schemas.openxmlformats.org/officeDocument/2006/relationships/hyperlink" Target="https://earthengine.google.com" TargetMode="External"/><Relationship Id="rId8" Type="http://schemas.openxmlformats.org/officeDocument/2006/relationships/image" Target="../media/image7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ítulo 161"/>
          <p:cNvSpPr>
            <a:spLocks noGrp="1"/>
          </p:cNvSpPr>
          <p:nvPr>
            <p:ph type="ctrTitle"/>
          </p:nvPr>
        </p:nvSpPr>
        <p:spPr>
          <a:xfrm>
            <a:off x="93379" y="1176658"/>
            <a:ext cx="8945572" cy="1050459"/>
          </a:xfrm>
        </p:spPr>
        <p:txBody>
          <a:bodyPr>
            <a:noAutofit/>
          </a:bodyPr>
          <a:lstStyle/>
          <a:p>
            <a:r>
              <a:rPr lang="es-C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Módulo 4: Gestión Integrada de AMP </a:t>
            </a:r>
            <a:r>
              <a:rPr lang="es-CO" sz="3200" dirty="0">
                <a:solidFill>
                  <a:srgbClr val="002060"/>
                </a:solidFill>
                <a:latin typeface="Calibri" panose="020F0502020204030204" pitchFamily="34" charset="0"/>
              </a:rPr>
              <a:t>en el</a:t>
            </a:r>
            <a:br>
              <a:rPr lang="es-CO" sz="32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s-CO" sz="3200" dirty="0">
                <a:solidFill>
                  <a:srgbClr val="002060"/>
                </a:solidFill>
                <a:latin typeface="Calibri" panose="020F0502020204030204" pitchFamily="34" charset="0"/>
              </a:rPr>
              <a:t>contexto de la </a:t>
            </a:r>
            <a:r>
              <a:rPr lang="es-C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Alta Guajira </a:t>
            </a:r>
            <a:r>
              <a:rPr lang="es-CO" sz="3200" dirty="0">
                <a:solidFill>
                  <a:srgbClr val="002060"/>
                </a:solidFill>
                <a:latin typeface="Calibri" panose="020F0502020204030204" pitchFamily="34" charset="0"/>
              </a:rPr>
              <a:t>(generalidades) </a:t>
            </a:r>
          </a:p>
        </p:txBody>
      </p:sp>
      <p:sp>
        <p:nvSpPr>
          <p:cNvPr id="163" name="Subtítulo 162"/>
          <p:cNvSpPr>
            <a:spLocks noGrp="1"/>
          </p:cNvSpPr>
          <p:nvPr>
            <p:ph type="subTitle" idx="1"/>
          </p:nvPr>
        </p:nvSpPr>
        <p:spPr>
          <a:xfrm>
            <a:off x="317145" y="435133"/>
            <a:ext cx="5511259" cy="324756"/>
          </a:xfrm>
        </p:spPr>
        <p:txBody>
          <a:bodyPr>
            <a:normAutofit/>
          </a:bodyPr>
          <a:lstStyle/>
          <a:p>
            <a:r>
              <a:rPr lang="es-CO" sz="1200" i="1" dirty="0" smtClean="0"/>
              <a:t>Capacitación para el manejo de zonas marinas y costeras – Agosto 11 – Septiembre 24</a:t>
            </a:r>
            <a:endParaRPr lang="es-CO" sz="1200" i="1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0E49-1F5A-4E52-B3D2-7E58D3B954A5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91913" y="2846214"/>
            <a:ext cx="8210483" cy="98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s-CO" sz="3200" dirty="0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TEMA:  Monitoreo en AMP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endParaRPr lang="es-CO" sz="32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86851" y="4715241"/>
            <a:ext cx="4841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i="1" dirty="0" smtClean="0">
                <a:solidFill>
                  <a:srgbClr val="002060"/>
                </a:solidFill>
              </a:rPr>
              <a:t>Profesor:  Néstor E. Ardila PhD</a:t>
            </a:r>
          </a:p>
          <a:p>
            <a:pPr algn="ctr"/>
            <a:r>
              <a:rPr lang="es-CO" sz="2400" i="1" dirty="0" smtClean="0">
                <a:solidFill>
                  <a:srgbClr val="002060"/>
                </a:solidFill>
              </a:rPr>
              <a:t>nestorardila@ecomar.com.co</a:t>
            </a:r>
            <a:endParaRPr lang="es-CO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1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creen Shot 2020-04-13 at 10.20.0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6224003" cy="1865633"/>
          </a:xfrm>
          <a:prstGeom prst="rect">
            <a:avLst/>
          </a:prstGeom>
        </p:spPr>
      </p:pic>
      <p:pic>
        <p:nvPicPr>
          <p:cNvPr id="5" name="Imagen 4" descr="Screen Shot 2020-04-13 at 10.24.47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13334"/>
            <a:ext cx="9144000" cy="40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creen Shot 2020-04-13 at 10.20.0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6224003" cy="1865633"/>
          </a:xfrm>
          <a:prstGeom prst="rect">
            <a:avLst/>
          </a:prstGeom>
        </p:spPr>
      </p:pic>
      <p:pic>
        <p:nvPicPr>
          <p:cNvPr id="6" name="Imagen 5" descr="Screen Shot 2020-04-13 at 10.27.07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0691"/>
            <a:ext cx="9144000" cy="41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0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creen Shot 2020-04-02 at 5.27.4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6" y="133943"/>
            <a:ext cx="5709003" cy="6560186"/>
          </a:xfrm>
          <a:prstGeom prst="rect">
            <a:avLst/>
          </a:prstGeom>
        </p:spPr>
      </p:pic>
      <p:pic>
        <p:nvPicPr>
          <p:cNvPr id="5" name="Imagen 4" descr="Screen Shot 2020-04-13 at 10.20.00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0032" y="999526"/>
            <a:ext cx="3244804" cy="97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163871" y="1363904"/>
            <a:ext cx="8777244" cy="4224115"/>
            <a:chOff x="163871" y="1019756"/>
            <a:chExt cx="8777244" cy="4224115"/>
          </a:xfrm>
        </p:grpSpPr>
        <p:pic>
          <p:nvPicPr>
            <p:cNvPr id="4" name="Imagen 3" descr="Screen Shot 2020-09-03 at 4.04.2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871" y="1019756"/>
              <a:ext cx="8777244" cy="4224115"/>
            </a:xfrm>
            <a:prstGeom prst="rect">
              <a:avLst/>
            </a:prstGeom>
          </p:spPr>
        </p:pic>
        <p:sp>
          <p:nvSpPr>
            <p:cNvPr id="2" name="Estrella de 5 puntas 1"/>
            <p:cNvSpPr/>
            <p:nvPr/>
          </p:nvSpPr>
          <p:spPr>
            <a:xfrm>
              <a:off x="1884517" y="2662895"/>
              <a:ext cx="475225" cy="47522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" name="Imagen 5" descr="Screen Shot 2020-09-03 at 4.07.32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96" y="331927"/>
            <a:ext cx="3769033" cy="1033242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5744122" y="5322778"/>
            <a:ext cx="26152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Miatta</a:t>
            </a:r>
            <a:r>
              <a:rPr lang="es-ES_tradnl" sz="1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400" i="1" dirty="0" smtClean="0">
                <a:solidFill>
                  <a:srgbClr val="000000"/>
                </a:solidFill>
                <a:latin typeface="Calibri"/>
                <a:cs typeface="Calibri"/>
              </a:rPr>
              <a:t>et al.</a:t>
            </a:r>
            <a:r>
              <a:rPr lang="es-ES_tradnl" sz="1400" dirty="0" smtClean="0">
                <a:solidFill>
                  <a:srgbClr val="000000"/>
                </a:solidFill>
                <a:latin typeface="Calibri"/>
                <a:cs typeface="Calibri"/>
              </a:rPr>
              <a:t> 2021. </a:t>
            </a:r>
            <a:r>
              <a:rPr lang="es-ES_tradnl" sz="1400" i="1" dirty="0" err="1">
                <a:solidFill>
                  <a:srgbClr val="000000"/>
                </a:solidFill>
                <a:latin typeface="Calibri"/>
                <a:cs typeface="Calibri"/>
              </a:rPr>
              <a:t>Annual</a:t>
            </a:r>
            <a:r>
              <a:rPr lang="es-ES_tradnl" sz="1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_tradnl" sz="1400" i="1" dirty="0" err="1">
                <a:solidFill>
                  <a:srgbClr val="000000"/>
                </a:solidFill>
                <a:latin typeface="Calibri"/>
                <a:cs typeface="Calibri"/>
              </a:rPr>
              <a:t>Review</a:t>
            </a:r>
            <a:r>
              <a:rPr lang="es-ES_tradnl" sz="1400" i="1" dirty="0">
                <a:solidFill>
                  <a:srgbClr val="000000"/>
                </a:solidFill>
                <a:latin typeface="Calibri"/>
                <a:cs typeface="Calibri"/>
              </a:rPr>
              <a:t> of Marine </a:t>
            </a:r>
            <a:r>
              <a:rPr lang="es-ES_tradnl" sz="1400" i="1" dirty="0" err="1" smtClean="0">
                <a:solidFill>
                  <a:srgbClr val="000000"/>
                </a:solidFill>
                <a:latin typeface="Calibri"/>
                <a:cs typeface="Calibri"/>
              </a:rPr>
              <a:t>Science</a:t>
            </a:r>
            <a:r>
              <a:rPr lang="es-ES_tradnl" sz="1400" i="1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s-ES_tradnl" sz="1400" i="1" dirty="0" err="1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Review</a:t>
            </a:r>
            <a:r>
              <a:rPr lang="es-ES_tradnl" sz="1400" i="1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 in </a:t>
            </a:r>
            <a:r>
              <a:rPr lang="es-ES_tradnl" sz="1400" i="1" dirty="0" err="1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Advance</a:t>
            </a:r>
            <a:r>
              <a:rPr lang="es-ES_tradnl" sz="1400" i="1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s-ES_tradnl" sz="1400" i="1" dirty="0" err="1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first</a:t>
            </a:r>
            <a:r>
              <a:rPr lang="es-ES_tradnl" sz="1400" i="1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s-ES_tradnl" sz="1400" i="1" dirty="0" err="1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posted</a:t>
            </a:r>
            <a:endParaRPr lang="es-ES_tradnl" sz="1400" i="1" dirty="0">
              <a:solidFill>
                <a:schemeClr val="tx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Estrella de 5 puntas 6"/>
          <p:cNvSpPr/>
          <p:nvPr/>
        </p:nvSpPr>
        <p:spPr>
          <a:xfrm>
            <a:off x="8121760" y="2995576"/>
            <a:ext cx="475225" cy="475226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35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8005096" y="6117298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rgbClr val="000000"/>
                </a:solidFill>
              </a:rPr>
              <a:t>UNEP, 2011</a:t>
            </a:r>
            <a:endParaRPr lang="es-ES_tradnl" sz="1400" dirty="0">
              <a:solidFill>
                <a:srgbClr val="000000"/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416791" y="818042"/>
            <a:ext cx="8270008" cy="544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000" b="1" dirty="0" smtClean="0">
              <a:solidFill>
                <a:srgbClr val="000000"/>
              </a:solidFill>
              <a:cs typeface="Century Gothic"/>
            </a:endParaRPr>
          </a:p>
          <a:p>
            <a:r>
              <a:rPr lang="es-ES_tradnl" sz="2400" b="1" dirty="0" err="1" smtClean="0">
                <a:solidFill>
                  <a:srgbClr val="000000"/>
                </a:solidFill>
                <a:cs typeface="Century Gothic"/>
              </a:rPr>
              <a:t>Spellerberg</a:t>
            </a:r>
            <a:r>
              <a:rPr lang="es-ES_tradnl" sz="2400" b="1" dirty="0" smtClean="0">
                <a:solidFill>
                  <a:srgbClr val="000000"/>
                </a:solidFill>
                <a:cs typeface="Century Gothic"/>
              </a:rPr>
              <a:t> </a:t>
            </a:r>
            <a:r>
              <a:rPr lang="es-ES_tradnl" sz="2400" b="1" dirty="0">
                <a:solidFill>
                  <a:srgbClr val="000000"/>
                </a:solidFill>
                <a:cs typeface="Century Gothic"/>
              </a:rPr>
              <a:t>(1991) define el monitoreo como la medición </a:t>
            </a:r>
            <a:r>
              <a:rPr lang="es-ES_tradnl" sz="2400" b="1" dirty="0" smtClean="0">
                <a:solidFill>
                  <a:srgbClr val="000000"/>
                </a:solidFill>
                <a:cs typeface="Century Gothic"/>
              </a:rPr>
              <a:t>sistemática de </a:t>
            </a:r>
            <a:r>
              <a:rPr lang="es-ES_tradnl" sz="2400" b="1" dirty="0">
                <a:solidFill>
                  <a:srgbClr val="000000"/>
                </a:solidFill>
                <a:cs typeface="Century Gothic"/>
              </a:rPr>
              <a:t>variables y procesos en el tiempo. </a:t>
            </a:r>
            <a:endParaRPr lang="es-ES_tradnl" sz="2400" b="1" dirty="0" smtClean="0">
              <a:solidFill>
                <a:srgbClr val="000000"/>
              </a:solidFill>
              <a:cs typeface="Century Gothic"/>
            </a:endParaRPr>
          </a:p>
          <a:p>
            <a:endParaRPr lang="es-ES_tradnl" sz="2400" b="1" dirty="0">
              <a:solidFill>
                <a:srgbClr val="000000"/>
              </a:solidFill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s-ES_tradnl" sz="2400" b="1" dirty="0" smtClean="0">
                <a:solidFill>
                  <a:srgbClr val="000000"/>
                </a:solidFill>
                <a:cs typeface="Century Gothic"/>
              </a:rPr>
              <a:t>Depende de los objetivos</a:t>
            </a:r>
          </a:p>
          <a:p>
            <a:pPr marL="285750" indent="-285750">
              <a:buFontTx/>
              <a:buChar char="-"/>
            </a:pPr>
            <a:r>
              <a:rPr lang="es-ES_tradnl" sz="2400" b="1" dirty="0" smtClean="0">
                <a:solidFill>
                  <a:srgbClr val="000000"/>
                </a:solidFill>
                <a:cs typeface="Century Gothic"/>
              </a:rPr>
              <a:t>La mayoría de actividades de monitoreo se </a:t>
            </a:r>
            <a:r>
              <a:rPr lang="es-ES_tradnl" sz="2400" b="1" dirty="0">
                <a:solidFill>
                  <a:srgbClr val="000000"/>
                </a:solidFill>
                <a:cs typeface="Century Gothic"/>
              </a:rPr>
              <a:t>basan en el reconocimiento del </a:t>
            </a:r>
            <a:r>
              <a:rPr lang="es-ES_tradnl" sz="2400" b="1" u="sng" dirty="0">
                <a:solidFill>
                  <a:srgbClr val="000000"/>
                </a:solidFill>
                <a:cs typeface="Century Gothic"/>
              </a:rPr>
              <a:t>potencial de </a:t>
            </a:r>
            <a:r>
              <a:rPr lang="es-ES_tradnl" sz="2400" b="1" u="sng" dirty="0" smtClean="0">
                <a:solidFill>
                  <a:srgbClr val="000000"/>
                </a:solidFill>
                <a:cs typeface="Century Gothic"/>
              </a:rPr>
              <a:t>cambio</a:t>
            </a:r>
            <a:r>
              <a:rPr lang="es-ES_tradnl" sz="2400" b="1" dirty="0" smtClean="0">
                <a:solidFill>
                  <a:srgbClr val="000000"/>
                </a:solidFill>
                <a:cs typeface="Century Gothic"/>
              </a:rPr>
              <a:t>:</a:t>
            </a:r>
          </a:p>
          <a:p>
            <a:pPr marL="742950" lvl="1" indent="-285750">
              <a:buFontTx/>
              <a:buChar char="-"/>
            </a:pPr>
            <a:r>
              <a:rPr lang="es-ES_tradnl" sz="2400" b="1" dirty="0" smtClean="0">
                <a:solidFill>
                  <a:srgbClr val="000000"/>
                </a:solidFill>
                <a:cs typeface="Century Gothic"/>
              </a:rPr>
              <a:t>Entender procesos naturales</a:t>
            </a:r>
          </a:p>
          <a:p>
            <a:pPr marL="742950" lvl="1" indent="-285750">
              <a:buFontTx/>
              <a:buChar char="-"/>
            </a:pPr>
            <a:r>
              <a:rPr lang="es-ES_tradnl" sz="2400" b="1" dirty="0" smtClean="0">
                <a:solidFill>
                  <a:srgbClr val="000000"/>
                </a:solidFill>
                <a:cs typeface="Century Gothic"/>
              </a:rPr>
              <a:t>Evaluar el impacto de una actividad humana </a:t>
            </a:r>
            <a:r>
              <a:rPr lang="es-ES_tradnl" sz="2000" b="1" dirty="0" smtClean="0">
                <a:solidFill>
                  <a:srgbClr val="000000"/>
                </a:solidFill>
                <a:cs typeface="Century Gothic"/>
              </a:rPr>
              <a:t>(Creación AMP).</a:t>
            </a:r>
          </a:p>
          <a:p>
            <a:pPr marL="285750" indent="-285750">
              <a:buFontTx/>
              <a:buChar char="-"/>
            </a:pPr>
            <a:endParaRPr lang="es-ES_tradnl" sz="2000" b="1" dirty="0" smtClean="0">
              <a:solidFill>
                <a:srgbClr val="000000"/>
              </a:solidFill>
              <a:cs typeface="Century Gothic"/>
            </a:endParaRPr>
          </a:p>
          <a:p>
            <a:pPr marL="285750" indent="-285750">
              <a:buFontTx/>
              <a:buChar char="-"/>
            </a:pPr>
            <a:endParaRPr lang="es-ES_tradnl" sz="2000" b="1" dirty="0" smtClean="0">
              <a:solidFill>
                <a:srgbClr val="000000"/>
              </a:solidFill>
              <a:cs typeface="Century Gothic"/>
            </a:endParaRPr>
          </a:p>
          <a:p>
            <a:r>
              <a:rPr lang="es-ES_tradnl" sz="2400" b="1" dirty="0" smtClean="0">
                <a:solidFill>
                  <a:srgbClr val="000000"/>
                </a:solidFill>
                <a:cs typeface="Century Gothic"/>
              </a:rPr>
              <a:t>Asegurar el presente y futuro de los ecosistemas del AMP y nos alerte de cambios irreversibles o efectos adversos a largo plazo</a:t>
            </a:r>
            <a:endParaRPr lang="es-ES_tradnl" sz="2400" b="1" dirty="0">
              <a:solidFill>
                <a:srgbClr val="000000"/>
              </a:solidFill>
              <a:cs typeface="Century Gothic"/>
            </a:endParaRPr>
          </a:p>
          <a:p>
            <a:r>
              <a:rPr lang="es-ES" sz="1600" dirty="0" smtClean="0">
                <a:solidFill>
                  <a:srgbClr val="000000"/>
                </a:solidFill>
              </a:rPr>
              <a:t> </a:t>
            </a:r>
            <a:endParaRPr lang="es-ES_tradnl" sz="1600" b="1" dirty="0" smtClean="0">
              <a:solidFill>
                <a:srgbClr val="000000"/>
              </a:solidFill>
              <a:cs typeface="Century Gothic"/>
            </a:endParaRPr>
          </a:p>
          <a:p>
            <a:pPr>
              <a:buFont typeface="Arial"/>
              <a:buChar char="•"/>
            </a:pPr>
            <a:endParaRPr lang="es-ES_tradnl" sz="1600" b="1" dirty="0">
              <a:solidFill>
                <a:srgbClr val="000000"/>
              </a:solidFill>
              <a:cs typeface="Century Gothic"/>
            </a:endParaRPr>
          </a:p>
          <a:p>
            <a:pPr>
              <a:buFont typeface="Arial"/>
              <a:buChar char="•"/>
            </a:pPr>
            <a:endParaRPr lang="es-ES_tradnl" sz="1600" b="1" dirty="0">
              <a:solidFill>
                <a:srgbClr val="000000"/>
              </a:solidFill>
              <a:cs typeface="Century Gothic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4456" y="310634"/>
            <a:ext cx="30908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400" b="1" dirty="0" smtClean="0">
                <a:solidFill>
                  <a:srgbClr val="000000"/>
                </a:solidFill>
                <a:latin typeface="+mj-lt"/>
              </a:rPr>
              <a:t>MONITOREO</a:t>
            </a:r>
            <a:endParaRPr lang="es-ES_tradnl" sz="44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174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8005096" y="6117298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rgbClr val="000000"/>
                </a:solidFill>
              </a:rPr>
              <a:t>UNEP, 2011</a:t>
            </a:r>
            <a:endParaRPr lang="es-ES_tradnl" sz="1400" dirty="0">
              <a:solidFill>
                <a:srgbClr val="000000"/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365995" y="191515"/>
            <a:ext cx="8270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rgbClr val="000000"/>
                </a:solidFill>
                <a:latin typeface="+mj-lt"/>
                <a:cs typeface="Century Gothic"/>
              </a:rPr>
              <a:t>MONITOREO y </a:t>
            </a:r>
            <a:r>
              <a:rPr lang="es-ES_tradnl" sz="4400" b="1" dirty="0">
                <a:solidFill>
                  <a:srgbClr val="000000"/>
                </a:solidFill>
                <a:latin typeface="+mj-lt"/>
                <a:cs typeface="Century Gothic"/>
              </a:rPr>
              <a:t>EVALUACIÓN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65995" y="1021238"/>
            <a:ext cx="8270008" cy="6124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s-ES_tradnl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Monitoreo </a:t>
            </a:r>
            <a:r>
              <a:rPr lang="es-ES_tradnl" sz="2400" dirty="0">
                <a:solidFill>
                  <a:srgbClr val="000000"/>
                </a:solidFill>
                <a:latin typeface="Century Gothic"/>
                <a:cs typeface="Century Gothic"/>
              </a:rPr>
              <a:t>es guiado por variables e indicadores </a:t>
            </a:r>
            <a:r>
              <a:rPr lang="es-ES_tradnl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predeterminados, sistemático</a:t>
            </a:r>
          </a:p>
          <a:p>
            <a:pPr lvl="1"/>
            <a:endParaRPr lang="es-ES_tradnl" sz="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800100" lvl="1" indent="-342900">
              <a:buFont typeface="Arial"/>
              <a:buChar char="•"/>
            </a:pPr>
            <a:r>
              <a:rPr lang="es-ES_tradnl" sz="2400" dirty="0" smtClean="0">
                <a:solidFill>
                  <a:schemeClr val="accent1">
                    <a:lumMod val="50000"/>
                  </a:schemeClr>
                </a:solidFill>
                <a:latin typeface="Century Gothic"/>
                <a:cs typeface="Century Gothic"/>
              </a:rPr>
              <a:t>Evaluaciones basadas en preguntas más generales y tendencias de los datos:</a:t>
            </a:r>
          </a:p>
          <a:p>
            <a:pPr marL="1257300" lvl="2" indent="-342900">
              <a:buFont typeface="Arial"/>
              <a:buChar char="•"/>
            </a:pPr>
            <a: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  <a:latin typeface="Century Gothic"/>
                <a:cs typeface="Century Gothic"/>
              </a:rPr>
              <a:t>Qué tendencias de cambio se ha presentado?</a:t>
            </a:r>
          </a:p>
          <a:p>
            <a:pPr marL="1257300" lvl="2" indent="-342900">
              <a:buFont typeface="Arial"/>
              <a:buChar char="•"/>
            </a:pPr>
            <a: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  <a:latin typeface="Century Gothic"/>
                <a:cs typeface="Century Gothic"/>
              </a:rPr>
              <a:t>Las actividades definidas han logrado los objetivos definidos?</a:t>
            </a:r>
          </a:p>
          <a:p>
            <a:pPr marL="1257300" lvl="2" indent="-342900">
              <a:buFont typeface="Arial"/>
              <a:buChar char="•"/>
            </a:pPr>
            <a: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  <a:latin typeface="Century Gothic"/>
                <a:cs typeface="Century Gothic"/>
              </a:rPr>
              <a:t>Identificación de cómo futuros esfuerzos pueden ser mejorados</a:t>
            </a:r>
          </a:p>
          <a:p>
            <a:pPr marL="1257300" lvl="2" indent="-342900">
              <a:buFont typeface="Arial"/>
              <a:buChar char="•"/>
            </a:pPr>
            <a:endParaRPr lang="es-ES_tradnl" sz="20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800100" lvl="1" indent="-342900">
              <a:buFont typeface="Arial"/>
              <a:buChar char="•"/>
            </a:pPr>
            <a:r>
              <a:rPr lang="es-ES_tradnl" sz="2400" b="1" dirty="0">
                <a:solidFill>
                  <a:srgbClr val="000000"/>
                </a:solidFill>
                <a:latin typeface="Century Gothic"/>
                <a:cs typeface="Century Gothic"/>
              </a:rPr>
              <a:t>Frecuencia de las </a:t>
            </a:r>
            <a:r>
              <a:rPr lang="es-ES_tradnl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observaciones</a:t>
            </a:r>
            <a:endParaRPr lang="es-ES_tradnl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1257300" lvl="2" indent="-342900">
              <a:buFont typeface="Arial"/>
              <a:buChar char="•"/>
            </a:pPr>
            <a:r>
              <a:rPr lang="es-ES_tradnl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Monitoreo: diario, mensual, trimestral, anual</a:t>
            </a:r>
            <a:endParaRPr lang="es-ES_tradnl" sz="2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1257300" lvl="2" indent="-342900">
              <a:buFont typeface="Arial"/>
              <a:buChar char="•"/>
            </a:pPr>
            <a:r>
              <a:rPr lang="es-ES_tradnl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Evaluación: esporádicas (2-3 años)</a:t>
            </a:r>
          </a:p>
          <a:p>
            <a:pPr lvl="2"/>
            <a:r>
              <a:rPr lang="es-ES_tradnl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Juzgar una situación y definir si se requiere una intervención</a:t>
            </a:r>
          </a:p>
          <a:p>
            <a:pPr marL="800100" lvl="1" indent="-342900">
              <a:buFont typeface="Arial"/>
              <a:buChar char="•"/>
            </a:pPr>
            <a:endParaRPr lang="es-ES_tradnl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1257300" lvl="2" indent="-342900">
              <a:buFont typeface="Arial"/>
              <a:buChar char="•"/>
            </a:pPr>
            <a:endParaRPr lang="es-ES_tradnl" sz="24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endParaRPr lang="es-ES_tradnl" sz="16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457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361" y="1018025"/>
            <a:ext cx="5770165" cy="537294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125760"/>
            <a:ext cx="88519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391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58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782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z="3200" b="1" kern="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Nivel</a:t>
            </a:r>
            <a:r>
              <a:rPr lang="en-US" sz="3200" b="1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3200" b="1" kern="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preparación</a:t>
            </a:r>
            <a:r>
              <a:rPr lang="en-US" sz="3200" b="1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3200" b="1" kern="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las</a:t>
            </a:r>
            <a:r>
              <a:rPr lang="en-US" sz="3200" b="1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observaciones</a:t>
            </a:r>
            <a:r>
              <a:rPr lang="en-US" sz="3200" b="1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 del </a:t>
            </a:r>
            <a:r>
              <a:rPr lang="en-US" sz="3200" b="1" kern="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Oceáno</a:t>
            </a:r>
            <a:r>
              <a:rPr lang="en-US" sz="3200" b="1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endParaRPr lang="en-US" sz="32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sz="2400" b="1" i="1" kern="0" dirty="0">
                <a:solidFill>
                  <a:schemeClr val="tx1"/>
                </a:solidFill>
                <a:cs typeface="Arial" panose="020B0604020202020204" pitchFamily="34" charset="0"/>
              </a:rPr>
              <a:t>From concept to mature</a:t>
            </a:r>
          </a:p>
        </p:txBody>
      </p:sp>
    </p:spTree>
    <p:extLst>
      <p:ext uri="{BB962C8B-B14F-4D97-AF65-F5344CB8AC3E}">
        <p14:creationId xmlns:p14="http://schemas.microsoft.com/office/powerpoint/2010/main" val="310968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628" y="968405"/>
            <a:ext cx="5319522" cy="5690616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66358" y="-27384"/>
            <a:ext cx="6993396" cy="114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5" tIns="41148" rIns="82295" bIns="41148" anchor="ctr"/>
          <a:lstStyle/>
          <a:p>
            <a:pPr>
              <a:defRPr/>
            </a:pPr>
            <a:endParaRPr lang="en-US" sz="3200" b="1" kern="0" dirty="0">
              <a:solidFill>
                <a:schemeClr val="accent2"/>
              </a:solidFill>
              <a:latin typeface="Arial" pitchFamily="-1" charset="0"/>
              <a:cs typeface="Arial"/>
            </a:endParaRPr>
          </a:p>
          <a:p>
            <a:pPr>
              <a:defRPr/>
            </a:pPr>
            <a:r>
              <a:rPr lang="en-US" sz="3200" b="1" kern="0" dirty="0">
                <a:solidFill>
                  <a:srgbClr val="002060"/>
                </a:solidFill>
                <a:latin typeface="Arial" pitchFamily="-1" charset="0"/>
                <a:cs typeface="Arial"/>
              </a:rPr>
              <a:t>A mature observing system: </a:t>
            </a:r>
            <a:endParaRPr lang="en-US" b="1" kern="0" dirty="0">
              <a:solidFill>
                <a:srgbClr val="002060"/>
              </a:solidFill>
              <a:latin typeface="Arial" pitchFamily="-1" charset="0"/>
              <a:cs typeface="Arial"/>
            </a:endParaRPr>
          </a:p>
          <a:p>
            <a:pPr>
              <a:defRPr/>
            </a:pPr>
            <a:r>
              <a:rPr lang="en-US" b="1" i="1" kern="0" dirty="0">
                <a:latin typeface="Arial" pitchFamily="-1" charset="0"/>
                <a:cs typeface="Arial"/>
              </a:rPr>
              <a:t>Plankton observations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578432" y="5301208"/>
            <a:ext cx="1862826" cy="648072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575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70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66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61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 eaLnBrk="1" hangingPunct="1">
              <a:spcAft>
                <a:spcPts val="600"/>
              </a:spcAft>
              <a:buNone/>
            </a:pPr>
            <a:r>
              <a:rPr lang="fr-FR" sz="1400" i="1" kern="0" dirty="0" err="1">
                <a:solidFill>
                  <a:schemeClr val="bg1"/>
                </a:solidFill>
              </a:rPr>
              <a:t>Provided</a:t>
            </a:r>
            <a:r>
              <a:rPr lang="fr-FR" sz="1400" i="1" kern="0" dirty="0">
                <a:solidFill>
                  <a:schemeClr val="bg1"/>
                </a:solidFill>
              </a:rPr>
              <a:t> by M. Edwards for the World </a:t>
            </a:r>
            <a:r>
              <a:rPr lang="fr-FR" sz="1400" i="1" kern="0" dirty="0" err="1">
                <a:solidFill>
                  <a:schemeClr val="bg1"/>
                </a:solidFill>
              </a:rPr>
              <a:t>Ocean</a:t>
            </a:r>
            <a:r>
              <a:rPr lang="fr-FR" sz="1400" i="1" kern="0" dirty="0">
                <a:solidFill>
                  <a:schemeClr val="bg1"/>
                </a:solidFill>
              </a:rPr>
              <a:t> </a:t>
            </a:r>
            <a:r>
              <a:rPr lang="fr-FR" sz="1400" i="1" kern="0" dirty="0" err="1">
                <a:solidFill>
                  <a:schemeClr val="bg1"/>
                </a:solidFill>
              </a:rPr>
              <a:t>Assessment</a:t>
            </a:r>
            <a:r>
              <a:rPr lang="fr-FR" sz="1400" i="1" kern="0" dirty="0">
                <a:solidFill>
                  <a:schemeClr val="bg1"/>
                </a:solidFill>
              </a:rPr>
              <a:t> (2015)</a:t>
            </a:r>
            <a:endParaRPr lang="en-US" sz="1400" kern="0" dirty="0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614" y="1166312"/>
            <a:ext cx="1188132" cy="840412"/>
          </a:xfrm>
          <a:prstGeom prst="rect">
            <a:avLst/>
          </a:prstGeom>
        </p:spPr>
      </p:pic>
      <p:pic>
        <p:nvPicPr>
          <p:cNvPr id="8" name="Imagen 7" descr="BS-SAHFOSLogo-91x1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584" y="147185"/>
            <a:ext cx="883078" cy="97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7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6358" y="-27384"/>
            <a:ext cx="6993396" cy="114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5" tIns="41148" rIns="82295" bIns="41148" anchor="ctr"/>
          <a:lstStyle/>
          <a:p>
            <a:pPr>
              <a:defRPr/>
            </a:pPr>
            <a:endParaRPr lang="en-US" sz="3200" b="1" kern="0" dirty="0">
              <a:solidFill>
                <a:schemeClr val="accent2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en-US" sz="3200" b="1" kern="0" dirty="0">
                <a:solidFill>
                  <a:srgbClr val="002060"/>
                </a:solidFill>
                <a:latin typeface="+mj-lt"/>
                <a:cs typeface="Arial"/>
              </a:rPr>
              <a:t>A mature observing system: </a:t>
            </a:r>
            <a:endParaRPr lang="en-US" b="1" kern="0" dirty="0">
              <a:solidFill>
                <a:srgbClr val="002060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en-US" b="1" i="1" kern="0" dirty="0">
                <a:latin typeface="+mj-lt"/>
                <a:cs typeface="Arial"/>
              </a:rPr>
              <a:t>Plankton observations</a:t>
            </a:r>
          </a:p>
        </p:txBody>
      </p:sp>
      <p:pic>
        <p:nvPicPr>
          <p:cNvPr id="5" name="Imagen 4" descr="BS-SAHFOSLogo-91x1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366" y="433959"/>
            <a:ext cx="883078" cy="970415"/>
          </a:xfrm>
          <a:prstGeom prst="rect">
            <a:avLst/>
          </a:prstGeom>
        </p:spPr>
      </p:pic>
      <p:pic>
        <p:nvPicPr>
          <p:cNvPr id="6" name="Imagen 5" descr="Screen Shot 2017-11-21 at 5.56.29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30" y="1610985"/>
            <a:ext cx="8365067" cy="47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1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4926" y="1084696"/>
            <a:ext cx="3743399" cy="575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0133" y="228602"/>
            <a:ext cx="562186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69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41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12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84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16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988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560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132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A regional “</a:t>
            </a:r>
            <a:r>
              <a:rPr lang="en-US" altLang="en-US" sz="3200" b="1" i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pilot”</a:t>
            </a:r>
            <a:r>
              <a:rPr lang="en-US" altLang="en-US" sz="3200" b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 system: </a:t>
            </a:r>
          </a:p>
          <a:p>
            <a:r>
              <a:rPr lang="en-US" altLang="en-US" b="1" i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South American Research Group in Coastal Ecosystems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92667" y="1568152"/>
            <a:ext cx="4410968" cy="5029200"/>
          </a:xfrm>
          <a:prstGeom prst="rect">
            <a:avLst/>
          </a:prstGeom>
          <a:noFill/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575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70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66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61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/>
            <a:r>
              <a:rPr lang="es-ES" altLang="en-US" sz="1800" kern="0" dirty="0">
                <a:solidFill>
                  <a:srgbClr val="000000"/>
                </a:solidFill>
                <a:latin typeface="+mj-lt"/>
              </a:rPr>
              <a:t>12N to 55S / ~30,000 km </a:t>
            </a:r>
            <a:r>
              <a:rPr lang="es-ES" altLang="en-US" sz="1800" kern="0" dirty="0" err="1">
                <a:solidFill>
                  <a:srgbClr val="000000"/>
                </a:solidFill>
                <a:latin typeface="+mj-lt"/>
              </a:rPr>
              <a:t>coast</a:t>
            </a:r>
            <a:endParaRPr lang="es-ES" altLang="en-US" sz="1800" kern="0" dirty="0">
              <a:solidFill>
                <a:srgbClr val="000000"/>
              </a:solidFill>
              <a:latin typeface="+mj-lt"/>
            </a:endParaRPr>
          </a:p>
          <a:p>
            <a:pPr marL="0" indent="0" eaLnBrk="1" hangingPunct="1"/>
            <a:r>
              <a:rPr lang="es-ES" altLang="en-US" sz="1800" kern="0" dirty="0" err="1">
                <a:solidFill>
                  <a:srgbClr val="000000"/>
                </a:solidFill>
                <a:latin typeface="+mj-lt"/>
              </a:rPr>
              <a:t>Caribbean</a:t>
            </a:r>
            <a:r>
              <a:rPr lang="es-ES" altLang="en-US" sz="1800" kern="0" dirty="0">
                <a:solidFill>
                  <a:srgbClr val="000000"/>
                </a:solidFill>
                <a:latin typeface="+mj-lt"/>
              </a:rPr>
              <a:t> / </a:t>
            </a:r>
            <a:r>
              <a:rPr lang="es-ES" altLang="en-US" sz="1800" kern="0" dirty="0" err="1">
                <a:solidFill>
                  <a:srgbClr val="000000"/>
                </a:solidFill>
                <a:latin typeface="+mj-lt"/>
              </a:rPr>
              <a:t>Atlantic</a:t>
            </a:r>
            <a:r>
              <a:rPr lang="es-ES" altLang="en-US" sz="1800" kern="0" dirty="0">
                <a:solidFill>
                  <a:srgbClr val="000000"/>
                </a:solidFill>
                <a:latin typeface="+mj-lt"/>
              </a:rPr>
              <a:t> / </a:t>
            </a:r>
            <a:r>
              <a:rPr lang="es-ES" altLang="en-US" sz="1800" kern="0" dirty="0" err="1">
                <a:solidFill>
                  <a:srgbClr val="000000"/>
                </a:solidFill>
                <a:latin typeface="+mj-lt"/>
              </a:rPr>
              <a:t>Pacific</a:t>
            </a:r>
            <a:endParaRPr lang="es-ES" altLang="en-US" sz="1800" kern="0" dirty="0">
              <a:solidFill>
                <a:srgbClr val="000000"/>
              </a:solidFill>
              <a:latin typeface="+mj-lt"/>
            </a:endParaRPr>
          </a:p>
          <a:p>
            <a:pPr marL="0" indent="0" eaLnBrk="1" hangingPunct="1"/>
            <a:r>
              <a:rPr lang="es-ES" altLang="en-US" sz="1800" kern="0" dirty="0" err="1">
                <a:solidFill>
                  <a:srgbClr val="000000"/>
                </a:solidFill>
                <a:latin typeface="+mj-lt"/>
              </a:rPr>
              <a:t>Biodiversity</a:t>
            </a:r>
            <a:r>
              <a:rPr lang="es-ES" altLang="en-US" sz="18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altLang="en-US" sz="1800" kern="0" dirty="0" err="1">
                <a:solidFill>
                  <a:srgbClr val="000000"/>
                </a:solidFill>
                <a:latin typeface="+mj-lt"/>
              </a:rPr>
              <a:t>patterns</a:t>
            </a:r>
            <a:r>
              <a:rPr lang="es-ES" altLang="en-US" sz="1800" kern="0" dirty="0">
                <a:solidFill>
                  <a:srgbClr val="000000"/>
                </a:solidFill>
                <a:latin typeface="+mj-lt"/>
              </a:rPr>
              <a:t>?</a:t>
            </a:r>
          </a:p>
          <a:p>
            <a:pPr marL="0" indent="0" eaLnBrk="1" hangingPunct="1"/>
            <a:r>
              <a:rPr lang="es-ES" altLang="en-US" sz="1800" kern="0" dirty="0" err="1">
                <a:solidFill>
                  <a:srgbClr val="000000"/>
                </a:solidFill>
                <a:latin typeface="+mj-lt"/>
              </a:rPr>
              <a:t>Increasingly</a:t>
            </a:r>
            <a:r>
              <a:rPr lang="es-ES" altLang="en-US" sz="18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altLang="en-US" sz="1800" kern="0" dirty="0" err="1">
                <a:solidFill>
                  <a:srgbClr val="000000"/>
                </a:solidFill>
                <a:latin typeface="+mj-lt"/>
              </a:rPr>
              <a:t>developing</a:t>
            </a:r>
            <a:r>
              <a:rPr lang="es-ES" altLang="en-US" sz="1800" kern="0" dirty="0">
                <a:solidFill>
                  <a:srgbClr val="000000"/>
                </a:solidFill>
                <a:latin typeface="+mj-lt"/>
              </a:rPr>
              <a:t>/</a:t>
            </a:r>
            <a:r>
              <a:rPr lang="es-ES" altLang="en-US" sz="1800" kern="0" dirty="0" err="1">
                <a:solidFill>
                  <a:srgbClr val="000000"/>
                </a:solidFill>
                <a:latin typeface="+mj-lt"/>
              </a:rPr>
              <a:t>used</a:t>
            </a:r>
            <a:r>
              <a:rPr lang="es-ES" altLang="en-US" sz="1800" kern="0" dirty="0">
                <a:solidFill>
                  <a:srgbClr val="000000"/>
                </a:solidFill>
                <a:latin typeface="+mj-lt"/>
              </a:rPr>
              <a:t>/</a:t>
            </a:r>
            <a:r>
              <a:rPr lang="es-ES" altLang="en-US" sz="1800" kern="0" dirty="0" err="1">
                <a:solidFill>
                  <a:srgbClr val="000000"/>
                </a:solidFill>
                <a:latin typeface="+mj-lt"/>
              </a:rPr>
              <a:t>impacted</a:t>
            </a:r>
            <a:endParaRPr lang="es-ES" altLang="en-US" sz="1800" kern="0" dirty="0">
              <a:solidFill>
                <a:srgbClr val="000000"/>
              </a:solidFill>
              <a:latin typeface="+mj-lt"/>
            </a:endParaRPr>
          </a:p>
          <a:p>
            <a:pPr marL="0" indent="0" eaLnBrk="1" hangingPunct="1"/>
            <a:r>
              <a:rPr lang="es-ES" altLang="en-US" sz="1800" kern="0" dirty="0">
                <a:solidFill>
                  <a:srgbClr val="000000"/>
                </a:solidFill>
                <a:latin typeface="+mj-lt"/>
              </a:rPr>
              <a:t>10 </a:t>
            </a:r>
            <a:r>
              <a:rPr lang="es-ES" altLang="en-US" sz="1800" kern="0" dirty="0" err="1">
                <a:solidFill>
                  <a:srgbClr val="000000"/>
                </a:solidFill>
                <a:latin typeface="+mj-lt"/>
              </a:rPr>
              <a:t>coastal</a:t>
            </a:r>
            <a:r>
              <a:rPr lang="es-ES" altLang="en-US" sz="18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altLang="en-US" sz="1800" kern="0" dirty="0" err="1">
                <a:solidFill>
                  <a:srgbClr val="000000"/>
                </a:solidFill>
                <a:latin typeface="+mj-lt"/>
              </a:rPr>
              <a:t>countries</a:t>
            </a:r>
            <a:r>
              <a:rPr lang="es-ES" altLang="en-US" sz="1800" kern="0" dirty="0">
                <a:solidFill>
                  <a:srgbClr val="000000"/>
                </a:solidFill>
                <a:latin typeface="+mj-lt"/>
              </a:rPr>
              <a:t>: 129 </a:t>
            </a:r>
            <a:r>
              <a:rPr lang="es-ES" altLang="en-US" sz="1800" kern="0" dirty="0" err="1">
                <a:solidFill>
                  <a:srgbClr val="000000"/>
                </a:solidFill>
                <a:latin typeface="+mj-lt"/>
              </a:rPr>
              <a:t>sites</a:t>
            </a:r>
            <a:endParaRPr lang="es-ES" altLang="en-US" sz="1800" kern="0" dirty="0">
              <a:solidFill>
                <a:srgbClr val="000000"/>
              </a:solidFill>
              <a:latin typeface="+mj-lt"/>
            </a:endParaRPr>
          </a:p>
          <a:p>
            <a:pPr marL="0" indent="0" eaLnBrk="1" hangingPunct="1"/>
            <a:r>
              <a:rPr lang="es-ES" altLang="en-US" sz="1800" kern="0" dirty="0" err="1">
                <a:solidFill>
                  <a:srgbClr val="000000"/>
                </a:solidFill>
                <a:latin typeface="+mj-lt"/>
              </a:rPr>
              <a:t>Varying</a:t>
            </a:r>
            <a:r>
              <a:rPr lang="es-ES" altLang="en-US" sz="18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altLang="en-US" sz="1800" kern="0" dirty="0" err="1">
                <a:solidFill>
                  <a:srgbClr val="000000"/>
                </a:solidFill>
                <a:latin typeface="+mj-lt"/>
              </a:rPr>
              <a:t>research</a:t>
            </a:r>
            <a:r>
              <a:rPr lang="es-ES" altLang="en-US" sz="18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altLang="en-US" sz="1800" kern="0" dirty="0" err="1">
                <a:solidFill>
                  <a:srgbClr val="000000"/>
                </a:solidFill>
                <a:latin typeface="+mj-lt"/>
              </a:rPr>
              <a:t>capabilities</a:t>
            </a:r>
            <a:r>
              <a:rPr lang="es-ES" altLang="en-US" sz="1800" kern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s-ES" altLang="en-US" sz="1800" kern="0" dirty="0" err="1">
                <a:solidFill>
                  <a:srgbClr val="000000"/>
                </a:solidFill>
                <a:latin typeface="+mj-lt"/>
              </a:rPr>
              <a:t>problems</a:t>
            </a:r>
            <a:r>
              <a:rPr lang="es-ES" altLang="en-US" sz="1800" kern="0" dirty="0">
                <a:solidFill>
                  <a:srgbClr val="000000"/>
                </a:solidFill>
                <a:latin typeface="+mj-lt"/>
              </a:rPr>
              <a:t>…</a:t>
            </a:r>
          </a:p>
        </p:txBody>
      </p:sp>
      <p:pic>
        <p:nvPicPr>
          <p:cNvPr id="10" name="Picture 6" descr="logosarce_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482" y="69298"/>
            <a:ext cx="2242010" cy="1021078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711517" y="5537031"/>
            <a:ext cx="294999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69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41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12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84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16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988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560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132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b="1" i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Field campaigns:</a:t>
            </a:r>
          </a:p>
          <a:p>
            <a:pPr algn="r"/>
            <a:r>
              <a:rPr lang="en-US" altLang="en-US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2010-2014: +150 sites</a:t>
            </a:r>
          </a:p>
          <a:p>
            <a:pPr algn="r"/>
            <a:r>
              <a:rPr lang="es-VE" altLang="en-US" dirty="0" err="1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Standardized</a:t>
            </a:r>
            <a:r>
              <a:rPr lang="es-VE" altLang="en-US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 </a:t>
            </a:r>
            <a:r>
              <a:rPr lang="es-VE" altLang="en-US" dirty="0" err="1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protocol</a:t>
            </a:r>
            <a:endParaRPr lang="en-US" altLang="en-US" dirty="0">
              <a:solidFill>
                <a:srgbClr val="000000"/>
              </a:solidFill>
              <a:latin typeface="+mj-lt"/>
              <a:ea typeface="MS PGothic" panose="020B0600070205080204" pitchFamily="34" charset="-128"/>
            </a:endParaRPr>
          </a:p>
          <a:p>
            <a:endParaRPr lang="en-US" altLang="en-US" sz="2000" dirty="0">
              <a:solidFill>
                <a:srgbClr val="000000"/>
              </a:solidFill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92667" y="3693221"/>
            <a:ext cx="3770426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69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41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12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84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16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988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560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132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VE" altLang="en-US" b="1" i="1" dirty="0" err="1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Goals</a:t>
            </a:r>
            <a:r>
              <a:rPr lang="es-VE" altLang="en-US" b="1" i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:</a:t>
            </a:r>
          </a:p>
          <a:p>
            <a:endParaRPr lang="es-VE" altLang="en-US" b="1" i="1" dirty="0">
              <a:solidFill>
                <a:srgbClr val="000000"/>
              </a:solidFill>
              <a:latin typeface="+mj-lt"/>
              <a:ea typeface="MS PGothic" panose="020B0600070205080204" pitchFamily="34" charset="-128"/>
            </a:endParaRPr>
          </a:p>
          <a:p>
            <a:r>
              <a:rPr lang="es-VE" altLang="en-US" i="1" dirty="0" err="1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Science</a:t>
            </a:r>
            <a:r>
              <a:rPr lang="es-VE" altLang="en-US" i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: </a:t>
            </a:r>
          </a:p>
          <a:p>
            <a:r>
              <a:rPr lang="es-VE" altLang="en-US" dirty="0" err="1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Diversity</a:t>
            </a:r>
            <a:r>
              <a:rPr lang="es-VE" altLang="en-US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 </a:t>
            </a:r>
            <a:r>
              <a:rPr lang="es-VE" altLang="en-US" dirty="0" err="1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patterns</a:t>
            </a:r>
            <a:r>
              <a:rPr lang="es-VE" altLang="en-US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 and </a:t>
            </a:r>
            <a:r>
              <a:rPr lang="es-VE" altLang="en-US" dirty="0" err="1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its</a:t>
            </a:r>
            <a:r>
              <a:rPr lang="es-VE" altLang="en-US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 drivers (natural and </a:t>
            </a:r>
            <a:r>
              <a:rPr lang="es-VE" altLang="en-US" dirty="0" err="1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antropogenic</a:t>
            </a:r>
            <a:r>
              <a:rPr lang="es-VE" altLang="en-US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 variables)</a:t>
            </a:r>
          </a:p>
          <a:p>
            <a:endParaRPr lang="es-VE" altLang="en-US" dirty="0">
              <a:solidFill>
                <a:srgbClr val="000000"/>
              </a:solidFill>
              <a:latin typeface="+mj-lt"/>
              <a:ea typeface="MS PGothic" panose="020B0600070205080204" pitchFamily="34" charset="-128"/>
            </a:endParaRPr>
          </a:p>
          <a:p>
            <a:r>
              <a:rPr lang="es-VE" altLang="en-US" i="1" dirty="0" err="1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Education</a:t>
            </a:r>
            <a:r>
              <a:rPr lang="es-VE" altLang="en-US" i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:</a:t>
            </a:r>
            <a:r>
              <a:rPr lang="es-VE" altLang="en-US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 </a:t>
            </a:r>
            <a:r>
              <a:rPr lang="es-VE" altLang="en-US" dirty="0" err="1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school</a:t>
            </a:r>
            <a:r>
              <a:rPr lang="es-VE" altLang="en-US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 </a:t>
            </a:r>
            <a:r>
              <a:rPr lang="es-VE" altLang="en-US" dirty="0" err="1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children</a:t>
            </a:r>
            <a:r>
              <a:rPr lang="es-VE" altLang="en-US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, </a:t>
            </a:r>
            <a:r>
              <a:rPr lang="es-VE" altLang="en-US" dirty="0" err="1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divers</a:t>
            </a:r>
            <a:endParaRPr lang="es-VE" altLang="en-US" dirty="0">
              <a:solidFill>
                <a:srgbClr val="000000"/>
              </a:solidFill>
              <a:latin typeface="+mj-lt"/>
              <a:ea typeface="MS PGothic" panose="020B0600070205080204" pitchFamily="34" charset="-128"/>
            </a:endParaRPr>
          </a:p>
          <a:p>
            <a:endParaRPr lang="en-US" altLang="en-US" dirty="0">
              <a:solidFill>
                <a:srgbClr val="000000"/>
              </a:solidFill>
              <a:latin typeface="+mj-lt"/>
              <a:ea typeface="MS PGothic" panose="020B0600070205080204" pitchFamily="34" charset="-128"/>
            </a:endParaRPr>
          </a:p>
          <a:p>
            <a:endParaRPr lang="en-US" altLang="en-US" sz="2000" dirty="0">
              <a:solidFill>
                <a:srgbClr val="000000"/>
              </a:solidFill>
              <a:latin typeface="+mj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287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4" name="TextBox 1"/>
          <p:cNvSpPr txBox="1"/>
          <p:nvPr/>
        </p:nvSpPr>
        <p:spPr>
          <a:xfrm>
            <a:off x="498829" y="1122331"/>
            <a:ext cx="82700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BFBFBF"/>
                </a:solidFill>
                <a:cs typeface="Century Gothic"/>
              </a:rPr>
              <a:t>Amenazas de la Biodiversidad (Cambio climático y </a:t>
            </a:r>
            <a:r>
              <a:rPr lang="es-ES_tradnl" sz="2400" b="1" dirty="0" err="1" smtClean="0">
                <a:solidFill>
                  <a:srgbClr val="BFBFBF"/>
                </a:solidFill>
                <a:cs typeface="Century Gothic"/>
              </a:rPr>
              <a:t>AMPs</a:t>
            </a:r>
            <a:r>
              <a:rPr lang="es-ES_tradnl" sz="2400" b="1" dirty="0" smtClean="0">
                <a:solidFill>
                  <a:srgbClr val="BFBFBF"/>
                </a:solidFill>
                <a:cs typeface="Century Gothic"/>
              </a:rPr>
              <a:t>)</a:t>
            </a:r>
          </a:p>
          <a:p>
            <a:pPr>
              <a:buFont typeface="Arial"/>
              <a:buChar char="•"/>
            </a:pPr>
            <a:endParaRPr lang="es-ES_tradnl" sz="2400" b="1" dirty="0" smtClean="0">
              <a:solidFill>
                <a:schemeClr val="bg1"/>
              </a:solidFill>
              <a:cs typeface="Century Gothic"/>
            </a:endParaRPr>
          </a:p>
          <a:p>
            <a:pPr>
              <a:buFont typeface="Arial"/>
              <a:buChar char="•"/>
            </a:pPr>
            <a:r>
              <a:rPr lang="es-ES_tradnl" sz="2400" b="1" dirty="0" smtClean="0">
                <a:solidFill>
                  <a:srgbClr val="BFBFBF"/>
                </a:solidFill>
                <a:cs typeface="Century Gothic"/>
              </a:rPr>
              <a:t> </a:t>
            </a:r>
            <a:r>
              <a:rPr lang="es-ES_tradnl" sz="2400" b="1" u="sng" dirty="0" smtClean="0">
                <a:solidFill>
                  <a:srgbClr val="BFBFBF"/>
                </a:solidFill>
                <a:cs typeface="Century Gothic"/>
              </a:rPr>
              <a:t>Biología de la Conservación</a:t>
            </a:r>
          </a:p>
          <a:p>
            <a:pPr>
              <a:buFont typeface="Arial"/>
              <a:buChar char="•"/>
            </a:pPr>
            <a:r>
              <a:rPr lang="es-ES_tradnl" sz="2400" b="1" dirty="0" smtClean="0">
                <a:solidFill>
                  <a:srgbClr val="BFBFBF"/>
                </a:solidFill>
                <a:cs typeface="Century Gothic"/>
              </a:rPr>
              <a:t> 	</a:t>
            </a:r>
            <a:r>
              <a:rPr lang="es-ES_tradnl" sz="2400" dirty="0" smtClean="0">
                <a:solidFill>
                  <a:srgbClr val="BFBFBF"/>
                </a:solidFill>
                <a:cs typeface="Century Gothic"/>
              </a:rPr>
              <a:t>	Manejo Basado en Ecosistemas</a:t>
            </a:r>
          </a:p>
          <a:p>
            <a:pPr>
              <a:buFont typeface="Arial"/>
              <a:buChar char="•"/>
            </a:pPr>
            <a:r>
              <a:rPr lang="es-ES_tradnl" sz="2400" dirty="0" smtClean="0">
                <a:solidFill>
                  <a:srgbClr val="BFBFBF"/>
                </a:solidFill>
                <a:cs typeface="Century Gothic"/>
              </a:rPr>
              <a:t> 		Estrategias de conservación mundial</a:t>
            </a:r>
          </a:p>
          <a:p>
            <a:endParaRPr lang="es-ES_tradnl" sz="2400" b="1" dirty="0" smtClean="0">
              <a:solidFill>
                <a:schemeClr val="bg1"/>
              </a:solidFill>
              <a:cs typeface="Century Gothic"/>
            </a:endParaRPr>
          </a:p>
          <a:p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  <a:cs typeface="Century Gothic"/>
              </a:rPr>
              <a:t>-Áreas Marinas Protegidas</a:t>
            </a:r>
          </a:p>
          <a:p>
            <a:pPr indent="-457200">
              <a:buFont typeface="Arial"/>
              <a:buChar char="•"/>
            </a:pPr>
            <a:r>
              <a:rPr lang="es-ES_tradnl" sz="2400" dirty="0" smtClean="0">
                <a:solidFill>
                  <a:schemeClr val="tx2">
                    <a:lumMod val="75000"/>
                  </a:schemeClr>
                </a:solidFill>
                <a:cs typeface="Century Gothic"/>
              </a:rPr>
              <a:t>Fundamentos conceptuales</a:t>
            </a:r>
          </a:p>
          <a:p>
            <a:endParaRPr lang="es-ES_tradnl" sz="2400" b="1" dirty="0" smtClean="0">
              <a:solidFill>
                <a:schemeClr val="bg1"/>
              </a:solidFill>
              <a:cs typeface="Century Gothic"/>
            </a:endParaRPr>
          </a:p>
          <a:p>
            <a:r>
              <a:rPr lang="es-ES_tradnl" sz="2400" b="1" dirty="0" smtClean="0">
                <a:solidFill>
                  <a:schemeClr val="bg1"/>
                </a:solidFill>
                <a:cs typeface="Century Gothic"/>
              </a:rPr>
              <a:t>-MONITOREO EN LAS AMP</a:t>
            </a:r>
          </a:p>
          <a:p>
            <a:pPr indent="-457200">
              <a:buFont typeface="Arial"/>
              <a:buChar char="•"/>
            </a:pPr>
            <a:r>
              <a:rPr lang="es-ES_tradnl" sz="2400" b="1" dirty="0" smtClean="0">
                <a:solidFill>
                  <a:schemeClr val="bg1"/>
                </a:solidFill>
                <a:cs typeface="Century Gothic"/>
              </a:rPr>
              <a:t>Monitoreo Biofísico – SAMP</a:t>
            </a:r>
          </a:p>
          <a:p>
            <a:pPr indent="-457200">
              <a:buFont typeface="Arial"/>
              <a:buChar char="•"/>
            </a:pPr>
            <a:r>
              <a:rPr lang="es-ES_tradnl" sz="2400" b="1" dirty="0" smtClean="0">
                <a:solidFill>
                  <a:schemeClr val="bg1"/>
                </a:solidFill>
                <a:cs typeface="Century Gothic"/>
              </a:rPr>
              <a:t>“Nuevas aproximaciones de monitoreo” Potencial de uso?</a:t>
            </a:r>
          </a:p>
          <a:p>
            <a:pPr lvl="2" indent="-457200">
              <a:buFont typeface="Arial"/>
              <a:buChar char="•"/>
            </a:pPr>
            <a:r>
              <a:rPr lang="es-ES_tradnl" sz="2400" b="1" dirty="0" smtClean="0">
                <a:solidFill>
                  <a:schemeClr val="bg1"/>
                </a:solidFill>
                <a:cs typeface="Century Gothic"/>
              </a:rPr>
              <a:t>Rasgos funcionales!</a:t>
            </a:r>
          </a:p>
        </p:txBody>
      </p:sp>
    </p:spTree>
    <p:extLst>
      <p:ext uri="{BB962C8B-B14F-4D97-AF65-F5344CB8AC3E}">
        <p14:creationId xmlns:p14="http://schemas.microsoft.com/office/powerpoint/2010/main" val="4231040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333614" y="80301"/>
            <a:ext cx="19500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69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41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12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84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16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988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560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132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 smtClean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Monitoreo</a:t>
            </a:r>
            <a:r>
              <a:rPr lang="en-US" altLang="en-US" sz="3200" b="1" dirty="0" smtClean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 en AMP!</a:t>
            </a:r>
            <a:endParaRPr lang="en-US" altLang="en-US" sz="3200" b="1" dirty="0">
              <a:solidFill>
                <a:srgbClr val="000000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79612" y="5751560"/>
            <a:ext cx="1707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 smtClean="0">
                <a:solidFill>
                  <a:srgbClr val="000000"/>
                </a:solidFill>
              </a:rPr>
              <a:t>Dunham</a:t>
            </a:r>
            <a:r>
              <a:rPr lang="es-ES" sz="1400" dirty="0" smtClean="0">
                <a:solidFill>
                  <a:srgbClr val="000000"/>
                </a:solidFill>
              </a:rPr>
              <a:t> </a:t>
            </a:r>
            <a:r>
              <a:rPr lang="es-ES" sz="1400" i="1" dirty="0" smtClean="0">
                <a:solidFill>
                  <a:srgbClr val="000000"/>
                </a:solidFill>
              </a:rPr>
              <a:t>et al. </a:t>
            </a:r>
            <a:r>
              <a:rPr lang="es-ES" sz="1400" dirty="0" smtClean="0">
                <a:solidFill>
                  <a:srgbClr val="000000"/>
                </a:solidFill>
              </a:rPr>
              <a:t>(2020)</a:t>
            </a:r>
            <a:endParaRPr lang="es-ES" sz="1400" dirty="0">
              <a:solidFill>
                <a:srgbClr val="000000"/>
              </a:solidFill>
            </a:endParaRPr>
          </a:p>
        </p:txBody>
      </p:sp>
      <p:pic>
        <p:nvPicPr>
          <p:cNvPr id="10" name="Imagen 9" descr="Screen Shot 2020-09-03 at 5.37.5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2" y="203204"/>
            <a:ext cx="6253582" cy="722667"/>
          </a:xfrm>
          <a:prstGeom prst="rect">
            <a:avLst/>
          </a:prstGeom>
        </p:spPr>
      </p:pic>
      <p:grpSp>
        <p:nvGrpSpPr>
          <p:cNvPr id="13" name="Agrupar 12"/>
          <p:cNvGrpSpPr/>
          <p:nvPr/>
        </p:nvGrpSpPr>
        <p:grpSpPr>
          <a:xfrm>
            <a:off x="1015999" y="1300898"/>
            <a:ext cx="5252066" cy="5226815"/>
            <a:chOff x="1015999" y="1300898"/>
            <a:chExt cx="5252066" cy="5226815"/>
          </a:xfrm>
        </p:grpSpPr>
        <p:pic>
          <p:nvPicPr>
            <p:cNvPr id="11" name="Imagen 10" descr="Screen Shot 2020-09-03 at 5.40.57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999" y="1300898"/>
              <a:ext cx="5252066" cy="5226815"/>
            </a:xfrm>
            <a:prstGeom prst="rect">
              <a:avLst/>
            </a:prstGeom>
          </p:spPr>
        </p:pic>
        <p:sp>
          <p:nvSpPr>
            <p:cNvPr id="12" name="Rectángulo 11"/>
            <p:cNvSpPr/>
            <p:nvPr/>
          </p:nvSpPr>
          <p:spPr>
            <a:xfrm>
              <a:off x="2640195" y="3129935"/>
              <a:ext cx="2906839" cy="958645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58802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333614" y="80301"/>
            <a:ext cx="19500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69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41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12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84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16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988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560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132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 smtClean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Monitoreo</a:t>
            </a:r>
            <a:r>
              <a:rPr lang="en-US" altLang="en-US" sz="3200" b="1" dirty="0" smtClean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 en AMP!</a:t>
            </a:r>
            <a:endParaRPr lang="en-US" altLang="en-US" sz="3200" b="1" dirty="0">
              <a:solidFill>
                <a:srgbClr val="000000"/>
              </a:solidFill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10" name="Imagen 9" descr="Screen Shot 2020-09-03 at 5.37.5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2" y="203204"/>
            <a:ext cx="6253582" cy="722667"/>
          </a:xfrm>
          <a:prstGeom prst="rect">
            <a:avLst/>
          </a:prstGeom>
        </p:spPr>
      </p:pic>
      <p:pic>
        <p:nvPicPr>
          <p:cNvPr id="3" name="Imagen 2" descr="Screen Shot 2020-09-03 at 5.45.28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5110"/>
            <a:ext cx="9144000" cy="494901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62386" y="925871"/>
            <a:ext cx="1707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 smtClean="0">
                <a:solidFill>
                  <a:srgbClr val="000000"/>
                </a:solidFill>
              </a:rPr>
              <a:t>Dunham</a:t>
            </a:r>
            <a:r>
              <a:rPr lang="es-ES" sz="1400" dirty="0" smtClean="0">
                <a:solidFill>
                  <a:srgbClr val="000000"/>
                </a:solidFill>
              </a:rPr>
              <a:t> </a:t>
            </a:r>
            <a:r>
              <a:rPr lang="es-ES" sz="1400" i="1" dirty="0" smtClean="0">
                <a:solidFill>
                  <a:srgbClr val="000000"/>
                </a:solidFill>
              </a:rPr>
              <a:t>et al. </a:t>
            </a:r>
            <a:r>
              <a:rPr lang="es-ES" sz="1400" dirty="0" smtClean="0">
                <a:solidFill>
                  <a:srgbClr val="000000"/>
                </a:solidFill>
              </a:rPr>
              <a:t>(2020)</a:t>
            </a:r>
            <a:endParaRPr lang="es-E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6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creen Shot 2020-09-03 at 5.30.16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665" y="2269615"/>
            <a:ext cx="5671985" cy="3916515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0133" y="228602"/>
            <a:ext cx="866986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69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41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12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84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16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988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560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132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 smtClean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Monitoreo</a:t>
            </a:r>
            <a:r>
              <a:rPr lang="en-US" altLang="en-US" sz="3200" b="1" dirty="0" smtClean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 en el Caribe</a:t>
            </a:r>
            <a:endParaRPr lang="en-US" altLang="en-US" sz="3200" b="1" dirty="0">
              <a:solidFill>
                <a:srgbClr val="000000"/>
              </a:solidFill>
              <a:latin typeface="+mn-lt"/>
              <a:ea typeface="MS PGothic" panose="020B0600070205080204" pitchFamily="34" charset="-128"/>
            </a:endParaRPr>
          </a:p>
          <a:p>
            <a:r>
              <a:rPr lang="en-US" altLang="en-US" b="1" i="1" dirty="0" smtClean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Areas </a:t>
            </a:r>
            <a:r>
              <a:rPr lang="en-US" altLang="en-US" b="1" i="1" dirty="0" err="1" smtClean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Arrecifales</a:t>
            </a:r>
            <a:endParaRPr lang="en-US" altLang="en-US" b="1" i="1" dirty="0">
              <a:solidFill>
                <a:srgbClr val="000000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79612" y="5751560"/>
            <a:ext cx="2271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</a:rPr>
              <a:t>Martínez-</a:t>
            </a:r>
            <a:r>
              <a:rPr lang="es-ES" sz="1400" dirty="0" err="1" smtClean="0">
                <a:solidFill>
                  <a:srgbClr val="000000"/>
                </a:solidFill>
              </a:rPr>
              <a:t>Rendis</a:t>
            </a:r>
            <a:r>
              <a:rPr lang="es-ES" sz="1400" dirty="0" smtClean="0">
                <a:solidFill>
                  <a:srgbClr val="000000"/>
                </a:solidFill>
              </a:rPr>
              <a:t> </a:t>
            </a:r>
            <a:r>
              <a:rPr lang="es-ES" sz="1400" i="1" dirty="0" smtClean="0">
                <a:solidFill>
                  <a:srgbClr val="000000"/>
                </a:solidFill>
              </a:rPr>
              <a:t>et al. </a:t>
            </a:r>
            <a:r>
              <a:rPr lang="es-ES" sz="1400" dirty="0" smtClean="0">
                <a:solidFill>
                  <a:srgbClr val="000000"/>
                </a:solidFill>
              </a:rPr>
              <a:t>(2019)</a:t>
            </a:r>
            <a:endParaRPr lang="es-ES" sz="1400" dirty="0">
              <a:solidFill>
                <a:srgbClr val="000000"/>
              </a:solidFill>
            </a:endParaRPr>
          </a:p>
        </p:txBody>
      </p:sp>
      <p:pic>
        <p:nvPicPr>
          <p:cNvPr id="6" name="Imagen 5" descr="Screen Shot 2020-09-03 at 5.28.39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645" y="929659"/>
            <a:ext cx="5391355" cy="779692"/>
          </a:xfrm>
          <a:prstGeom prst="rect">
            <a:avLst/>
          </a:prstGeom>
        </p:spPr>
      </p:pic>
      <p:pic>
        <p:nvPicPr>
          <p:cNvPr id="7" name="Imagen 6" descr="Screen Shot 2020-09-03 at 5.29.34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5681"/>
            <a:ext cx="3629742" cy="207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7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0133" y="228602"/>
            <a:ext cx="866986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69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41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12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84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16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988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560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132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 smtClean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Monitoreo</a:t>
            </a:r>
            <a:r>
              <a:rPr lang="en-US" altLang="en-US" sz="3200" b="1" dirty="0" smtClean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 en el Caribe</a:t>
            </a:r>
            <a:endParaRPr lang="en-US" altLang="en-US" sz="3200" b="1" dirty="0">
              <a:solidFill>
                <a:srgbClr val="000000"/>
              </a:solidFill>
              <a:latin typeface="+mn-lt"/>
              <a:ea typeface="MS PGothic" panose="020B0600070205080204" pitchFamily="34" charset="-128"/>
            </a:endParaRPr>
          </a:p>
          <a:p>
            <a:r>
              <a:rPr lang="en-US" altLang="en-US" b="1" i="1" dirty="0" smtClean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Areas </a:t>
            </a:r>
            <a:r>
              <a:rPr lang="en-US" altLang="en-US" b="1" i="1" dirty="0" err="1" smtClean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Arrecifales</a:t>
            </a:r>
            <a:endParaRPr lang="en-US" altLang="en-US" b="1" i="1" dirty="0">
              <a:solidFill>
                <a:srgbClr val="000000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0133" y="5443783"/>
            <a:ext cx="2271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</a:rPr>
              <a:t>Martínez-</a:t>
            </a:r>
            <a:r>
              <a:rPr lang="es-ES" sz="1400" dirty="0" err="1" smtClean="0">
                <a:solidFill>
                  <a:srgbClr val="000000"/>
                </a:solidFill>
              </a:rPr>
              <a:t>Rendis</a:t>
            </a:r>
            <a:r>
              <a:rPr lang="es-ES" sz="1400" dirty="0" smtClean="0">
                <a:solidFill>
                  <a:srgbClr val="000000"/>
                </a:solidFill>
              </a:rPr>
              <a:t> </a:t>
            </a:r>
            <a:r>
              <a:rPr lang="es-ES" sz="1400" i="1" dirty="0" smtClean="0">
                <a:solidFill>
                  <a:srgbClr val="000000"/>
                </a:solidFill>
              </a:rPr>
              <a:t>et al. </a:t>
            </a:r>
            <a:r>
              <a:rPr lang="es-ES" sz="1400" dirty="0" smtClean="0">
                <a:solidFill>
                  <a:srgbClr val="000000"/>
                </a:solidFill>
              </a:rPr>
              <a:t>(2019)</a:t>
            </a:r>
            <a:endParaRPr lang="es-ES" sz="1400" dirty="0">
              <a:solidFill>
                <a:srgbClr val="000000"/>
              </a:solidFill>
            </a:endParaRPr>
          </a:p>
        </p:txBody>
      </p:sp>
      <p:pic>
        <p:nvPicPr>
          <p:cNvPr id="6" name="Imagen 5" descr="Screen Shot 2020-09-03 at 5.28.3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645" y="929659"/>
            <a:ext cx="5391355" cy="779692"/>
          </a:xfrm>
          <a:prstGeom prst="rect">
            <a:avLst/>
          </a:prstGeom>
        </p:spPr>
      </p:pic>
      <p:pic>
        <p:nvPicPr>
          <p:cNvPr id="7" name="Imagen 6" descr="Screen Shot 2020-09-03 at 5.29.34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5681"/>
            <a:ext cx="3629742" cy="20759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100" y="1848642"/>
            <a:ext cx="5330342" cy="44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6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0133" y="228602"/>
            <a:ext cx="866986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69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41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12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84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16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988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560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132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 smtClean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Monitoreo</a:t>
            </a:r>
            <a:r>
              <a:rPr lang="en-US" altLang="en-US" sz="3200" b="1" dirty="0" smtClean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 de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indicadores</a:t>
            </a:r>
            <a:r>
              <a:rPr lang="en-US" altLang="en-US" sz="3200" b="1" dirty="0" smtClean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 del SAMP </a:t>
            </a:r>
            <a:endParaRPr lang="en-US" altLang="en-US" sz="3200" b="1" dirty="0">
              <a:solidFill>
                <a:srgbClr val="000000"/>
              </a:solidFill>
              <a:latin typeface="+mn-lt"/>
              <a:ea typeface="MS PGothic" panose="020B0600070205080204" pitchFamily="34" charset="-128"/>
            </a:endParaRPr>
          </a:p>
          <a:p>
            <a:r>
              <a:rPr lang="en-US" altLang="en-US" b="1" i="1" dirty="0" err="1" smtClean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Subsistema</a:t>
            </a:r>
            <a:r>
              <a:rPr lang="en-US" altLang="en-US" b="1" i="1" dirty="0" smtClean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 de Areas Marinas </a:t>
            </a:r>
            <a:r>
              <a:rPr lang="en-US" altLang="en-US" b="1" i="1" dirty="0" err="1" smtClean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Protegidas</a:t>
            </a:r>
            <a:endParaRPr lang="en-US" altLang="en-US" b="1" i="1" dirty="0">
              <a:solidFill>
                <a:srgbClr val="000000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409290" y="1225120"/>
            <a:ext cx="7074308" cy="5029200"/>
          </a:xfrm>
          <a:prstGeom prst="rect">
            <a:avLst/>
          </a:prstGeom>
          <a:noFill/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575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70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66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61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s-ES" altLang="en-US" sz="2000" u="sng" kern="0" dirty="0" smtClean="0">
                <a:solidFill>
                  <a:srgbClr val="000000"/>
                </a:solidFill>
                <a:cs typeface="Century Gothic"/>
              </a:rPr>
              <a:t>PROTOCOLOS INDICADORES</a:t>
            </a:r>
            <a:endParaRPr lang="es-ES" altLang="en-US" sz="2000" u="sng" kern="0" dirty="0">
              <a:solidFill>
                <a:srgbClr val="000000"/>
              </a:solidFill>
              <a:cs typeface="Century Gothic"/>
            </a:endParaRPr>
          </a:p>
          <a:p>
            <a:pPr marL="0" indent="0" eaLnBrk="1" hangingPunct="1"/>
            <a:r>
              <a:rPr lang="es-ES" altLang="en-US" sz="2000" kern="0" dirty="0">
                <a:solidFill>
                  <a:srgbClr val="000000"/>
                </a:solidFill>
                <a:cs typeface="Century Gothic"/>
              </a:rPr>
              <a:t> </a:t>
            </a:r>
            <a:r>
              <a:rPr lang="es-ES" altLang="en-US" sz="2000" kern="0" dirty="0" smtClean="0">
                <a:solidFill>
                  <a:srgbClr val="000000"/>
                </a:solidFill>
                <a:cs typeface="Century Gothic"/>
              </a:rPr>
              <a:t>Condición Tendencia de Pastos Marinos (ICT</a:t>
            </a:r>
            <a:r>
              <a:rPr lang="es-ES" altLang="en-US" sz="2000" kern="0" baseline="-25000" dirty="0" smtClean="0">
                <a:solidFill>
                  <a:srgbClr val="000000"/>
                </a:solidFill>
                <a:cs typeface="Century Gothic"/>
              </a:rPr>
              <a:t>PM</a:t>
            </a:r>
            <a:r>
              <a:rPr lang="es-ES" altLang="en-US" sz="2000" kern="0" dirty="0" smtClean="0">
                <a:solidFill>
                  <a:srgbClr val="000000"/>
                </a:solidFill>
                <a:cs typeface="Century Gothic"/>
              </a:rPr>
              <a:t>)</a:t>
            </a:r>
            <a:endParaRPr lang="es-ES" altLang="en-US" sz="2000" kern="0" dirty="0">
              <a:solidFill>
                <a:srgbClr val="000000"/>
              </a:solidFill>
              <a:cs typeface="Century Gothic"/>
            </a:endParaRPr>
          </a:p>
          <a:p>
            <a:pPr marL="0" indent="0" eaLnBrk="1" hangingPunct="1"/>
            <a:r>
              <a:rPr lang="es-ES" altLang="en-US" sz="2000" kern="0" dirty="0">
                <a:solidFill>
                  <a:srgbClr val="000000"/>
                </a:solidFill>
                <a:cs typeface="Century Gothic"/>
              </a:rPr>
              <a:t> </a:t>
            </a:r>
            <a:r>
              <a:rPr lang="es-ES" altLang="en-US" sz="2000" kern="0" dirty="0" smtClean="0">
                <a:solidFill>
                  <a:srgbClr val="000000"/>
                </a:solidFill>
                <a:cs typeface="Century Gothic"/>
              </a:rPr>
              <a:t>Condición Tendencia de Áreas Coralinas (ICT</a:t>
            </a:r>
            <a:r>
              <a:rPr lang="es-ES" altLang="en-US" sz="2000" kern="0" baseline="-25000" dirty="0" smtClean="0">
                <a:solidFill>
                  <a:srgbClr val="000000"/>
                </a:solidFill>
                <a:cs typeface="Century Gothic"/>
              </a:rPr>
              <a:t>AC</a:t>
            </a:r>
            <a:r>
              <a:rPr lang="es-ES" altLang="en-US" sz="2000" kern="0" dirty="0" smtClean="0">
                <a:solidFill>
                  <a:srgbClr val="000000"/>
                </a:solidFill>
                <a:cs typeface="Century Gothic"/>
              </a:rPr>
              <a:t>)</a:t>
            </a:r>
            <a:endParaRPr lang="es-ES" altLang="en-US" sz="2000" kern="0" dirty="0">
              <a:solidFill>
                <a:srgbClr val="000000"/>
              </a:solidFill>
              <a:cs typeface="Century Gothic"/>
            </a:endParaRPr>
          </a:p>
          <a:p>
            <a:pPr marL="0" indent="0" eaLnBrk="1" hangingPunct="1"/>
            <a:r>
              <a:rPr lang="es-ES" altLang="en-US" sz="2000" kern="0" dirty="0">
                <a:solidFill>
                  <a:srgbClr val="000000"/>
                </a:solidFill>
                <a:cs typeface="Century Gothic"/>
              </a:rPr>
              <a:t> Condición Tendencia </a:t>
            </a:r>
            <a:r>
              <a:rPr lang="es-ES" altLang="en-US" sz="2000" kern="0" dirty="0" smtClean="0">
                <a:solidFill>
                  <a:srgbClr val="000000"/>
                </a:solidFill>
                <a:cs typeface="Century Gothic"/>
              </a:rPr>
              <a:t>de Bosques de Manglar </a:t>
            </a:r>
            <a:r>
              <a:rPr lang="es-ES" altLang="en-US" sz="2000" kern="0" dirty="0">
                <a:solidFill>
                  <a:srgbClr val="000000"/>
                </a:solidFill>
                <a:cs typeface="Century Gothic"/>
              </a:rPr>
              <a:t>(</a:t>
            </a:r>
            <a:r>
              <a:rPr lang="es-ES" altLang="en-US" sz="2000" kern="0" dirty="0" smtClean="0">
                <a:solidFill>
                  <a:srgbClr val="000000"/>
                </a:solidFill>
                <a:cs typeface="Century Gothic"/>
              </a:rPr>
              <a:t>ICT</a:t>
            </a:r>
            <a:r>
              <a:rPr lang="es-ES" altLang="en-US" sz="2000" kern="0" baseline="-25000" dirty="0" smtClean="0">
                <a:solidFill>
                  <a:srgbClr val="000000"/>
                </a:solidFill>
                <a:cs typeface="Century Gothic"/>
              </a:rPr>
              <a:t>BM</a:t>
            </a:r>
            <a:r>
              <a:rPr lang="es-ES" altLang="en-US" sz="2000" kern="0" dirty="0" smtClean="0">
                <a:solidFill>
                  <a:srgbClr val="000000"/>
                </a:solidFill>
                <a:cs typeface="Century Gothic"/>
              </a:rPr>
              <a:t>)</a:t>
            </a:r>
          </a:p>
          <a:p>
            <a:pPr marL="0" indent="0" eaLnBrk="1" hangingPunct="1"/>
            <a:r>
              <a:rPr lang="es-ES" altLang="en-US" sz="2000" kern="0" dirty="0" smtClean="0">
                <a:solidFill>
                  <a:srgbClr val="000000"/>
                </a:solidFill>
                <a:cs typeface="Century Gothic"/>
              </a:rPr>
              <a:t>Calidad Ambiental de Agua ICAM</a:t>
            </a:r>
            <a:r>
              <a:rPr lang="es-ES" altLang="en-US" sz="2000" kern="0" baseline="-25000" dirty="0" smtClean="0">
                <a:solidFill>
                  <a:srgbClr val="000000"/>
                </a:solidFill>
                <a:cs typeface="Century Gothic"/>
              </a:rPr>
              <a:t>PFF</a:t>
            </a:r>
            <a:endParaRPr lang="es-ES" altLang="en-US" sz="2000" kern="0" baseline="-25000" dirty="0">
              <a:solidFill>
                <a:srgbClr val="000000"/>
              </a:solidFill>
              <a:cs typeface="Century Gothic"/>
            </a:endParaRPr>
          </a:p>
          <a:p>
            <a:pPr marL="0" indent="0" eaLnBrk="1" hangingPunct="1"/>
            <a:r>
              <a:rPr lang="es-ES" altLang="en-US" sz="2000" kern="0" dirty="0">
                <a:solidFill>
                  <a:srgbClr val="000000"/>
                </a:solidFill>
                <a:cs typeface="Century Gothic"/>
              </a:rPr>
              <a:t> </a:t>
            </a:r>
            <a:r>
              <a:rPr lang="es-ES" altLang="en-US" sz="2000" kern="0" dirty="0" smtClean="0">
                <a:solidFill>
                  <a:srgbClr val="000000"/>
                </a:solidFill>
                <a:cs typeface="Century Gothic"/>
              </a:rPr>
              <a:t>Densidad Poblacional de pez león (</a:t>
            </a:r>
            <a:r>
              <a:rPr lang="es-ES" altLang="en-US" sz="2000" i="1" kern="0" dirty="0" err="1" smtClean="0">
                <a:solidFill>
                  <a:srgbClr val="000000"/>
                </a:solidFill>
                <a:cs typeface="Century Gothic"/>
              </a:rPr>
              <a:t>Pterois</a:t>
            </a:r>
            <a:r>
              <a:rPr lang="es-ES" altLang="en-US" sz="2000" i="1" kern="0" dirty="0" smtClean="0">
                <a:solidFill>
                  <a:srgbClr val="000000"/>
                </a:solidFill>
                <a:cs typeface="Century Gothic"/>
              </a:rPr>
              <a:t> </a:t>
            </a:r>
            <a:r>
              <a:rPr lang="es-ES" altLang="en-US" sz="2000" i="1" kern="0" dirty="0" err="1" smtClean="0">
                <a:solidFill>
                  <a:srgbClr val="000000"/>
                </a:solidFill>
                <a:cs typeface="Century Gothic"/>
              </a:rPr>
              <a:t>volitans</a:t>
            </a:r>
            <a:r>
              <a:rPr lang="es-ES" altLang="en-US" sz="2000" kern="0" dirty="0" smtClean="0">
                <a:solidFill>
                  <a:srgbClr val="000000"/>
                </a:solidFill>
                <a:cs typeface="Century Gothic"/>
              </a:rPr>
              <a:t>)</a:t>
            </a:r>
            <a:endParaRPr lang="es-ES" altLang="en-US" sz="2000" kern="0" dirty="0">
              <a:solidFill>
                <a:srgbClr val="000000"/>
              </a:solidFill>
              <a:cs typeface="Century Gothic"/>
            </a:endParaRPr>
          </a:p>
          <a:p>
            <a:pPr marL="0" indent="0" eaLnBrk="1" hangingPunct="1"/>
            <a:r>
              <a:rPr lang="es-ES" altLang="en-US" sz="2000" kern="0" dirty="0">
                <a:solidFill>
                  <a:srgbClr val="000000"/>
                </a:solidFill>
                <a:cs typeface="Century Gothic"/>
              </a:rPr>
              <a:t> </a:t>
            </a:r>
            <a:r>
              <a:rPr lang="es-ES" altLang="en-US" sz="2000" kern="0" dirty="0" smtClean="0">
                <a:solidFill>
                  <a:srgbClr val="000000"/>
                </a:solidFill>
                <a:cs typeface="Century Gothic"/>
              </a:rPr>
              <a:t>Uso de recursos hidrobiológicos</a:t>
            </a:r>
            <a:endParaRPr lang="es-ES" altLang="en-US" sz="2000" kern="0" dirty="0">
              <a:solidFill>
                <a:srgbClr val="000000"/>
              </a:solidFill>
              <a:cs typeface="Century Gothic"/>
            </a:endParaRPr>
          </a:p>
          <a:p>
            <a:pPr marL="0" indent="0" eaLnBrk="1" hangingPunct="1"/>
            <a:r>
              <a:rPr lang="es-ES" altLang="en-US" sz="2000" kern="0" dirty="0">
                <a:solidFill>
                  <a:srgbClr val="000000"/>
                </a:solidFill>
                <a:cs typeface="Century Gothic"/>
              </a:rPr>
              <a:t> </a:t>
            </a:r>
            <a:r>
              <a:rPr lang="es-ES" altLang="en-US" sz="2000" kern="0" dirty="0" smtClean="0">
                <a:solidFill>
                  <a:srgbClr val="000000"/>
                </a:solidFill>
                <a:cs typeface="Century Gothic"/>
              </a:rPr>
              <a:t>Riqueza de aves acuáticas</a:t>
            </a:r>
          </a:p>
          <a:p>
            <a:pPr marL="0" indent="0" eaLnBrk="1" hangingPunct="1"/>
            <a:r>
              <a:rPr lang="es-ES" altLang="en-US" sz="2000" kern="0" dirty="0" smtClean="0">
                <a:solidFill>
                  <a:srgbClr val="000000"/>
                </a:solidFill>
                <a:cs typeface="Century Gothic"/>
              </a:rPr>
              <a:t> Variación de línea de costa</a:t>
            </a:r>
            <a:endParaRPr lang="es-ES" altLang="en-US" sz="2000" kern="0" dirty="0">
              <a:solidFill>
                <a:srgbClr val="000000"/>
              </a:solidFill>
              <a:cs typeface="Century Gothic"/>
            </a:endParaRPr>
          </a:p>
          <a:p>
            <a:pPr marL="0" indent="0" eaLnBrk="1" hangingPunct="1"/>
            <a:endParaRPr lang="es-ES" altLang="en-US" sz="1000" kern="0" dirty="0" smtClean="0">
              <a:solidFill>
                <a:srgbClr val="000000"/>
              </a:solidFill>
              <a:cs typeface="Century Gothic"/>
            </a:endParaRPr>
          </a:p>
          <a:p>
            <a:pPr marL="400050" lvl="1" indent="0" eaLnBrk="1" hangingPunct="1"/>
            <a:r>
              <a:rPr lang="es-ES" altLang="en-US" sz="2400" b="1" kern="0" dirty="0" smtClean="0">
                <a:solidFill>
                  <a:srgbClr val="000000"/>
                </a:solidFill>
                <a:cs typeface="Century Gothic"/>
              </a:rPr>
              <a:t> VARIABLES/INDICADORES</a:t>
            </a:r>
          </a:p>
          <a:p>
            <a:pPr marL="800100" lvl="2" indent="0" eaLnBrk="1" hangingPunct="1"/>
            <a:r>
              <a:rPr lang="es-ES" dirty="0">
                <a:solidFill>
                  <a:srgbClr val="000000"/>
                </a:solidFill>
                <a:cs typeface="Century Gothic"/>
              </a:rPr>
              <a:t>Específicos, medibles, alcanzables, relevantes, </a:t>
            </a:r>
            <a:r>
              <a:rPr lang="es-ES" dirty="0" smtClean="0">
                <a:solidFill>
                  <a:srgbClr val="000000"/>
                </a:solidFill>
                <a:cs typeface="Century Gothic"/>
              </a:rPr>
              <a:t>oportunos</a:t>
            </a:r>
            <a:endParaRPr lang="es-ES" altLang="en-US" sz="2200" b="1" kern="0" dirty="0" smtClean="0">
              <a:solidFill>
                <a:srgbClr val="000000"/>
              </a:solidFill>
              <a:cs typeface="Century Gothic"/>
            </a:endParaRPr>
          </a:p>
          <a:p>
            <a:pPr marL="400050" lvl="1" indent="0" eaLnBrk="1" hangingPunct="1"/>
            <a:r>
              <a:rPr lang="es-ES" altLang="en-US" sz="2400" b="1" kern="0" dirty="0" smtClean="0">
                <a:solidFill>
                  <a:srgbClr val="000000"/>
                </a:solidFill>
                <a:cs typeface="Century Gothic"/>
              </a:rPr>
              <a:t> PROCEDIMIENTO SIMPLIFICADO</a:t>
            </a:r>
          </a:p>
          <a:p>
            <a:pPr marL="400050" lvl="1" indent="0" eaLnBrk="1" hangingPunct="1"/>
            <a:r>
              <a:rPr lang="es-ES" altLang="en-US" sz="2400" b="1" kern="0" dirty="0">
                <a:solidFill>
                  <a:srgbClr val="000000"/>
                </a:solidFill>
                <a:cs typeface="Century Gothic"/>
              </a:rPr>
              <a:t> </a:t>
            </a:r>
            <a:r>
              <a:rPr lang="es-ES" altLang="en-US" sz="2400" b="1" kern="0" dirty="0" smtClean="0">
                <a:solidFill>
                  <a:srgbClr val="000000"/>
                </a:solidFill>
                <a:cs typeface="Century Gothic"/>
              </a:rPr>
              <a:t>ANALISIS DE INFORMACIÓN</a:t>
            </a:r>
            <a:endParaRPr lang="es-ES" altLang="en-US" sz="2400" b="1" kern="0" dirty="0">
              <a:solidFill>
                <a:srgbClr val="000000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7290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creen Shot 2017-11-21 at 6.04.10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69" y="286762"/>
            <a:ext cx="7486826" cy="641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7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0133" y="127002"/>
            <a:ext cx="866986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69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41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12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84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16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988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560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132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1F4E79"/>
                </a:solidFill>
                <a:latin typeface="+mj-lt"/>
                <a:ea typeface="MS PGothic" panose="020B0600070205080204" pitchFamily="34" charset="-128"/>
              </a:rPr>
              <a:t>INDICADOR –ICT</a:t>
            </a:r>
            <a:r>
              <a:rPr lang="en-US" altLang="en-US" sz="3200" b="1" baseline="-25000" dirty="0" smtClean="0">
                <a:solidFill>
                  <a:srgbClr val="1F4E79"/>
                </a:solidFill>
                <a:latin typeface="+mj-lt"/>
                <a:ea typeface="MS PGothic" panose="020B0600070205080204" pitchFamily="34" charset="-128"/>
              </a:rPr>
              <a:t>AC</a:t>
            </a:r>
            <a:endParaRPr lang="en-US" altLang="en-US" b="1" i="1" baseline="-25000" dirty="0">
              <a:solidFill>
                <a:srgbClr val="1F4E79"/>
              </a:solidFill>
              <a:latin typeface="+mj-lt"/>
              <a:ea typeface="MS PGothic" panose="020B0600070205080204" pitchFamily="34" charset="-128"/>
            </a:endParaRPr>
          </a:p>
        </p:txBody>
      </p:sp>
      <p:pic>
        <p:nvPicPr>
          <p:cNvPr id="5" name="Imagen 4" descr="Captura de pantalla 2018-11-19 a las 12.17.02 a.m.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705691"/>
            <a:ext cx="5848218" cy="4056809"/>
          </a:xfrm>
          <a:prstGeom prst="rect">
            <a:avLst/>
          </a:prstGeom>
        </p:spPr>
      </p:pic>
      <p:pic>
        <p:nvPicPr>
          <p:cNvPr id="6" name="Imagen 5" descr="Captura de pantalla 2018-11-19 a las 12.20.38 a.m.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4805291"/>
            <a:ext cx="5958042" cy="205270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099300" y="1261533"/>
            <a:ext cx="176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INVEMAR (2018) IER-2017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7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0133" y="127002"/>
            <a:ext cx="866986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69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41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12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84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16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988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560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132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1F4E79"/>
                </a:solidFill>
                <a:latin typeface="+mj-lt"/>
                <a:ea typeface="MS PGothic" panose="020B0600070205080204" pitchFamily="34" charset="-128"/>
              </a:rPr>
              <a:t>INDICADOR –ICT</a:t>
            </a:r>
            <a:r>
              <a:rPr lang="en-US" altLang="en-US" sz="3200" b="1" baseline="-25000" dirty="0" smtClean="0">
                <a:solidFill>
                  <a:srgbClr val="1F4E79"/>
                </a:solidFill>
                <a:latin typeface="+mj-lt"/>
                <a:ea typeface="MS PGothic" panose="020B0600070205080204" pitchFamily="34" charset="-128"/>
              </a:rPr>
              <a:t>AC</a:t>
            </a:r>
            <a:endParaRPr lang="en-US" altLang="en-US" b="1" i="1" baseline="-25000" dirty="0">
              <a:solidFill>
                <a:srgbClr val="1F4E79"/>
              </a:solidFill>
              <a:latin typeface="+mj-lt"/>
              <a:ea typeface="MS PGothic" panose="020B0600070205080204" pitchFamily="34" charset="-128"/>
            </a:endParaRPr>
          </a:p>
        </p:txBody>
      </p:sp>
      <p:pic>
        <p:nvPicPr>
          <p:cNvPr id="3" name="Imagen 2" descr="Captura de pantalla 2018-11-19 a las 12.24.16 a.m.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749300"/>
            <a:ext cx="6350000" cy="2891310"/>
          </a:xfrm>
          <a:prstGeom prst="rect">
            <a:avLst/>
          </a:prstGeom>
        </p:spPr>
      </p:pic>
      <p:pic>
        <p:nvPicPr>
          <p:cNvPr id="4" name="Imagen 3" descr="Captura de pantalla 2018-11-19 a las 12.24.28 a.m.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3684363"/>
            <a:ext cx="6273800" cy="286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6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0133" y="127002"/>
            <a:ext cx="866986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69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41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12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84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16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988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560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132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INDICADOR –ICT</a:t>
            </a:r>
            <a:r>
              <a:rPr lang="en-US" altLang="en-US" sz="3200" b="1" baseline="-25000" dirty="0" smtClean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AC</a:t>
            </a:r>
            <a:endParaRPr lang="en-US" altLang="en-US" b="1" i="1" baseline="-25000" dirty="0">
              <a:solidFill>
                <a:srgbClr val="000000"/>
              </a:solidFill>
              <a:latin typeface="+mj-lt"/>
              <a:ea typeface="MS PGothic" panose="020B0600070205080204" pitchFamily="34" charset="-128"/>
            </a:endParaRPr>
          </a:p>
        </p:txBody>
      </p:sp>
      <p:pic>
        <p:nvPicPr>
          <p:cNvPr id="3" name="Imagen 2" descr="Captura de pantalla 2018-11-19 a las 12.29.45 a.m.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" y="857166"/>
            <a:ext cx="7581900" cy="59358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302500" y="1261533"/>
            <a:ext cx="176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INVEMAR (2018) IER-2017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9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302500" y="1261533"/>
            <a:ext cx="176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INVEMAR (2018) IER-2017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3" name="Imagen 2" descr="Captura de pantalla 2018-11-19 a las 12.32.04 a.m.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300" y="622300"/>
            <a:ext cx="4621867" cy="6235700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0133" y="127002"/>
            <a:ext cx="866986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69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41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12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84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16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988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560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132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INDICADOR –ICT</a:t>
            </a:r>
            <a:r>
              <a:rPr lang="en-US" altLang="en-US" sz="3200" b="1" baseline="-25000" dirty="0" smtClean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AC</a:t>
            </a:r>
            <a:endParaRPr lang="en-US" altLang="en-US" b="1" i="1" baseline="-25000" dirty="0">
              <a:solidFill>
                <a:srgbClr val="000000"/>
              </a:solidFill>
              <a:latin typeface="+mj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551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5150" y="149226"/>
            <a:ext cx="7886700" cy="1325563"/>
          </a:xfrm>
        </p:spPr>
        <p:txBody>
          <a:bodyPr>
            <a:normAutofit/>
          </a:bodyPr>
          <a:lstStyle/>
          <a:p>
            <a:r>
              <a:rPr lang="es-ES_tradnl" dirty="0"/>
              <a:t>Áreas Marinas Protegidas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220138" y="1303184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  <a:cs typeface="Century Gothic"/>
              </a:rPr>
              <a:t>Porción delimitada marina o costera bajo alguna figura de protección legal para conservación</a:t>
            </a:r>
          </a:p>
          <a:p>
            <a:endParaRPr lang="es-ES_tradnl" sz="1000" dirty="0" smtClean="0">
              <a:solidFill>
                <a:schemeClr val="bg1"/>
              </a:solidFill>
              <a:cs typeface="Century Gothic"/>
            </a:endParaRPr>
          </a:p>
          <a:p>
            <a:r>
              <a:rPr lang="es-ES_tradnl" sz="2800" dirty="0" smtClean="0">
                <a:solidFill>
                  <a:schemeClr val="bg1"/>
                </a:solidFill>
                <a:cs typeface="Century Gothic"/>
              </a:rPr>
              <a:t>De inicios oportunistas a una planificación sistemática en los últimos años</a:t>
            </a:r>
          </a:p>
          <a:p>
            <a:endParaRPr lang="es-ES_tradnl" sz="1000" dirty="0" smtClean="0">
              <a:solidFill>
                <a:schemeClr val="bg1"/>
              </a:solidFill>
              <a:cs typeface="Century Gothic"/>
            </a:endParaRPr>
          </a:p>
          <a:p>
            <a:r>
              <a:rPr lang="es-ES_tradnl" sz="2800" dirty="0" smtClean="0">
                <a:solidFill>
                  <a:schemeClr val="bg1"/>
                </a:solidFill>
                <a:cs typeface="Century Gothic"/>
              </a:rPr>
              <a:t>Ciencia: desborde de servicios ecosistémicos (</a:t>
            </a:r>
            <a:r>
              <a:rPr lang="es-ES_tradnl" sz="2800" dirty="0" err="1" smtClean="0">
                <a:solidFill>
                  <a:schemeClr val="bg1"/>
                </a:solidFill>
                <a:cs typeface="Century Gothic"/>
              </a:rPr>
              <a:t>spill-over</a:t>
            </a:r>
            <a:r>
              <a:rPr lang="es-ES_tradnl" sz="2800" dirty="0" smtClean="0">
                <a:solidFill>
                  <a:schemeClr val="bg1"/>
                </a:solidFill>
                <a:cs typeface="Century Gothic"/>
              </a:rPr>
              <a:t>)</a:t>
            </a:r>
          </a:p>
        </p:txBody>
      </p:sp>
      <p:pic>
        <p:nvPicPr>
          <p:cNvPr id="4" name="Imagen 3" descr="PNAS-2017_Fig-1-Eight-illustrative-pathways-by-which-MPAs-can-mitigate-and-promote-adaptation-t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9" t="25000" r="22902" b="15746"/>
          <a:stretch/>
        </p:blipFill>
        <p:spPr>
          <a:xfrm>
            <a:off x="2666182" y="4080429"/>
            <a:ext cx="3607701" cy="250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7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creen Shot 2016-11-07 at 8.28.1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87" y="270932"/>
            <a:ext cx="6333067" cy="4088338"/>
          </a:xfrm>
          <a:prstGeom prst="rect">
            <a:avLst/>
          </a:prstGeom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711197" y="4477800"/>
            <a:ext cx="7772401" cy="2017953"/>
          </a:xfrm>
          <a:prstGeom prst="rect">
            <a:avLst/>
          </a:prstGeom>
          <a:noFill/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575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70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66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61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s-ES" altLang="en-US" sz="2000" kern="0" dirty="0" smtClean="0">
                <a:solidFill>
                  <a:srgbClr val="000000"/>
                </a:solidFill>
                <a:latin typeface="+mj-lt"/>
                <a:cs typeface="Century Gothic"/>
              </a:rPr>
              <a:t>MONITOREO DE PASTOS EN COLOMBIA</a:t>
            </a:r>
            <a:endParaRPr lang="es-ES" altLang="en-US" sz="2000" kern="0" dirty="0">
              <a:solidFill>
                <a:srgbClr val="000000"/>
              </a:solidFill>
              <a:latin typeface="+mj-lt"/>
              <a:cs typeface="Century Gothic"/>
            </a:endParaRPr>
          </a:p>
          <a:p>
            <a:pPr marL="0" indent="0" eaLnBrk="1" hangingPunct="1"/>
            <a:r>
              <a:rPr lang="es-ES" altLang="en-US" sz="2000" kern="0" dirty="0">
                <a:solidFill>
                  <a:srgbClr val="000000"/>
                </a:solidFill>
                <a:latin typeface="+mj-lt"/>
                <a:cs typeface="Century Gothic"/>
              </a:rPr>
              <a:t> </a:t>
            </a:r>
            <a:r>
              <a:rPr lang="es-ES" altLang="en-US" sz="2000" kern="0" dirty="0" smtClean="0">
                <a:solidFill>
                  <a:srgbClr val="000000"/>
                </a:solidFill>
                <a:latin typeface="+mj-lt"/>
                <a:cs typeface="Century Gothic"/>
              </a:rPr>
              <a:t>CARICOMP: 1994-2008</a:t>
            </a:r>
            <a:endParaRPr lang="es-ES" altLang="en-US" sz="2000" kern="0" dirty="0">
              <a:solidFill>
                <a:srgbClr val="000000"/>
              </a:solidFill>
              <a:latin typeface="+mj-lt"/>
              <a:cs typeface="Century Gothic"/>
            </a:endParaRPr>
          </a:p>
          <a:p>
            <a:pPr marL="0" indent="0" eaLnBrk="1" hangingPunct="1"/>
            <a:r>
              <a:rPr lang="es-ES" altLang="en-US" sz="2000" kern="0" dirty="0">
                <a:solidFill>
                  <a:srgbClr val="000000"/>
                </a:solidFill>
                <a:latin typeface="+mj-lt"/>
                <a:cs typeface="Century Gothic"/>
              </a:rPr>
              <a:t> </a:t>
            </a:r>
            <a:r>
              <a:rPr lang="es-ES" sz="2000" dirty="0" err="1" smtClean="0">
                <a:solidFill>
                  <a:srgbClr val="000000"/>
                </a:solidFill>
                <a:latin typeface="+mj-lt"/>
                <a:cs typeface="Century Gothic"/>
              </a:rPr>
              <a:t>SeagrassNet</a:t>
            </a:r>
            <a:r>
              <a:rPr lang="es-ES" sz="2000" dirty="0" smtClean="0">
                <a:solidFill>
                  <a:srgbClr val="000000"/>
                </a:solidFill>
                <a:latin typeface="+mj-lt"/>
                <a:cs typeface="Century Gothic"/>
              </a:rPr>
              <a:t> : 2009-2012</a:t>
            </a:r>
          </a:p>
          <a:p>
            <a:pPr marL="0" indent="0" eaLnBrk="1" hangingPunct="1"/>
            <a:r>
              <a:rPr lang="es-ES" altLang="en-US" sz="2000" kern="0" dirty="0" smtClean="0">
                <a:solidFill>
                  <a:srgbClr val="000000"/>
                </a:solidFill>
                <a:latin typeface="+mj-lt"/>
                <a:cs typeface="Century Gothic"/>
              </a:rPr>
              <a:t> </a:t>
            </a:r>
            <a:r>
              <a:rPr lang="es-ES" altLang="en-US" sz="2000" kern="0" dirty="0">
                <a:solidFill>
                  <a:srgbClr val="000000"/>
                </a:solidFill>
                <a:latin typeface="+mj-lt"/>
                <a:cs typeface="Century Gothic"/>
              </a:rPr>
              <a:t>Condición Tendencia </a:t>
            </a:r>
            <a:r>
              <a:rPr lang="es-ES" altLang="en-US" sz="2000" kern="0" dirty="0" smtClean="0">
                <a:solidFill>
                  <a:srgbClr val="000000"/>
                </a:solidFill>
                <a:latin typeface="+mj-lt"/>
                <a:cs typeface="Century Gothic"/>
              </a:rPr>
              <a:t>de Pastos Marinos(ICT</a:t>
            </a:r>
            <a:r>
              <a:rPr lang="es-ES" altLang="en-US" sz="2000" kern="0" baseline="-25000" dirty="0">
                <a:solidFill>
                  <a:srgbClr val="000000"/>
                </a:solidFill>
                <a:latin typeface="+mj-lt"/>
                <a:cs typeface="Century Gothic"/>
              </a:rPr>
              <a:t>P</a:t>
            </a:r>
            <a:r>
              <a:rPr lang="es-ES" altLang="en-US" sz="2000" kern="0" baseline="-25000" dirty="0" smtClean="0">
                <a:solidFill>
                  <a:srgbClr val="000000"/>
                </a:solidFill>
                <a:latin typeface="+mj-lt"/>
                <a:cs typeface="Century Gothic"/>
              </a:rPr>
              <a:t>M</a:t>
            </a:r>
            <a:r>
              <a:rPr lang="es-ES" altLang="en-US" sz="2000" kern="0" dirty="0" smtClean="0">
                <a:solidFill>
                  <a:srgbClr val="000000"/>
                </a:solidFill>
                <a:latin typeface="+mj-lt"/>
                <a:cs typeface="Century Gothic"/>
              </a:rPr>
              <a:t>): 2013-2015</a:t>
            </a:r>
          </a:p>
          <a:p>
            <a:pPr marL="3544848" lvl="8" indent="0"/>
            <a:r>
              <a:rPr lang="es-ES" altLang="en-US" sz="1800" kern="0" dirty="0" smtClean="0">
                <a:solidFill>
                  <a:srgbClr val="000000"/>
                </a:solidFill>
                <a:latin typeface="+mj-lt"/>
                <a:cs typeface="Century Gothic"/>
              </a:rPr>
              <a:t>Abril, julio y octubre</a:t>
            </a:r>
            <a:endParaRPr lang="es-ES" altLang="en-US" sz="1800" kern="0" dirty="0">
              <a:solidFill>
                <a:srgbClr val="000000"/>
              </a:solidFill>
              <a:latin typeface="+mj-lt"/>
              <a:cs typeface="Century Gothic"/>
            </a:endParaRPr>
          </a:p>
          <a:p>
            <a:pPr marL="0" indent="0" eaLnBrk="1" hangingPunct="1">
              <a:buNone/>
            </a:pPr>
            <a:endParaRPr lang="es-ES" altLang="en-US" sz="2000" kern="0" dirty="0">
              <a:solidFill>
                <a:srgbClr val="000000"/>
              </a:solidFill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503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269079" y="702813"/>
            <a:ext cx="6248400" cy="1523999"/>
          </a:xfrm>
          <a:prstGeom prst="rect">
            <a:avLst/>
          </a:prstGeom>
          <a:noFill/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575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70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66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61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s-ES" sz="1800" dirty="0">
                <a:solidFill>
                  <a:srgbClr val="000000"/>
                </a:solidFill>
                <a:latin typeface="Century Gothic"/>
                <a:cs typeface="Century Gothic"/>
              </a:rPr>
              <a:t>El Indicador de condición tendencia en pastos marinos ICT</a:t>
            </a:r>
            <a:r>
              <a:rPr lang="es-ES" sz="1800" baseline="-25000" dirty="0">
                <a:solidFill>
                  <a:srgbClr val="000000"/>
                </a:solidFill>
                <a:latin typeface="Century Gothic"/>
                <a:cs typeface="Century Gothic"/>
              </a:rPr>
              <a:t>PM </a:t>
            </a:r>
            <a:r>
              <a:rPr lang="es-ES" sz="1800" dirty="0">
                <a:solidFill>
                  <a:srgbClr val="000000"/>
                </a:solidFill>
                <a:latin typeface="Century Gothic"/>
                <a:cs typeface="Century Gothic"/>
              </a:rPr>
              <a:t>se está desarrollando con el fin de </a:t>
            </a:r>
            <a:r>
              <a:rPr lang="es-ES" sz="1800" dirty="0" smtClean="0">
                <a:solidFill>
                  <a:srgbClr val="000000"/>
                </a:solidFill>
                <a:latin typeface="Century Gothic"/>
                <a:cs typeface="Century Gothic"/>
              </a:rPr>
              <a:t>evaluar la </a:t>
            </a:r>
            <a:r>
              <a:rPr lang="es-ES" sz="1800" dirty="0">
                <a:solidFill>
                  <a:srgbClr val="000000"/>
                </a:solidFill>
                <a:latin typeface="Century Gothic"/>
                <a:cs typeface="Century Gothic"/>
              </a:rPr>
              <a:t>condición general de integridad biótica y por tanto su estado de conservación, por medio de </a:t>
            </a:r>
            <a:r>
              <a:rPr lang="es-ES" sz="18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 incorporación </a:t>
            </a:r>
            <a:r>
              <a:rPr lang="es-ES" sz="1800" dirty="0">
                <a:solidFill>
                  <a:srgbClr val="000000"/>
                </a:solidFill>
                <a:latin typeface="Century Gothic"/>
                <a:cs typeface="Century Gothic"/>
              </a:rPr>
              <a:t>de información de </a:t>
            </a:r>
            <a:r>
              <a:rPr lang="es-ES" sz="1800" dirty="0" smtClean="0">
                <a:solidFill>
                  <a:srgbClr val="000000"/>
                </a:solidFill>
                <a:latin typeface="Century Gothic"/>
                <a:cs typeface="Century Gothic"/>
              </a:rPr>
              <a:t>variables:</a:t>
            </a:r>
          </a:p>
          <a:p>
            <a:pPr marL="0" indent="0" eaLnBrk="1" hangingPunct="1">
              <a:buNone/>
            </a:pPr>
            <a:endParaRPr lang="es-ES" altLang="en-US" sz="1800" kern="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3" name="Imagen 2" descr="Screen Shot 2016-11-07 at 8.38.0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2" y="2413553"/>
            <a:ext cx="8619067" cy="3275984"/>
          </a:xfrm>
          <a:prstGeom prst="rect">
            <a:avLst/>
          </a:prstGeom>
        </p:spPr>
      </p:pic>
      <p:pic>
        <p:nvPicPr>
          <p:cNvPr id="4" name="Imagen 3" descr="Screen Shot 2016-11-07 at 8.28.13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69079" cy="146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6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creen Shot 2016-11-07 at 8.28.1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69079" cy="1464813"/>
          </a:xfrm>
          <a:prstGeom prst="rect">
            <a:avLst/>
          </a:prstGeom>
        </p:spPr>
      </p:pic>
      <p:pic>
        <p:nvPicPr>
          <p:cNvPr id="5" name="Imagen 4" descr="Screen Shot 2016-11-07 at 9.06.37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7483"/>
            <a:ext cx="3818491" cy="3125018"/>
          </a:xfrm>
          <a:prstGeom prst="rect">
            <a:avLst/>
          </a:prstGeom>
        </p:spPr>
      </p:pic>
      <p:pic>
        <p:nvPicPr>
          <p:cNvPr id="6" name="Imagen 5" descr="Screen Shot 2016-11-07 at 9.07.36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825" y="113731"/>
            <a:ext cx="5906457" cy="2396333"/>
          </a:xfrm>
          <a:prstGeom prst="rect">
            <a:avLst/>
          </a:prstGeom>
        </p:spPr>
      </p:pic>
      <p:pic>
        <p:nvPicPr>
          <p:cNvPr id="7" name="Imagen 6" descr="Screen Shot 2016-11-07 at 9.08.21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032" y="2381406"/>
            <a:ext cx="4016127" cy="441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8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0133" y="228602"/>
            <a:ext cx="866986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69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41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129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84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16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988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560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132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0066"/>
                </a:solidFill>
                <a:latin typeface="+mj-lt"/>
                <a:ea typeface="MS PGothic" panose="020B0600070205080204" pitchFamily="34" charset="-128"/>
              </a:rPr>
              <a:t>RESULTADOS INDICADOR-</a:t>
            </a:r>
            <a:r>
              <a:rPr lang="en-US" altLang="en-US" sz="3200" b="1" dirty="0" smtClean="0">
                <a:solidFill>
                  <a:srgbClr val="FF0000"/>
                </a:solidFill>
                <a:latin typeface="+mj-lt"/>
                <a:ea typeface="MS PGothic" panose="020B0600070205080204" pitchFamily="34" charset="-128"/>
              </a:rPr>
              <a:t>PRELIMINAR</a:t>
            </a:r>
            <a:endParaRPr lang="en-US" altLang="en-US" b="1" i="1" dirty="0">
              <a:solidFill>
                <a:srgbClr val="FF0000"/>
              </a:solidFill>
              <a:latin typeface="+mj-lt"/>
              <a:ea typeface="MS PGothic" panose="020B0600070205080204" pitchFamily="34" charset="-128"/>
            </a:endParaRPr>
          </a:p>
        </p:txBody>
      </p:sp>
      <p:pic>
        <p:nvPicPr>
          <p:cNvPr id="3" name="Imagen 2" descr="Captura de pantalla 2018-11-19 a las 12.40.01 a.m.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927100"/>
            <a:ext cx="6731000" cy="513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5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76400" y="2469634"/>
            <a:ext cx="59725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1F4E79"/>
                </a:solidFill>
              </a:rPr>
              <a:t>“NUEVAS” aproximaciones </a:t>
            </a:r>
            <a:r>
              <a:rPr lang="es-ES" sz="4000" b="1" dirty="0">
                <a:solidFill>
                  <a:srgbClr val="1F4E79"/>
                </a:solidFill>
              </a:rPr>
              <a:t>de Monitoreo 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11631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8-11-19 a las 1.01.02 a.m.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" y="2774164"/>
            <a:ext cx="3021931" cy="3004336"/>
          </a:xfrm>
          <a:prstGeom prst="rect">
            <a:avLst/>
          </a:prstGeom>
        </p:spPr>
      </p:pic>
      <p:pic>
        <p:nvPicPr>
          <p:cNvPr id="3" name="Imagen 2" descr="Captura de pantalla 2018-11-19 a las 1.17.21 a.m.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694" y="2146300"/>
            <a:ext cx="6052306" cy="465859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8600" y="190500"/>
            <a:ext cx="848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1F4E79"/>
                </a:solidFill>
                <a:latin typeface="+mj-lt"/>
              </a:rPr>
              <a:t>Iniciativas de Monitoreo en el contexto de Acidificación oceánica!</a:t>
            </a:r>
            <a:endParaRPr lang="es-ES" sz="4000" b="1" dirty="0">
              <a:solidFill>
                <a:srgbClr val="1F4E7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602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8600" y="190500"/>
            <a:ext cx="848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1F4E79"/>
                </a:solidFill>
                <a:latin typeface="+mj-lt"/>
              </a:rPr>
              <a:t>Iniciativas de Monitoreo en el contexto de Acidificación oceánica!</a:t>
            </a:r>
            <a:endParaRPr lang="es-ES" sz="4000" b="1" dirty="0">
              <a:solidFill>
                <a:srgbClr val="1F4E79"/>
              </a:solidFill>
              <a:latin typeface="+mj-lt"/>
            </a:endParaRPr>
          </a:p>
        </p:txBody>
      </p:sp>
      <p:pic>
        <p:nvPicPr>
          <p:cNvPr id="3" name="Imagen 2" descr="Captura de pantalla 2018-11-19 a las 1.24.42 a.m.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00" y="1606971"/>
            <a:ext cx="3048000" cy="2807799"/>
          </a:xfrm>
          <a:prstGeom prst="rect">
            <a:avLst/>
          </a:prstGeom>
        </p:spPr>
      </p:pic>
      <p:pic>
        <p:nvPicPr>
          <p:cNvPr id="4" name="Imagen 3" descr="Captura de pantalla 2018-11-19 a las 1.27.45 a.m.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900" y="1586049"/>
            <a:ext cx="5461000" cy="2050432"/>
          </a:xfrm>
          <a:prstGeom prst="rect">
            <a:avLst/>
          </a:prstGeom>
        </p:spPr>
      </p:pic>
      <p:pic>
        <p:nvPicPr>
          <p:cNvPr id="5" name="Imagen 4" descr="mri-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" y="4742934"/>
            <a:ext cx="2609850" cy="1739900"/>
          </a:xfrm>
          <a:prstGeom prst="rect">
            <a:avLst/>
          </a:prstGeom>
        </p:spPr>
      </p:pic>
      <p:pic>
        <p:nvPicPr>
          <p:cNvPr id="6" name="Imagen 5" descr="Captura de pantalla 2018-11-19 a las 2.12.43 a.m.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200" y="4508500"/>
            <a:ext cx="4083373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0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creen Shot 2018-01-18 at 9.22.28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7560"/>
            <a:ext cx="7858135" cy="55104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9700" y="1905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1F4E79"/>
                </a:solidFill>
                <a:latin typeface="+mj-lt"/>
              </a:rPr>
              <a:t>Iniciativas de Monitoreo: </a:t>
            </a:r>
            <a:r>
              <a:rPr lang="es-ES" sz="4000" b="1" dirty="0" err="1" smtClean="0">
                <a:solidFill>
                  <a:srgbClr val="1F4E79"/>
                </a:solidFill>
                <a:latin typeface="+mj-lt"/>
              </a:rPr>
              <a:t>Metabarcoding</a:t>
            </a:r>
            <a:r>
              <a:rPr lang="es-ES" sz="4000" b="1" dirty="0" smtClean="0">
                <a:solidFill>
                  <a:srgbClr val="1F4E79"/>
                </a:solidFill>
                <a:latin typeface="+mj-lt"/>
              </a:rPr>
              <a:t>!</a:t>
            </a:r>
            <a:endParaRPr lang="es-ES" sz="4000" b="1" dirty="0">
              <a:solidFill>
                <a:srgbClr val="1F4E79"/>
              </a:solidFill>
              <a:latin typeface="+mj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643352" y="5649861"/>
            <a:ext cx="1200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000000"/>
                </a:solidFill>
              </a:rPr>
              <a:t>Bik</a:t>
            </a:r>
            <a:r>
              <a:rPr lang="es-ES" sz="1400" dirty="0" smtClean="0">
                <a:solidFill>
                  <a:srgbClr val="000000"/>
                </a:solidFill>
              </a:rPr>
              <a:t> </a:t>
            </a:r>
            <a:r>
              <a:rPr lang="es-ES" sz="1400" i="1" dirty="0" smtClean="0">
                <a:solidFill>
                  <a:srgbClr val="000000"/>
                </a:solidFill>
              </a:rPr>
              <a:t>et al. </a:t>
            </a:r>
            <a:r>
              <a:rPr lang="es-ES" sz="1400" dirty="0" smtClean="0">
                <a:solidFill>
                  <a:srgbClr val="000000"/>
                </a:solidFill>
              </a:rPr>
              <a:t>2012</a:t>
            </a:r>
            <a:endParaRPr lang="es-E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1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200900" y="6362700"/>
            <a:ext cx="150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Bik</a:t>
            </a:r>
            <a:r>
              <a:rPr lang="es-ES" dirty="0" smtClean="0"/>
              <a:t> </a:t>
            </a:r>
            <a:r>
              <a:rPr lang="es-ES" i="1" dirty="0" smtClean="0"/>
              <a:t>et al. </a:t>
            </a:r>
            <a:r>
              <a:rPr lang="es-ES" dirty="0" smtClean="0"/>
              <a:t>2012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39700" y="1905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1F4E79"/>
                </a:solidFill>
                <a:latin typeface="+mj-lt"/>
              </a:rPr>
              <a:t>Iniciativas de Monitoreo: </a:t>
            </a:r>
            <a:r>
              <a:rPr lang="es-ES" sz="3600" b="1" dirty="0" err="1" smtClean="0">
                <a:solidFill>
                  <a:srgbClr val="1F4E79"/>
                </a:solidFill>
                <a:latin typeface="+mj-lt"/>
              </a:rPr>
              <a:t>Metabarcoding</a:t>
            </a:r>
            <a:r>
              <a:rPr lang="es-ES" sz="3600" b="1" dirty="0" smtClean="0">
                <a:solidFill>
                  <a:srgbClr val="1F4E79"/>
                </a:solidFill>
                <a:latin typeface="+mj-lt"/>
              </a:rPr>
              <a:t>!</a:t>
            </a:r>
            <a:endParaRPr lang="es-ES" sz="3600" b="1" dirty="0">
              <a:solidFill>
                <a:srgbClr val="1F4E79"/>
              </a:solidFill>
              <a:latin typeface="+mj-lt"/>
            </a:endParaRPr>
          </a:p>
        </p:txBody>
      </p:sp>
      <p:pic>
        <p:nvPicPr>
          <p:cNvPr id="6" name="Imagen 5" descr="Screen Shot 2018-01-18 at 11.32.12 A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0" y="1308101"/>
            <a:ext cx="3189152" cy="1892299"/>
          </a:xfrm>
          <a:prstGeom prst="rect">
            <a:avLst/>
          </a:prstGeom>
        </p:spPr>
      </p:pic>
      <p:pic>
        <p:nvPicPr>
          <p:cNvPr id="7" name="Imagen 6" descr="Screen Shot 2018-01-18 at 11.49.52 A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8845" y="1054100"/>
            <a:ext cx="5666255" cy="5549900"/>
          </a:xfrm>
          <a:prstGeom prst="rect">
            <a:avLst/>
          </a:prstGeom>
        </p:spPr>
      </p:pic>
      <p:pic>
        <p:nvPicPr>
          <p:cNvPr id="8" name="Imagen 7" descr="Screen Shot 2020-06-19 at 2.58.09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7" y="5400498"/>
            <a:ext cx="2946400" cy="1048622"/>
          </a:xfrm>
          <a:prstGeom prst="rect">
            <a:avLst/>
          </a:prstGeom>
        </p:spPr>
      </p:pic>
      <p:pic>
        <p:nvPicPr>
          <p:cNvPr id="9" name="Imagen 8" descr="Screen Shot 2020-06-19 at 3.00.23 PM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0" y="4019181"/>
            <a:ext cx="2967567" cy="122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7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200900" y="6362700"/>
            <a:ext cx="150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Bik</a:t>
            </a:r>
            <a:r>
              <a:rPr lang="es-ES" dirty="0" smtClean="0"/>
              <a:t> </a:t>
            </a:r>
            <a:r>
              <a:rPr lang="es-ES" i="1" dirty="0" smtClean="0"/>
              <a:t>et al. </a:t>
            </a:r>
            <a:r>
              <a:rPr lang="es-ES" dirty="0" smtClean="0"/>
              <a:t>2012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39700" y="101600"/>
            <a:ext cx="876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1F4E79"/>
                </a:solidFill>
                <a:latin typeface="+mj-lt"/>
              </a:rPr>
              <a:t>Iniciativas de Monitoreo: MPA Mar Profundo</a:t>
            </a:r>
            <a:endParaRPr lang="es-ES" sz="3200" b="1" dirty="0">
              <a:solidFill>
                <a:srgbClr val="1F4E79"/>
              </a:solidFill>
              <a:latin typeface="+mj-lt"/>
            </a:endParaRPr>
          </a:p>
        </p:txBody>
      </p:sp>
      <p:pic>
        <p:nvPicPr>
          <p:cNvPr id="9" name="Imagen 8" descr="Captura de pantalla 2019-11-17 a las 11.27.31 p.m.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9" y="838200"/>
            <a:ext cx="4969269" cy="800100"/>
          </a:xfrm>
          <a:prstGeom prst="rect">
            <a:avLst/>
          </a:prstGeom>
        </p:spPr>
      </p:pic>
      <p:pic>
        <p:nvPicPr>
          <p:cNvPr id="10" name="Imagen 9" descr="Captura de pantalla 2019-11-17 a las 11.32.29 p.m.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856" y="3517900"/>
            <a:ext cx="3707144" cy="3340100"/>
          </a:xfrm>
          <a:prstGeom prst="rect">
            <a:avLst/>
          </a:prstGeom>
        </p:spPr>
      </p:pic>
      <p:pic>
        <p:nvPicPr>
          <p:cNvPr id="11" name="Imagen 10" descr="Captura de pantalla 2019-11-17 a las 11.31.46 p.m.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3700" y="1024303"/>
            <a:ext cx="3581400" cy="2441628"/>
          </a:xfrm>
          <a:prstGeom prst="rect">
            <a:avLst/>
          </a:prstGeom>
        </p:spPr>
      </p:pic>
      <p:pic>
        <p:nvPicPr>
          <p:cNvPr id="12" name="Imagen 11" descr="Captura de pantalla 2019-11-17 a las 11.34.44 p.m.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1784329"/>
            <a:ext cx="4095462" cy="487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5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5150" y="149226"/>
            <a:ext cx="7886700" cy="1325563"/>
          </a:xfrm>
        </p:spPr>
        <p:txBody>
          <a:bodyPr>
            <a:normAutofit/>
          </a:bodyPr>
          <a:lstStyle/>
          <a:p>
            <a:r>
              <a:rPr lang="es-ES_tradnl" dirty="0"/>
              <a:t>Áreas Marinas Protegidas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489351" y="1117293"/>
            <a:ext cx="8417027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_tradnl" sz="3200" dirty="0" smtClean="0">
                <a:solidFill>
                  <a:srgbClr val="000000"/>
                </a:solidFill>
                <a:cs typeface="Century Gothic"/>
              </a:rPr>
              <a:t>Actores clave:</a:t>
            </a:r>
          </a:p>
          <a:p>
            <a:endParaRPr lang="es-ES_tradnl" sz="3200" dirty="0" smtClean="0">
              <a:solidFill>
                <a:srgbClr val="000000"/>
              </a:solidFill>
              <a:cs typeface="Century Gothic"/>
            </a:endParaRPr>
          </a:p>
          <a:p>
            <a:pPr lvl="1"/>
            <a:r>
              <a:rPr lang="es-ES_tradnl" sz="3200" dirty="0" smtClean="0">
                <a:solidFill>
                  <a:srgbClr val="000000"/>
                </a:solidFill>
                <a:cs typeface="Century Gothic"/>
              </a:rPr>
              <a:t>Academia (modelos y programas de monitoreo/evaluación de la efectividad)</a:t>
            </a:r>
          </a:p>
          <a:p>
            <a:pPr lvl="1"/>
            <a:endParaRPr lang="es-ES_tradnl" sz="3200" dirty="0" smtClean="0">
              <a:solidFill>
                <a:srgbClr val="000000"/>
              </a:solidFill>
              <a:cs typeface="Century Gothic"/>
            </a:endParaRPr>
          </a:p>
          <a:p>
            <a:pPr lvl="1"/>
            <a:r>
              <a:rPr lang="es-ES_tradnl" sz="3200" dirty="0" smtClean="0">
                <a:solidFill>
                  <a:srgbClr val="000000"/>
                </a:solidFill>
                <a:cs typeface="Century Gothic"/>
              </a:rPr>
              <a:t>Comunidad ambiental (</a:t>
            </a:r>
            <a:r>
              <a:rPr lang="es-ES_tradnl" sz="3200" dirty="0" err="1" smtClean="0">
                <a:solidFill>
                  <a:srgbClr val="000000"/>
                </a:solidFill>
                <a:cs typeface="Century Gothic"/>
              </a:rPr>
              <a:t>ONGs</a:t>
            </a:r>
            <a:r>
              <a:rPr lang="es-ES_tradnl" sz="3200" dirty="0" smtClean="0">
                <a:solidFill>
                  <a:srgbClr val="000000"/>
                </a:solidFill>
                <a:cs typeface="Century Gothic"/>
              </a:rPr>
              <a:t>), comunidades locales, actores locales (</a:t>
            </a:r>
            <a:r>
              <a:rPr lang="es-ES_tradnl" sz="3200" dirty="0" err="1" smtClean="0">
                <a:solidFill>
                  <a:srgbClr val="000000"/>
                </a:solidFill>
                <a:cs typeface="Century Gothic"/>
              </a:rPr>
              <a:t>stakeholders</a:t>
            </a:r>
            <a:r>
              <a:rPr lang="es-ES_tradnl" sz="3200" dirty="0" smtClean="0">
                <a:solidFill>
                  <a:srgbClr val="000000"/>
                </a:solidFill>
                <a:cs typeface="Century Gothic"/>
              </a:rPr>
              <a:t>)</a:t>
            </a:r>
          </a:p>
          <a:p>
            <a:pPr lvl="1"/>
            <a:endParaRPr lang="es-ES_tradnl" sz="3200" dirty="0" smtClean="0">
              <a:solidFill>
                <a:srgbClr val="000000"/>
              </a:solidFill>
              <a:cs typeface="Century Gothic"/>
            </a:endParaRPr>
          </a:p>
          <a:p>
            <a:pPr lvl="1"/>
            <a:r>
              <a:rPr lang="es-ES_tradnl" sz="3200" dirty="0" smtClean="0">
                <a:solidFill>
                  <a:srgbClr val="000000"/>
                </a:solidFill>
                <a:cs typeface="Century Gothic"/>
              </a:rPr>
              <a:t>Autoridades del gobierno: MMA, CAR</a:t>
            </a:r>
          </a:p>
        </p:txBody>
      </p:sp>
    </p:spTree>
    <p:extLst>
      <p:ext uri="{BB962C8B-B14F-4D97-AF65-F5344CB8AC3E}">
        <p14:creationId xmlns:p14="http://schemas.microsoft.com/office/powerpoint/2010/main" val="245416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3"/>
          <p:cNvSpPr txBox="1">
            <a:spLocks/>
          </p:cNvSpPr>
          <p:nvPr/>
        </p:nvSpPr>
        <p:spPr bwMode="auto">
          <a:xfrm>
            <a:off x="0" y="121177"/>
            <a:ext cx="4644008" cy="10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CO" b="1" dirty="0">
                <a:solidFill>
                  <a:srgbClr val="008000"/>
                </a:solidFill>
                <a:latin typeface="Century Gothic" charset="0"/>
                <a:cs typeface="Century Gothic" charset="0"/>
              </a:rPr>
              <a:t>Cambios de </a:t>
            </a:r>
            <a:r>
              <a:rPr lang="es-CO" b="1" dirty="0" smtClean="0">
                <a:solidFill>
                  <a:srgbClr val="008000"/>
                </a:solidFill>
                <a:latin typeface="Century Gothic" charset="0"/>
                <a:cs typeface="Century Gothic" charset="0"/>
              </a:rPr>
              <a:t>cobertura y composición en vegetación</a:t>
            </a:r>
            <a:endParaRPr lang="es-CO" b="1" dirty="0">
              <a:solidFill>
                <a:srgbClr val="008000"/>
              </a:solidFill>
              <a:latin typeface="Century Gothic" charset="0"/>
              <a:cs typeface="Century Gothic" charset="0"/>
            </a:endParaRPr>
          </a:p>
        </p:txBody>
      </p:sp>
      <p:pic>
        <p:nvPicPr>
          <p:cNvPr id="2" name="Imagen 1" descr="Captura de pantalla 2019-06-09 a las 12.45.35 p.m.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4904"/>
            <a:ext cx="4401592" cy="1528911"/>
          </a:xfrm>
          <a:prstGeom prst="rect">
            <a:avLst/>
          </a:prstGeom>
        </p:spPr>
      </p:pic>
      <p:pic>
        <p:nvPicPr>
          <p:cNvPr id="3" name="Imagen 2" descr="hans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692814"/>
            <a:ext cx="6480720" cy="3650806"/>
          </a:xfrm>
          <a:prstGeom prst="rect">
            <a:avLst/>
          </a:prstGeom>
        </p:spPr>
      </p:pic>
      <p:pic>
        <p:nvPicPr>
          <p:cNvPr id="4" name="Imagen 3" descr="Captura de pantalla 2019-06-09 a las 7.36.41 p.m.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845256"/>
            <a:ext cx="3456384" cy="5889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F15AD94-D116-954E-B499-A61A78550E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1742" y="5369021"/>
            <a:ext cx="4119861" cy="90086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55576" y="1277304"/>
            <a:ext cx="32397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u="sng" dirty="0">
                <a:hlinkClick r:id="rId7"/>
              </a:rPr>
              <a:t>https://earthengine.google.com</a:t>
            </a:r>
            <a:r>
              <a:rPr lang="es-CO" sz="1600" dirty="0"/>
              <a:t> </a:t>
            </a:r>
            <a:endParaRPr lang="es-ES" sz="1600" dirty="0"/>
          </a:p>
        </p:txBody>
      </p:sp>
      <p:pic>
        <p:nvPicPr>
          <p:cNvPr id="8" name="Imagen 7" descr="Screen Shot 2020-06-23 at 4.48.04 PM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4729" y="6391626"/>
            <a:ext cx="6265331" cy="45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1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9-06-09 a las 7.36.41 p.m.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32656"/>
            <a:ext cx="4217020" cy="7185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9F546D5-531B-6E47-93ED-7DA2470294B7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5" y="1517576"/>
            <a:ext cx="7681298" cy="511919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D58C46A-2017-E44F-A215-21DDA8B5472E}"/>
              </a:ext>
            </a:extLst>
          </p:cNvPr>
          <p:cNvSpPr/>
          <p:nvPr/>
        </p:nvSpPr>
        <p:spPr>
          <a:xfrm>
            <a:off x="-1016" y="1247631"/>
            <a:ext cx="9145016" cy="2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marR="269875" algn="ctr">
              <a:lnSpc>
                <a:spcPts val="1300"/>
              </a:lnSpc>
              <a:spcBef>
                <a:spcPts val="600"/>
              </a:spcBef>
              <a:spcAft>
                <a:spcPts val="1200"/>
              </a:spcAft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Clasificación supervisada con el algoritmo </a:t>
            </a:r>
            <a:r>
              <a:rPr lang="es-CO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Random Forest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durante la época seca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0" y="188913"/>
            <a:ext cx="4644008" cy="10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CO" b="1" dirty="0">
                <a:solidFill>
                  <a:srgbClr val="008000"/>
                </a:solidFill>
                <a:latin typeface="Century Gothic" charset="0"/>
                <a:cs typeface="Century Gothic" charset="0"/>
              </a:rPr>
              <a:t>Cambios de </a:t>
            </a:r>
            <a:r>
              <a:rPr lang="es-CO" b="1" dirty="0" smtClean="0">
                <a:solidFill>
                  <a:srgbClr val="008000"/>
                </a:solidFill>
                <a:latin typeface="Century Gothic" charset="0"/>
                <a:cs typeface="Century Gothic" charset="0"/>
              </a:rPr>
              <a:t>cobertura y composición en vegetación</a:t>
            </a:r>
            <a:endParaRPr lang="es-CO" b="1" dirty="0">
              <a:solidFill>
                <a:srgbClr val="008000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271797" y="5939407"/>
            <a:ext cx="1719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latin typeface="Century Gothic"/>
                <a:cs typeface="Century Gothic"/>
              </a:rPr>
              <a:t>Hernández</a:t>
            </a:r>
            <a:r>
              <a:rPr lang="es-ES" sz="1400" i="1" dirty="0" smtClean="0">
                <a:latin typeface="Century Gothic"/>
                <a:cs typeface="Century Gothic"/>
              </a:rPr>
              <a:t> </a:t>
            </a:r>
            <a:r>
              <a:rPr lang="es-ES" sz="1400" dirty="0" smtClean="0">
                <a:latin typeface="Century Gothic"/>
                <a:cs typeface="Century Gothic"/>
              </a:rPr>
              <a:t>(2019)</a:t>
            </a:r>
            <a:endParaRPr lang="es-E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678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7504" y="193328"/>
            <a:ext cx="8704263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9pPr>
          </a:lstStyle>
          <a:p>
            <a:pPr algn="l"/>
            <a:r>
              <a:rPr lang="es-ES_tradnl" sz="2800" b="1" dirty="0" smtClean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Google </a:t>
            </a:r>
            <a:r>
              <a:rPr lang="es-ES_tradnl" sz="2800" b="1" dirty="0" err="1" smtClean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Earth</a:t>
            </a:r>
            <a:r>
              <a:rPr lang="es-ES_tradnl" sz="2800" b="1" dirty="0" smtClean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 </a:t>
            </a:r>
            <a:r>
              <a:rPr lang="es-ES_tradnl" sz="2800" b="1" dirty="0" err="1" smtClean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Engine</a:t>
            </a:r>
            <a:r>
              <a:rPr lang="es-ES_tradnl" sz="2400" dirty="0" smtClean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(Computación en la nube) </a:t>
            </a:r>
            <a:endParaRPr lang="es-ES_tradnl" sz="2400" dirty="0">
              <a:solidFill>
                <a:srgbClr val="000000"/>
              </a:solidFill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D95005DE-A1D4-E94E-9DA2-E26656B10903}"/>
              </a:ext>
            </a:extLst>
          </p:cNvPr>
          <p:cNvSpPr txBox="1">
            <a:spLocks/>
          </p:cNvSpPr>
          <p:nvPr/>
        </p:nvSpPr>
        <p:spPr>
          <a:xfrm>
            <a:off x="1134203" y="828824"/>
            <a:ext cx="5148064" cy="3689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8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Productividad</a:t>
            </a:r>
          </a:p>
          <a:p>
            <a:pPr algn="l"/>
            <a:r>
              <a:rPr lang="es-ES_tradnl" sz="1800" dirty="0" smtClean="0">
                <a:solidFill>
                  <a:srgbClr val="000000"/>
                </a:solidFill>
                <a:latin typeface="Century Gothic"/>
                <a:cs typeface="Century Gothic"/>
              </a:rPr>
              <a:t>Detección de </a:t>
            </a:r>
            <a:r>
              <a:rPr lang="es-ES_tradnl" sz="1800" i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Sargassum</a:t>
            </a:r>
            <a:r>
              <a:rPr lang="es-ES_tradnl" sz="18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flotante</a:t>
            </a:r>
          </a:p>
          <a:p>
            <a:pPr algn="l"/>
            <a:r>
              <a:rPr lang="es-ES_tradnl" sz="1800" dirty="0" smtClean="0">
                <a:solidFill>
                  <a:srgbClr val="000000"/>
                </a:solidFill>
                <a:latin typeface="Century Gothic"/>
                <a:cs typeface="Century Gothic"/>
              </a:rPr>
              <a:t>Blanqueamiento coralino, </a:t>
            </a:r>
            <a:r>
              <a:rPr lang="es-ES_tradnl" sz="18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cartografia</a:t>
            </a:r>
            <a:r>
              <a:rPr lang="es-ES_tradnl" sz="18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s-ES_tradnl" sz="18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etc</a:t>
            </a:r>
            <a:r>
              <a:rPr lang="mr-IN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s-ES_tradnl" sz="1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Screen Shot 2020-06-19 at 2.15.5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2218981"/>
            <a:ext cx="3907381" cy="3563753"/>
          </a:xfrm>
          <a:prstGeom prst="rect">
            <a:avLst/>
          </a:prstGeom>
        </p:spPr>
      </p:pic>
      <p:pic>
        <p:nvPicPr>
          <p:cNvPr id="8" name="Picture 38">
            <a:extLst>
              <a:ext uri="{FF2B5EF4-FFF2-40B4-BE49-F238E27FC236}">
                <a16:creationId xmlns:a16="http://schemas.microsoft.com/office/drawing/2014/main" xmlns="" id="{39F5C45C-A600-4752-A8E8-17CAB92691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4192" y="1956504"/>
            <a:ext cx="2852877" cy="1803903"/>
          </a:xfrm>
          <a:prstGeom prst="rect">
            <a:avLst/>
          </a:prstGeom>
        </p:spPr>
      </p:pic>
      <p:pic>
        <p:nvPicPr>
          <p:cNvPr id="9" name="Picture 47">
            <a:extLst>
              <a:ext uri="{FF2B5EF4-FFF2-40B4-BE49-F238E27FC236}">
                <a16:creationId xmlns:a16="http://schemas.microsoft.com/office/drawing/2014/main" xmlns="" id="{1071F235-E91F-4188-A1C8-C46301AEB4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5903" y="1804114"/>
            <a:ext cx="2454493" cy="1706385"/>
          </a:xfrm>
          <a:prstGeom prst="rect">
            <a:avLst/>
          </a:prstGeom>
        </p:spPr>
      </p:pic>
      <p:pic>
        <p:nvPicPr>
          <p:cNvPr id="2" name="Imagen 1" descr="Screen Shot 2020-06-23 at 6.20.28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667" y="3844708"/>
            <a:ext cx="2936394" cy="24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2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0E49-1F5A-4E52-B3D2-7E58D3B954A5}" type="slidenum">
              <a:rPr lang="es-ES" smtClean="0"/>
              <a:pPr/>
              <a:t>43</a:t>
            </a:fld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Gracias!</a:t>
            </a:r>
            <a:endParaRPr lang="es-ES" sz="4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489565" y="5313681"/>
            <a:ext cx="3201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Profesor</a:t>
            </a:r>
            <a:r>
              <a:rPr lang="en-US" sz="2000" dirty="0" smtClean="0"/>
              <a:t>:  Néstor E. </a:t>
            </a:r>
            <a:r>
              <a:rPr lang="en-US" sz="2000" dirty="0" err="1" smtClean="0"/>
              <a:t>Ardila</a:t>
            </a:r>
            <a:endParaRPr lang="en-US" sz="2000" dirty="0" smtClean="0"/>
          </a:p>
          <a:p>
            <a:r>
              <a:rPr lang="en-US" sz="2000" dirty="0" err="1" smtClean="0"/>
              <a:t>nestorardila@ecomar.com.co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904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5150" y="149226"/>
            <a:ext cx="7886700" cy="1325563"/>
          </a:xfrm>
        </p:spPr>
        <p:txBody>
          <a:bodyPr>
            <a:normAutofit/>
          </a:bodyPr>
          <a:lstStyle/>
          <a:p>
            <a:r>
              <a:rPr lang="es-ES_tradnl" dirty="0"/>
              <a:t>Áreas Marinas Protegidas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3291" y="1097885"/>
            <a:ext cx="8480322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b="1" u="sng" dirty="0" smtClean="0">
                <a:solidFill>
                  <a:srgbClr val="000000"/>
                </a:solidFill>
                <a:cs typeface="Century Gothic"/>
              </a:rPr>
              <a:t>Selección de sitios de AMP</a:t>
            </a:r>
          </a:p>
          <a:p>
            <a:pPr lvl="1"/>
            <a:r>
              <a:rPr lang="es-ES_tradnl" sz="2800" dirty="0" smtClean="0">
                <a:solidFill>
                  <a:srgbClr val="000000"/>
                </a:solidFill>
                <a:cs typeface="Century Gothic"/>
              </a:rPr>
              <a:t> </a:t>
            </a:r>
            <a:r>
              <a:rPr lang="es-ES_tradnl" sz="3000" dirty="0" smtClean="0">
                <a:solidFill>
                  <a:srgbClr val="000000"/>
                </a:solidFill>
                <a:cs typeface="Century Gothic"/>
              </a:rPr>
              <a:t>Atributos y valores biológicos (riqueza, diversidad, biomasa, abundancia de niveles tróficos, productividad primaria, tamaño promedio de organismos</a:t>
            </a:r>
          </a:p>
          <a:p>
            <a:pPr lvl="1"/>
            <a:r>
              <a:rPr lang="es-ES_tradnl" sz="3000" dirty="0" smtClean="0">
                <a:solidFill>
                  <a:srgbClr val="000000"/>
                </a:solidFill>
                <a:cs typeface="Century Gothic"/>
              </a:rPr>
              <a:t>Grado de amenaza de la biota *(</a:t>
            </a:r>
            <a:r>
              <a:rPr lang="es-ES_tradnl" sz="3000" dirty="0" err="1" smtClean="0">
                <a:solidFill>
                  <a:srgbClr val="000000"/>
                </a:solidFill>
                <a:cs typeface="Century Gothic"/>
              </a:rPr>
              <a:t>Kuempel</a:t>
            </a:r>
            <a:r>
              <a:rPr lang="es-ES_tradnl" sz="3000" dirty="0">
                <a:solidFill>
                  <a:srgbClr val="000000"/>
                </a:solidFill>
                <a:cs typeface="Century Gothic"/>
              </a:rPr>
              <a:t> </a:t>
            </a:r>
            <a:r>
              <a:rPr lang="es-ES_tradnl" sz="3000" dirty="0" smtClean="0">
                <a:solidFill>
                  <a:srgbClr val="000000"/>
                </a:solidFill>
                <a:cs typeface="Century Gothic"/>
              </a:rPr>
              <a:t>et al. 2019).</a:t>
            </a:r>
          </a:p>
          <a:p>
            <a:pPr lvl="1"/>
            <a:r>
              <a:rPr lang="es-ES_tradnl" sz="3000" dirty="0" smtClean="0">
                <a:solidFill>
                  <a:srgbClr val="000000"/>
                </a:solidFill>
                <a:cs typeface="Century Gothic"/>
              </a:rPr>
              <a:t>Ambos criterios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375" y="3966693"/>
            <a:ext cx="4305572" cy="244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6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5150" y="149226"/>
            <a:ext cx="7886700" cy="1325563"/>
          </a:xfrm>
        </p:spPr>
        <p:txBody>
          <a:bodyPr>
            <a:normAutofit/>
          </a:bodyPr>
          <a:lstStyle/>
          <a:p>
            <a:r>
              <a:rPr lang="es-ES_tradnl" dirty="0"/>
              <a:t>Áreas Marinas Protegidas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11748"/>
            <a:ext cx="87757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_tradnl" sz="3200" b="1" u="sng" dirty="0">
                <a:solidFill>
                  <a:srgbClr val="000000"/>
                </a:solidFill>
                <a:cs typeface="Century Gothic"/>
              </a:rPr>
              <a:t>Selección de sitios de </a:t>
            </a:r>
            <a:r>
              <a:rPr lang="es-ES_tradnl" sz="3200" b="1" u="sng" dirty="0" smtClean="0">
                <a:solidFill>
                  <a:srgbClr val="000000"/>
                </a:solidFill>
                <a:cs typeface="Century Gothic"/>
              </a:rPr>
              <a:t>AMP</a:t>
            </a:r>
            <a:endParaRPr lang="es-ES_tradnl" sz="3200" u="sng" dirty="0" smtClean="0">
              <a:solidFill>
                <a:srgbClr val="000000"/>
              </a:solidFill>
              <a:cs typeface="Century Gothic"/>
            </a:endParaRPr>
          </a:p>
          <a:p>
            <a:pPr marL="0" indent="0">
              <a:buNone/>
            </a:pPr>
            <a:r>
              <a:rPr lang="es-ES_tradnl" sz="2800" dirty="0" smtClean="0">
                <a:solidFill>
                  <a:srgbClr val="000000"/>
                </a:solidFill>
                <a:cs typeface="Century Gothic"/>
              </a:rPr>
              <a:t>Comisión para la cooperación ambiental (CEC)</a:t>
            </a:r>
          </a:p>
          <a:p>
            <a:pPr marL="0" indent="0">
              <a:buNone/>
            </a:pPr>
            <a:r>
              <a:rPr lang="es-ES_tradnl" sz="1800" i="1" dirty="0" err="1" smtClean="0">
                <a:solidFill>
                  <a:srgbClr val="000000"/>
                </a:solidFill>
                <a:cs typeface="Century Gothic"/>
              </a:rPr>
              <a:t>Scientific</a:t>
            </a:r>
            <a:r>
              <a:rPr lang="es-ES_tradnl" sz="1800" i="1" dirty="0" smtClean="0">
                <a:solidFill>
                  <a:srgbClr val="000000"/>
                </a:solidFill>
                <a:cs typeface="Century Gothic"/>
              </a:rPr>
              <a:t> </a:t>
            </a:r>
            <a:r>
              <a:rPr lang="es-ES_tradnl" sz="1800" i="1" dirty="0" err="1" smtClean="0">
                <a:solidFill>
                  <a:srgbClr val="000000"/>
                </a:solidFill>
                <a:cs typeface="Century Gothic"/>
              </a:rPr>
              <a:t>guidelines</a:t>
            </a:r>
            <a:r>
              <a:rPr lang="es-ES_tradnl" sz="1800" i="1" dirty="0" smtClean="0">
                <a:solidFill>
                  <a:srgbClr val="000000"/>
                </a:solidFill>
                <a:cs typeface="Century Gothic"/>
              </a:rPr>
              <a:t> </a:t>
            </a:r>
            <a:r>
              <a:rPr lang="es-ES_tradnl" sz="1800" i="1" dirty="0" err="1" smtClean="0">
                <a:solidFill>
                  <a:srgbClr val="000000"/>
                </a:solidFill>
                <a:cs typeface="Century Gothic"/>
              </a:rPr>
              <a:t>for</a:t>
            </a:r>
            <a:r>
              <a:rPr lang="es-ES_tradnl" sz="1800" i="1" dirty="0" smtClean="0">
                <a:solidFill>
                  <a:srgbClr val="000000"/>
                </a:solidFill>
                <a:cs typeface="Century Gothic"/>
              </a:rPr>
              <a:t> </a:t>
            </a:r>
            <a:r>
              <a:rPr lang="es-ES_tradnl" sz="1800" i="1" dirty="0" err="1" smtClean="0">
                <a:solidFill>
                  <a:srgbClr val="000000"/>
                </a:solidFill>
                <a:cs typeface="Century Gothic"/>
              </a:rPr>
              <a:t>designing</a:t>
            </a:r>
            <a:r>
              <a:rPr lang="es-ES_tradnl" sz="1800" i="1" dirty="0" smtClean="0">
                <a:solidFill>
                  <a:srgbClr val="000000"/>
                </a:solidFill>
                <a:cs typeface="Century Gothic"/>
              </a:rPr>
              <a:t> </a:t>
            </a:r>
            <a:r>
              <a:rPr lang="es-ES_tradnl" sz="1800" i="1" dirty="0" err="1" smtClean="0">
                <a:solidFill>
                  <a:srgbClr val="000000"/>
                </a:solidFill>
                <a:cs typeface="Century Gothic"/>
              </a:rPr>
              <a:t>Resilient</a:t>
            </a:r>
            <a:r>
              <a:rPr lang="es-ES_tradnl" sz="1800" i="1" dirty="0" smtClean="0">
                <a:solidFill>
                  <a:srgbClr val="000000"/>
                </a:solidFill>
                <a:cs typeface="Century Gothic"/>
              </a:rPr>
              <a:t> MPA Networks (</a:t>
            </a:r>
            <a:r>
              <a:rPr lang="es-ES_tradnl" sz="1800" i="1" dirty="0" err="1" smtClean="0">
                <a:solidFill>
                  <a:srgbClr val="000000"/>
                </a:solidFill>
                <a:cs typeface="Century Gothic"/>
              </a:rPr>
              <a:t>Brock</a:t>
            </a:r>
            <a:r>
              <a:rPr lang="es-ES_tradnl" sz="1800" i="1" dirty="0" smtClean="0">
                <a:solidFill>
                  <a:srgbClr val="000000"/>
                </a:solidFill>
                <a:cs typeface="Century Gothic"/>
              </a:rPr>
              <a:t> et al. 2012):</a:t>
            </a:r>
          </a:p>
          <a:p>
            <a:pPr marL="0" indent="0">
              <a:buNone/>
            </a:pPr>
            <a:endParaRPr lang="es-ES_tradnl" sz="1800" i="1" dirty="0" smtClean="0">
              <a:solidFill>
                <a:srgbClr val="000000"/>
              </a:solidFill>
              <a:cs typeface="Century Gothic"/>
            </a:endParaRPr>
          </a:p>
          <a:p>
            <a:pPr lvl="1"/>
            <a:r>
              <a:rPr lang="es-ES_tradnl" sz="2400" dirty="0" smtClean="0">
                <a:solidFill>
                  <a:srgbClr val="000000"/>
                </a:solidFill>
                <a:cs typeface="Century Gothic"/>
              </a:rPr>
              <a:t> Proteger especies y hábitats con papeles cruciales para el ecosistema</a:t>
            </a:r>
          </a:p>
          <a:p>
            <a:pPr lvl="1"/>
            <a:r>
              <a:rPr lang="es-ES_tradnl" sz="2400" dirty="0" smtClean="0">
                <a:solidFill>
                  <a:srgbClr val="000000"/>
                </a:solidFill>
                <a:cs typeface="Century Gothic"/>
              </a:rPr>
              <a:t>Proteger potenciales sumideros de carbono “</a:t>
            </a:r>
            <a:r>
              <a:rPr lang="es-ES_tradnl" sz="2400" b="1" i="1" dirty="0" smtClean="0">
                <a:solidFill>
                  <a:srgbClr val="000000"/>
                </a:solidFill>
                <a:cs typeface="Century Gothic"/>
              </a:rPr>
              <a:t>Blue </a:t>
            </a:r>
            <a:r>
              <a:rPr lang="es-ES_tradnl" sz="2400" b="1" i="1" dirty="0" err="1" smtClean="0">
                <a:solidFill>
                  <a:srgbClr val="000000"/>
                </a:solidFill>
                <a:cs typeface="Century Gothic"/>
              </a:rPr>
              <a:t>Carbon</a:t>
            </a:r>
            <a:r>
              <a:rPr lang="es-ES_tradnl" sz="2400" dirty="0" smtClean="0">
                <a:solidFill>
                  <a:srgbClr val="000000"/>
                </a:solidFill>
                <a:cs typeface="Century Gothic"/>
              </a:rPr>
              <a:t>”</a:t>
            </a:r>
          </a:p>
          <a:p>
            <a:pPr lvl="1"/>
            <a:r>
              <a:rPr lang="es-ES_tradnl" sz="2400" dirty="0" smtClean="0">
                <a:solidFill>
                  <a:srgbClr val="000000"/>
                </a:solidFill>
                <a:cs typeface="Century Gothic"/>
              </a:rPr>
              <a:t>Proteger conectividad ecológica para un amplio rango de especies</a:t>
            </a:r>
          </a:p>
          <a:p>
            <a:pPr lvl="1"/>
            <a:r>
              <a:rPr lang="es-ES_tradnl" sz="2400" dirty="0" smtClean="0">
                <a:solidFill>
                  <a:srgbClr val="000000"/>
                </a:solidFill>
                <a:cs typeface="Century Gothic"/>
              </a:rPr>
              <a:t>Proteger la totalidad de la biodiversidad en un área de importancia.</a:t>
            </a:r>
          </a:p>
        </p:txBody>
      </p:sp>
    </p:spTree>
    <p:extLst>
      <p:ext uri="{BB962C8B-B14F-4D97-AF65-F5344CB8AC3E}">
        <p14:creationId xmlns:p14="http://schemas.microsoft.com/office/powerpoint/2010/main" val="60191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5150" y="149226"/>
            <a:ext cx="7886700" cy="1325563"/>
          </a:xfrm>
        </p:spPr>
        <p:txBody>
          <a:bodyPr>
            <a:normAutofit/>
          </a:bodyPr>
          <a:lstStyle/>
          <a:p>
            <a:r>
              <a:rPr lang="es-ES_tradnl" dirty="0"/>
              <a:t>Áreas Marinas Protegidas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7800" y="927101"/>
            <a:ext cx="877570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_tradnl" sz="2800" b="1" u="sng" dirty="0">
                <a:solidFill>
                  <a:srgbClr val="000000"/>
                </a:solidFill>
                <a:cs typeface="Century Gothic"/>
              </a:rPr>
              <a:t>Selección de sitios de </a:t>
            </a:r>
            <a:r>
              <a:rPr lang="es-ES_tradnl" sz="2800" b="1" u="sng" dirty="0" smtClean="0">
                <a:solidFill>
                  <a:srgbClr val="000000"/>
                </a:solidFill>
                <a:cs typeface="Century Gothic"/>
              </a:rPr>
              <a:t>AMP</a:t>
            </a:r>
            <a:endParaRPr lang="es-ES_tradnl" sz="2800" u="sng" dirty="0" smtClean="0">
              <a:solidFill>
                <a:srgbClr val="000000"/>
              </a:solidFill>
              <a:cs typeface="Century Gothic"/>
            </a:endParaRPr>
          </a:p>
        </p:txBody>
      </p:sp>
      <p:pic>
        <p:nvPicPr>
          <p:cNvPr id="4" name="Imagen 3" descr="Captura de pantalla 2019-11-17 a las 10.24.20 p.m.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00" y="901700"/>
            <a:ext cx="4152900" cy="187136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067300" y="3010743"/>
            <a:ext cx="40767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Pocas AMP en </a:t>
            </a:r>
            <a:r>
              <a:rPr lang="es-ES" dirty="0">
                <a:solidFill>
                  <a:srgbClr val="000000"/>
                </a:solidFill>
              </a:rPr>
              <a:t>lugares de alta amenaza y </a:t>
            </a:r>
            <a:r>
              <a:rPr lang="es-ES" dirty="0" smtClean="0">
                <a:solidFill>
                  <a:srgbClr val="000000"/>
                </a:solidFill>
              </a:rPr>
              <a:t>financiación insuficiente </a:t>
            </a:r>
            <a:r>
              <a:rPr lang="es-ES" dirty="0">
                <a:solidFill>
                  <a:srgbClr val="000000"/>
                </a:solidFill>
              </a:rPr>
              <a:t>para mitigar las amenazas dentro de sus fronteras</a:t>
            </a:r>
          </a:p>
          <a:p>
            <a:endParaRPr lang="es-ES" dirty="0" smtClean="0">
              <a:solidFill>
                <a:srgbClr val="000000"/>
              </a:solidFill>
            </a:endParaRPr>
          </a:p>
          <a:p>
            <a:r>
              <a:rPr lang="es-ES" dirty="0" smtClean="0">
                <a:solidFill>
                  <a:srgbClr val="000000"/>
                </a:solidFill>
              </a:rPr>
              <a:t>Sin embargo, hay una </a:t>
            </a:r>
            <a:r>
              <a:rPr lang="es-ES" dirty="0">
                <a:solidFill>
                  <a:srgbClr val="000000"/>
                </a:solidFill>
              </a:rPr>
              <a:t>gran oportunidad para corregir estas deficiencias</a:t>
            </a:r>
          </a:p>
          <a:p>
            <a:r>
              <a:rPr lang="es-ES" dirty="0">
                <a:solidFill>
                  <a:srgbClr val="000000"/>
                </a:solidFill>
              </a:rPr>
              <a:t>y construir un patrimonio global de AMP con </a:t>
            </a:r>
            <a:r>
              <a:rPr lang="es-ES" dirty="0" smtClean="0">
                <a:solidFill>
                  <a:srgbClr val="000000"/>
                </a:solidFill>
              </a:rPr>
              <a:t>alto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impacto </a:t>
            </a:r>
            <a:r>
              <a:rPr lang="es-ES" dirty="0">
                <a:solidFill>
                  <a:srgbClr val="000000"/>
                </a:solidFill>
              </a:rPr>
              <a:t>de </a:t>
            </a:r>
            <a:r>
              <a:rPr lang="es-ES" dirty="0" smtClean="0">
                <a:solidFill>
                  <a:srgbClr val="000000"/>
                </a:solidFill>
              </a:rPr>
              <a:t>conservación a corto plazo.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7" name="Imagen 6" descr="Captura de pantalla 2019-11-17 a las 10.50.39 p.m.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1" y="2107384"/>
            <a:ext cx="4846713" cy="381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7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5150" y="149226"/>
            <a:ext cx="7886700" cy="1325563"/>
          </a:xfrm>
        </p:spPr>
        <p:txBody>
          <a:bodyPr>
            <a:normAutofit/>
          </a:bodyPr>
          <a:lstStyle/>
          <a:p>
            <a:r>
              <a:rPr lang="es-ES_tradnl" dirty="0"/>
              <a:t>Áreas Marinas Protegidas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7800" y="927101"/>
            <a:ext cx="877570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_tradnl" sz="2800" b="1" u="sng" dirty="0">
                <a:solidFill>
                  <a:srgbClr val="000000"/>
                </a:solidFill>
                <a:cs typeface="Century Gothic"/>
              </a:rPr>
              <a:t>Selección de sitios de </a:t>
            </a:r>
            <a:r>
              <a:rPr lang="es-ES_tradnl" sz="2800" b="1" u="sng" dirty="0" smtClean="0">
                <a:solidFill>
                  <a:srgbClr val="000000"/>
                </a:solidFill>
                <a:cs typeface="Century Gothic"/>
              </a:rPr>
              <a:t>AMP</a:t>
            </a:r>
            <a:endParaRPr lang="es-ES_tradnl" sz="2800" u="sng" dirty="0" smtClean="0">
              <a:solidFill>
                <a:srgbClr val="000000"/>
              </a:solidFill>
              <a:cs typeface="Century Gothic"/>
            </a:endParaRPr>
          </a:p>
        </p:txBody>
      </p:sp>
      <p:pic>
        <p:nvPicPr>
          <p:cNvPr id="8" name="Imagen 7" descr="Captura de pantalla 2019-11-18 a las 10.27.35 a.m.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00" y="1574800"/>
            <a:ext cx="4789569" cy="41148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048865" y="2912440"/>
            <a:ext cx="4013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Pocas AMP en </a:t>
            </a:r>
            <a:r>
              <a:rPr lang="es-ES" dirty="0">
                <a:solidFill>
                  <a:srgbClr val="000000"/>
                </a:solidFill>
              </a:rPr>
              <a:t>lugares de alta amenaza y </a:t>
            </a:r>
            <a:r>
              <a:rPr lang="es-ES" dirty="0" smtClean="0">
                <a:solidFill>
                  <a:srgbClr val="000000"/>
                </a:solidFill>
              </a:rPr>
              <a:t>financiación insuficiente </a:t>
            </a:r>
            <a:r>
              <a:rPr lang="es-ES" dirty="0">
                <a:solidFill>
                  <a:srgbClr val="000000"/>
                </a:solidFill>
              </a:rPr>
              <a:t>para mitigar las amenazas dentro de sus fronteras</a:t>
            </a:r>
          </a:p>
          <a:p>
            <a:endParaRPr lang="es-ES" dirty="0" smtClean="0">
              <a:solidFill>
                <a:srgbClr val="000000"/>
              </a:solidFill>
            </a:endParaRPr>
          </a:p>
          <a:p>
            <a:r>
              <a:rPr lang="es-ES" dirty="0" smtClean="0">
                <a:solidFill>
                  <a:srgbClr val="000000"/>
                </a:solidFill>
              </a:rPr>
              <a:t>Sin embargo, hay una </a:t>
            </a:r>
            <a:r>
              <a:rPr lang="es-ES" dirty="0">
                <a:solidFill>
                  <a:srgbClr val="000000"/>
                </a:solidFill>
              </a:rPr>
              <a:t>gran oportunidad para corregir estas deficiencias</a:t>
            </a:r>
          </a:p>
          <a:p>
            <a:r>
              <a:rPr lang="es-ES" dirty="0">
                <a:solidFill>
                  <a:srgbClr val="000000"/>
                </a:solidFill>
              </a:rPr>
              <a:t>y construir un patrimonio global de AMP con </a:t>
            </a:r>
            <a:r>
              <a:rPr lang="es-ES" dirty="0" smtClean="0">
                <a:solidFill>
                  <a:srgbClr val="000000"/>
                </a:solidFill>
              </a:rPr>
              <a:t>alto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impacto </a:t>
            </a:r>
            <a:r>
              <a:rPr lang="es-ES" dirty="0">
                <a:solidFill>
                  <a:srgbClr val="000000"/>
                </a:solidFill>
              </a:rPr>
              <a:t>de </a:t>
            </a:r>
            <a:r>
              <a:rPr lang="es-ES" dirty="0" smtClean="0">
                <a:solidFill>
                  <a:srgbClr val="000000"/>
                </a:solidFill>
              </a:rPr>
              <a:t>conservación a corto plazo.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0" name="Imagen 9" descr="Captura de pantalla 2019-11-17 a las 10.24.20 p.m.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00" y="901700"/>
            <a:ext cx="4152900" cy="18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8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5150" y="149226"/>
            <a:ext cx="7886700" cy="1325563"/>
          </a:xfrm>
        </p:spPr>
        <p:txBody>
          <a:bodyPr>
            <a:normAutofit/>
          </a:bodyPr>
          <a:lstStyle/>
          <a:p>
            <a:r>
              <a:rPr lang="es-ES_tradnl" dirty="0"/>
              <a:t>Áreas Marinas Protegidas</a:t>
            </a:r>
          </a:p>
        </p:txBody>
      </p:sp>
      <p:pic>
        <p:nvPicPr>
          <p:cNvPr id="3" name="Imagen 2" descr="Screen Shot 2017-11-21 at 11.46.3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500" y="63500"/>
            <a:ext cx="3492500" cy="1357380"/>
          </a:xfrm>
          <a:prstGeom prst="rect">
            <a:avLst/>
          </a:prstGeom>
        </p:spPr>
      </p:pic>
      <p:pic>
        <p:nvPicPr>
          <p:cNvPr id="4" name="Imagen 3" descr="Screen Shot 2017-11-22 at 12.32.39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1800"/>
            <a:ext cx="9144000" cy="72587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05582" y="2582191"/>
            <a:ext cx="8432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>
                <a:solidFill>
                  <a:srgbClr val="000000"/>
                </a:solidFill>
                <a:latin typeface="+mj-lt"/>
                <a:cs typeface="Century Gothic"/>
              </a:rPr>
              <a:t>Las </a:t>
            </a:r>
            <a:r>
              <a:rPr lang="es-ES" sz="2800" b="1" u="sng" dirty="0" smtClean="0">
                <a:solidFill>
                  <a:srgbClr val="000000"/>
                </a:solidFill>
                <a:latin typeface="+mj-lt"/>
                <a:cs typeface="Century Gothic"/>
              </a:rPr>
              <a:t>potenciales limitaciones / </a:t>
            </a:r>
            <a:r>
              <a:rPr lang="es-ES" sz="2800" b="1" u="sng" dirty="0">
                <a:solidFill>
                  <a:srgbClr val="000000"/>
                </a:solidFill>
                <a:latin typeface="+mj-lt"/>
                <a:cs typeface="Century Gothic"/>
              </a:rPr>
              <a:t>deficiencias de las </a:t>
            </a:r>
            <a:r>
              <a:rPr lang="es-ES" sz="2800" b="1" u="sng" dirty="0" smtClean="0">
                <a:solidFill>
                  <a:srgbClr val="000000"/>
                </a:solidFill>
                <a:latin typeface="+mj-lt"/>
                <a:cs typeface="Century Gothic"/>
              </a:rPr>
              <a:t>AMP: </a:t>
            </a:r>
          </a:p>
          <a:p>
            <a:endParaRPr lang="es-ES" sz="2600" b="1" dirty="0" smtClean="0">
              <a:solidFill>
                <a:srgbClr val="000000"/>
              </a:solidFill>
              <a:latin typeface="+mj-lt"/>
              <a:cs typeface="Century Gothic"/>
            </a:endParaRPr>
          </a:p>
          <a:p>
            <a:pPr marL="285750" indent="-285750">
              <a:buFontTx/>
              <a:buChar char="-"/>
            </a:pPr>
            <a:r>
              <a:rPr lang="es-ES" sz="2600" dirty="0" smtClean="0">
                <a:solidFill>
                  <a:srgbClr val="000000"/>
                </a:solidFill>
                <a:latin typeface="+mj-lt"/>
                <a:cs typeface="Century Gothic"/>
              </a:rPr>
              <a:t>La </a:t>
            </a:r>
            <a:r>
              <a:rPr lang="es-ES" sz="2600" dirty="0">
                <a:solidFill>
                  <a:srgbClr val="000000"/>
                </a:solidFill>
                <a:latin typeface="+mj-lt"/>
                <a:cs typeface="Century Gothic"/>
              </a:rPr>
              <a:t>falta de personal</a:t>
            </a:r>
            <a:r>
              <a:rPr lang="es-ES" sz="2600" dirty="0" smtClean="0">
                <a:solidFill>
                  <a:srgbClr val="000000"/>
                </a:solidFill>
                <a:latin typeface="+mj-lt"/>
                <a:cs typeface="Century Gothic"/>
              </a:rPr>
              <a:t>, equipamiento </a:t>
            </a:r>
            <a:r>
              <a:rPr lang="es-ES" sz="2600" dirty="0">
                <a:solidFill>
                  <a:srgbClr val="000000"/>
                </a:solidFill>
                <a:latin typeface="+mj-lt"/>
                <a:cs typeface="Century Gothic"/>
              </a:rPr>
              <a:t>y </a:t>
            </a:r>
            <a:r>
              <a:rPr lang="es-ES" sz="2600" dirty="0" smtClean="0">
                <a:solidFill>
                  <a:srgbClr val="000000"/>
                </a:solidFill>
                <a:latin typeface="+mj-lt"/>
                <a:cs typeface="Century Gothic"/>
              </a:rPr>
              <a:t>financiación; </a:t>
            </a:r>
          </a:p>
          <a:p>
            <a:pPr marL="285750" indent="-285750">
              <a:buFontTx/>
              <a:buChar char="-"/>
            </a:pPr>
            <a:r>
              <a:rPr lang="es-ES" sz="2600" dirty="0" smtClean="0">
                <a:solidFill>
                  <a:srgbClr val="000000"/>
                </a:solidFill>
                <a:latin typeface="+mj-lt"/>
                <a:cs typeface="Century Gothic"/>
              </a:rPr>
              <a:t>consulta </a:t>
            </a:r>
            <a:r>
              <a:rPr lang="es-ES" sz="2600" dirty="0">
                <a:solidFill>
                  <a:srgbClr val="000000"/>
                </a:solidFill>
                <a:latin typeface="+mj-lt"/>
                <a:cs typeface="Century Gothic"/>
              </a:rPr>
              <a:t>inadecuada y </a:t>
            </a:r>
            <a:r>
              <a:rPr lang="es-ES" sz="2600" dirty="0" smtClean="0">
                <a:solidFill>
                  <a:srgbClr val="000000"/>
                </a:solidFill>
                <a:latin typeface="+mj-lt"/>
                <a:cs typeface="Century Gothic"/>
              </a:rPr>
              <a:t>apoyo de </a:t>
            </a:r>
            <a:r>
              <a:rPr lang="es-ES" sz="2600" dirty="0">
                <a:solidFill>
                  <a:srgbClr val="000000"/>
                </a:solidFill>
                <a:latin typeface="+mj-lt"/>
                <a:cs typeface="Century Gothic"/>
              </a:rPr>
              <a:t>las comunidades </a:t>
            </a:r>
            <a:r>
              <a:rPr lang="es-ES" sz="2600" dirty="0" smtClean="0">
                <a:solidFill>
                  <a:srgbClr val="000000"/>
                </a:solidFill>
                <a:latin typeface="+mj-lt"/>
                <a:cs typeface="Century Gothic"/>
              </a:rPr>
              <a:t>locales.</a:t>
            </a:r>
          </a:p>
          <a:p>
            <a:pPr marL="285750" indent="-285750">
              <a:buFontTx/>
              <a:buChar char="-"/>
            </a:pPr>
            <a:r>
              <a:rPr lang="es-ES" sz="2600" dirty="0" smtClean="0">
                <a:solidFill>
                  <a:srgbClr val="000000"/>
                </a:solidFill>
                <a:latin typeface="+mj-lt"/>
                <a:cs typeface="Century Gothic"/>
              </a:rPr>
              <a:t>Deficiencias en ámbito </a:t>
            </a:r>
            <a:r>
              <a:rPr lang="es-ES" sz="2600" dirty="0">
                <a:solidFill>
                  <a:srgbClr val="000000"/>
                </a:solidFill>
                <a:latin typeface="+mj-lt"/>
                <a:cs typeface="Century Gothic"/>
              </a:rPr>
              <a:t>de </a:t>
            </a:r>
            <a:r>
              <a:rPr lang="es-ES" sz="2600" dirty="0" smtClean="0">
                <a:solidFill>
                  <a:srgbClr val="000000"/>
                </a:solidFill>
                <a:latin typeface="+mj-lt"/>
                <a:cs typeface="Century Gothic"/>
              </a:rPr>
              <a:t>gestión-EEM. </a:t>
            </a:r>
          </a:p>
          <a:p>
            <a:pPr marL="285750" indent="-285750">
              <a:buFontTx/>
              <a:buChar char="-"/>
            </a:pPr>
            <a:endParaRPr lang="es-ES" sz="2600" dirty="0" smtClean="0">
              <a:solidFill>
                <a:srgbClr val="000000"/>
              </a:solidFill>
              <a:latin typeface="+mj-lt"/>
              <a:cs typeface="Century Gothic"/>
            </a:endParaRPr>
          </a:p>
          <a:p>
            <a:r>
              <a:rPr lang="es-ES" sz="2600" dirty="0" smtClean="0">
                <a:solidFill>
                  <a:srgbClr val="000000"/>
                </a:solidFill>
                <a:latin typeface="+mj-lt"/>
                <a:cs typeface="Century Gothic"/>
              </a:rPr>
              <a:t>Limitaciones </a:t>
            </a:r>
            <a:r>
              <a:rPr lang="es-ES" sz="2600" dirty="0">
                <a:solidFill>
                  <a:srgbClr val="000000"/>
                </a:solidFill>
                <a:latin typeface="+mj-lt"/>
                <a:cs typeface="Century Gothic"/>
              </a:rPr>
              <a:t>son reales y deben </a:t>
            </a:r>
            <a:r>
              <a:rPr lang="es-ES" sz="2600" dirty="0" smtClean="0">
                <a:solidFill>
                  <a:srgbClr val="000000"/>
                </a:solidFill>
                <a:latin typeface="+mj-lt"/>
                <a:cs typeface="Century Gothic"/>
              </a:rPr>
              <a:t>ser reconocidas </a:t>
            </a:r>
            <a:r>
              <a:rPr lang="es-ES" sz="2600" dirty="0">
                <a:solidFill>
                  <a:srgbClr val="000000"/>
                </a:solidFill>
                <a:latin typeface="+mj-lt"/>
                <a:cs typeface="Century Gothic"/>
              </a:rPr>
              <a:t>por los </a:t>
            </a:r>
            <a:r>
              <a:rPr lang="es-ES" sz="2600" dirty="0" smtClean="0">
                <a:solidFill>
                  <a:srgbClr val="000000"/>
                </a:solidFill>
                <a:latin typeface="+mj-lt"/>
                <a:cs typeface="Century Gothic"/>
              </a:rPr>
              <a:t>administradores de </a:t>
            </a:r>
            <a:r>
              <a:rPr lang="es-ES" sz="2600" dirty="0">
                <a:solidFill>
                  <a:srgbClr val="000000"/>
                </a:solidFill>
                <a:latin typeface="+mj-lt"/>
                <a:cs typeface="Century Gothic"/>
              </a:rPr>
              <a:t>AMP</a:t>
            </a:r>
          </a:p>
        </p:txBody>
      </p:sp>
    </p:spTree>
    <p:extLst>
      <p:ext uri="{BB962C8B-B14F-4D97-AF65-F5344CB8AC3E}">
        <p14:creationId xmlns:p14="http://schemas.microsoft.com/office/powerpoint/2010/main" val="106298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invem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3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8989</TotalTime>
  <Words>1157</Words>
  <Application>Microsoft Macintosh PowerPoint</Application>
  <PresentationFormat>Presentación en pantalla (4:3)</PresentationFormat>
  <Paragraphs>225</Paragraphs>
  <Slides>43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invemar</vt:lpstr>
      <vt:lpstr>Módulo 4: Gestión Integrada de AMP en el contexto de la Alta Guajira (generalidades) </vt:lpstr>
      <vt:lpstr>Presentación de PowerPoint</vt:lpstr>
      <vt:lpstr>Áreas Marinas Protegidas</vt:lpstr>
      <vt:lpstr>Áreas Marinas Protegidas</vt:lpstr>
      <vt:lpstr>Áreas Marinas Protegidas</vt:lpstr>
      <vt:lpstr>Áreas Marinas Protegidas</vt:lpstr>
      <vt:lpstr>Áreas Marinas Protegidas</vt:lpstr>
      <vt:lpstr>Áreas Marinas Protegidas</vt:lpstr>
      <vt:lpstr>Áreas Marinas Protegidas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>Convenio INVEMAR MADS 275/2015</dc:subject>
  <dc:creator>Ljarias</dc:creator>
  <cp:keywords>INVEMAR;SIAM;SIAC</cp:keywords>
  <cp:lastModifiedBy>Ecomar Consultoría Ambiental 01</cp:lastModifiedBy>
  <cp:revision>582</cp:revision>
  <dcterms:created xsi:type="dcterms:W3CDTF">2014-09-04T20:27:04Z</dcterms:created>
  <dcterms:modified xsi:type="dcterms:W3CDTF">2020-09-03T23:03:32Z</dcterms:modified>
  <cp:category>GEZ/LABSIS</cp:category>
</cp:coreProperties>
</file>