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6" r:id="rId1"/>
  </p:sldMasterIdLst>
  <p:notesMasterIdLst>
    <p:notesMasterId r:id="rId24"/>
  </p:notesMasterIdLst>
  <p:sldIdLst>
    <p:sldId id="256" r:id="rId2"/>
    <p:sldId id="259" r:id="rId3"/>
    <p:sldId id="284" r:id="rId4"/>
    <p:sldId id="302" r:id="rId5"/>
    <p:sldId id="298" r:id="rId6"/>
    <p:sldId id="303" r:id="rId7"/>
    <p:sldId id="306" r:id="rId8"/>
    <p:sldId id="307" r:id="rId9"/>
    <p:sldId id="308" r:id="rId10"/>
    <p:sldId id="319" r:id="rId11"/>
    <p:sldId id="305" r:id="rId12"/>
    <p:sldId id="313" r:id="rId13"/>
    <p:sldId id="314" r:id="rId14"/>
    <p:sldId id="316" r:id="rId15"/>
    <p:sldId id="317" r:id="rId16"/>
    <p:sldId id="318" r:id="rId17"/>
    <p:sldId id="321" r:id="rId18"/>
    <p:sldId id="299" r:id="rId19"/>
    <p:sldId id="312" r:id="rId20"/>
    <p:sldId id="320" r:id="rId21"/>
    <p:sldId id="322" r:id="rId22"/>
    <p:sldId id="261" r:id="rId23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 Light" panose="020B0604020202020204" charset="0"/>
      <p:regular r:id="rId31"/>
      <p:italic r:id="rId32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652924F-4AED-794F-8DCD-4B15FF604DEA}">
          <p14:sldIdLst>
            <p14:sldId id="256"/>
            <p14:sldId id="259"/>
            <p14:sldId id="284"/>
            <p14:sldId id="302"/>
            <p14:sldId id="298"/>
            <p14:sldId id="303"/>
            <p14:sldId id="306"/>
            <p14:sldId id="307"/>
            <p14:sldId id="308"/>
            <p14:sldId id="319"/>
            <p14:sldId id="305"/>
            <p14:sldId id="313"/>
            <p14:sldId id="314"/>
            <p14:sldId id="316"/>
            <p14:sldId id="317"/>
            <p14:sldId id="318"/>
            <p14:sldId id="321"/>
            <p14:sldId id="299"/>
            <p14:sldId id="312"/>
            <p14:sldId id="320"/>
            <p14:sldId id="322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rjefeodi" initials="u" lastIdx="10" clrIdx="0">
    <p:extLst>
      <p:ext uri="{19B8F6BF-5375-455C-9EA6-DF929625EA0E}">
        <p15:presenceInfo xmlns:p15="http://schemas.microsoft.com/office/powerpoint/2012/main" userId="usrjefeo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4CB"/>
    <a:srgbClr val="009999"/>
    <a:srgbClr val="006600"/>
    <a:srgbClr val="3F3F3F"/>
    <a:srgbClr val="192D45"/>
    <a:srgbClr val="0098BC"/>
    <a:srgbClr val="223D5C"/>
    <a:srgbClr val="143F62"/>
    <a:srgbClr val="FFCC66"/>
    <a:srgbClr val="F3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7819" autoAdjust="0"/>
  </p:normalViewPr>
  <p:slideViewPr>
    <p:cSldViewPr snapToGrid="0" snapToObjects="1">
      <p:cViewPr varScale="1">
        <p:scale>
          <a:sx n="66" d="100"/>
          <a:sy n="66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68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3BECC-D81B-43DB-A086-20D8A5C78390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F8487DE5-9311-4D1F-B2CD-5CFF79DB00CC}">
      <dgm:prSet phldrT="[Texto]" custT="1"/>
      <dgm:spPr/>
      <dgm:t>
        <a:bodyPr/>
        <a:lstStyle/>
        <a:p>
          <a:r>
            <a:rPr lang="es-CO" sz="2000" i="1" dirty="0" smtClean="0">
              <a:ea typeface="Calibri" panose="020F0502020204030204" pitchFamily="34" charset="0"/>
              <a:cs typeface="Arial" panose="020B0604020202020204" pitchFamily="34" charset="0"/>
            </a:rPr>
            <a:t>a) Resolver problemas o conflictos relacionados con los intereses de los diferentes usuarios de la zona costera ;</a:t>
          </a:r>
          <a:endParaRPr lang="es-ES" sz="2000" dirty="0"/>
        </a:p>
      </dgm:t>
    </dgm:pt>
    <dgm:pt modelId="{EEB4F0CB-C937-4840-AAAC-4DC80808D9CD}" type="parTrans" cxnId="{AE1CD36D-867D-426F-90D6-C021EB607EA4}">
      <dgm:prSet/>
      <dgm:spPr/>
      <dgm:t>
        <a:bodyPr/>
        <a:lstStyle/>
        <a:p>
          <a:endParaRPr lang="es-ES" sz="1600"/>
        </a:p>
      </dgm:t>
    </dgm:pt>
    <dgm:pt modelId="{7BCB5318-C3BD-4380-BC54-32196EC1D6C4}" type="sibTrans" cxnId="{AE1CD36D-867D-426F-90D6-C021EB607EA4}">
      <dgm:prSet/>
      <dgm:spPr/>
      <dgm:t>
        <a:bodyPr/>
        <a:lstStyle/>
        <a:p>
          <a:endParaRPr lang="es-ES" sz="1600"/>
        </a:p>
      </dgm:t>
    </dgm:pt>
    <dgm:pt modelId="{B6E839E6-0A53-4F49-AB83-F88795100B60}">
      <dgm:prSet custT="1"/>
      <dgm:spPr/>
      <dgm:t>
        <a:bodyPr/>
        <a:lstStyle/>
        <a:p>
          <a:r>
            <a:rPr lang="es-CO" sz="2000" i="1" smtClean="0">
              <a:ea typeface="Calibri" panose="020F0502020204030204" pitchFamily="34" charset="0"/>
              <a:cs typeface="Arial" panose="020B0604020202020204" pitchFamily="34" charset="0"/>
            </a:rPr>
            <a:t>b) Precisar directrices que mejoren la gestión de los recursos marino-costeros;</a:t>
          </a:r>
          <a:endParaRPr lang="es-CO" sz="2000" i="1" dirty="0"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229CE8BC-EDE9-45FD-B0BB-373E9B889D5C}" type="parTrans" cxnId="{004C10D2-0534-4E18-8FB5-17A05DE07D48}">
      <dgm:prSet/>
      <dgm:spPr/>
      <dgm:t>
        <a:bodyPr/>
        <a:lstStyle/>
        <a:p>
          <a:endParaRPr lang="es-ES" sz="1600"/>
        </a:p>
      </dgm:t>
    </dgm:pt>
    <dgm:pt modelId="{3C337111-D9D3-4179-AD58-EAC7D939784D}" type="sibTrans" cxnId="{004C10D2-0534-4E18-8FB5-17A05DE07D48}">
      <dgm:prSet/>
      <dgm:spPr/>
      <dgm:t>
        <a:bodyPr/>
        <a:lstStyle/>
        <a:p>
          <a:endParaRPr lang="es-ES" sz="1600"/>
        </a:p>
      </dgm:t>
    </dgm:pt>
    <dgm:pt modelId="{F47C9DC6-7548-4A6C-8396-9836130F75EA}">
      <dgm:prSet custT="1"/>
      <dgm:spPr/>
      <dgm:t>
        <a:bodyPr/>
        <a:lstStyle/>
        <a:p>
          <a:r>
            <a:rPr lang="es-CO" sz="2000" i="1" dirty="0" smtClean="0">
              <a:ea typeface="Calibri" panose="020F0502020204030204" pitchFamily="34" charset="0"/>
              <a:cs typeface="Arial" panose="020B0604020202020204" pitchFamily="34" charset="0"/>
            </a:rPr>
            <a:t>c) Identificar y vincular en los procesos de planificación a los ecosistemas marinos-costeros estratégicos, con el fin de garantizar su conservación y protección.</a:t>
          </a:r>
          <a:endParaRPr lang="es-CO" sz="2000" i="1" dirty="0"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8307261E-D0EB-4099-9B35-3DD69850C91B}" type="parTrans" cxnId="{B7B8017B-C703-4BA6-95BF-52ADCCF72187}">
      <dgm:prSet/>
      <dgm:spPr/>
      <dgm:t>
        <a:bodyPr/>
        <a:lstStyle/>
        <a:p>
          <a:endParaRPr lang="es-ES" sz="1600"/>
        </a:p>
      </dgm:t>
    </dgm:pt>
    <dgm:pt modelId="{57DE687B-24E1-4B19-B0DC-06946C9945AF}" type="sibTrans" cxnId="{B7B8017B-C703-4BA6-95BF-52ADCCF72187}">
      <dgm:prSet/>
      <dgm:spPr/>
      <dgm:t>
        <a:bodyPr/>
        <a:lstStyle/>
        <a:p>
          <a:endParaRPr lang="es-ES" sz="1600"/>
        </a:p>
      </dgm:t>
    </dgm:pt>
    <dgm:pt modelId="{8BF817CA-E5EA-4462-8E2F-B264FBE85E0C}" type="pres">
      <dgm:prSet presAssocID="{C2F3BECC-D81B-43DB-A086-20D8A5C783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52164F-DA06-459A-BD12-FE8A85D35979}" type="pres">
      <dgm:prSet presAssocID="{F8487DE5-9311-4D1F-B2CD-5CFF79DB00C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2C0FE3-04C8-4332-9BD6-AC76E7330E29}" type="pres">
      <dgm:prSet presAssocID="{7BCB5318-C3BD-4380-BC54-32196EC1D6C4}" presName="spacer" presStyleCnt="0"/>
      <dgm:spPr/>
    </dgm:pt>
    <dgm:pt modelId="{CCE062C6-7CC1-4042-8A4E-8D6F5240D420}" type="pres">
      <dgm:prSet presAssocID="{B6E839E6-0A53-4F49-AB83-F88795100B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822761-3AF0-43FA-979C-DF0D1D722BFD}" type="pres">
      <dgm:prSet presAssocID="{3C337111-D9D3-4179-AD58-EAC7D939784D}" presName="spacer" presStyleCnt="0"/>
      <dgm:spPr/>
    </dgm:pt>
    <dgm:pt modelId="{0D50ECE5-FE60-45E4-BF44-47591B1A47E9}" type="pres">
      <dgm:prSet presAssocID="{F47C9DC6-7548-4A6C-8396-9836130F75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4C10D2-0534-4E18-8FB5-17A05DE07D48}" srcId="{C2F3BECC-D81B-43DB-A086-20D8A5C78390}" destId="{B6E839E6-0A53-4F49-AB83-F88795100B60}" srcOrd="1" destOrd="0" parTransId="{229CE8BC-EDE9-45FD-B0BB-373E9B889D5C}" sibTransId="{3C337111-D9D3-4179-AD58-EAC7D939784D}"/>
    <dgm:cxn modelId="{11C061F8-F755-4034-A2AE-1846C4DC31FA}" type="presOf" srcId="{B6E839E6-0A53-4F49-AB83-F88795100B60}" destId="{CCE062C6-7CC1-4042-8A4E-8D6F5240D420}" srcOrd="0" destOrd="0" presId="urn:microsoft.com/office/officeart/2005/8/layout/vList2"/>
    <dgm:cxn modelId="{BFEB269C-A154-48B7-A37B-18EEBF469EE4}" type="presOf" srcId="{C2F3BECC-D81B-43DB-A086-20D8A5C78390}" destId="{8BF817CA-E5EA-4462-8E2F-B264FBE85E0C}" srcOrd="0" destOrd="0" presId="urn:microsoft.com/office/officeart/2005/8/layout/vList2"/>
    <dgm:cxn modelId="{AE1CD36D-867D-426F-90D6-C021EB607EA4}" srcId="{C2F3BECC-D81B-43DB-A086-20D8A5C78390}" destId="{F8487DE5-9311-4D1F-B2CD-5CFF79DB00CC}" srcOrd="0" destOrd="0" parTransId="{EEB4F0CB-C937-4840-AAAC-4DC80808D9CD}" sibTransId="{7BCB5318-C3BD-4380-BC54-32196EC1D6C4}"/>
    <dgm:cxn modelId="{5AEDBC11-9A28-4EAB-B933-1DDE18AE4979}" type="presOf" srcId="{F8487DE5-9311-4D1F-B2CD-5CFF79DB00CC}" destId="{B952164F-DA06-459A-BD12-FE8A85D35979}" srcOrd="0" destOrd="0" presId="urn:microsoft.com/office/officeart/2005/8/layout/vList2"/>
    <dgm:cxn modelId="{0BC5D578-557B-474C-B019-CEE62AF42A22}" type="presOf" srcId="{F47C9DC6-7548-4A6C-8396-9836130F75EA}" destId="{0D50ECE5-FE60-45E4-BF44-47591B1A47E9}" srcOrd="0" destOrd="0" presId="urn:microsoft.com/office/officeart/2005/8/layout/vList2"/>
    <dgm:cxn modelId="{B7B8017B-C703-4BA6-95BF-52ADCCF72187}" srcId="{C2F3BECC-D81B-43DB-A086-20D8A5C78390}" destId="{F47C9DC6-7548-4A6C-8396-9836130F75EA}" srcOrd="2" destOrd="0" parTransId="{8307261E-D0EB-4099-9B35-3DD69850C91B}" sibTransId="{57DE687B-24E1-4B19-B0DC-06946C9945AF}"/>
    <dgm:cxn modelId="{471769ED-F9B9-4F24-9F7F-BDD508DC3DAC}" type="presParOf" srcId="{8BF817CA-E5EA-4462-8E2F-B264FBE85E0C}" destId="{B952164F-DA06-459A-BD12-FE8A85D35979}" srcOrd="0" destOrd="0" presId="urn:microsoft.com/office/officeart/2005/8/layout/vList2"/>
    <dgm:cxn modelId="{FCBF1422-EAE7-4AE3-ADC6-2331E881E8A7}" type="presParOf" srcId="{8BF817CA-E5EA-4462-8E2F-B264FBE85E0C}" destId="{C42C0FE3-04C8-4332-9BD6-AC76E7330E29}" srcOrd="1" destOrd="0" presId="urn:microsoft.com/office/officeart/2005/8/layout/vList2"/>
    <dgm:cxn modelId="{3852819E-C2CD-4CE8-8C3A-E2EF29591F30}" type="presParOf" srcId="{8BF817CA-E5EA-4462-8E2F-B264FBE85E0C}" destId="{CCE062C6-7CC1-4042-8A4E-8D6F5240D420}" srcOrd="2" destOrd="0" presId="urn:microsoft.com/office/officeart/2005/8/layout/vList2"/>
    <dgm:cxn modelId="{8F54F299-2F5B-40A1-A49B-95361C73E134}" type="presParOf" srcId="{8BF817CA-E5EA-4462-8E2F-B264FBE85E0C}" destId="{6F822761-3AF0-43FA-979C-DF0D1D722BFD}" srcOrd="3" destOrd="0" presId="urn:microsoft.com/office/officeart/2005/8/layout/vList2"/>
    <dgm:cxn modelId="{FB15EC05-3150-4033-865F-772D5C563737}" type="presParOf" srcId="{8BF817CA-E5EA-4462-8E2F-B264FBE85E0C}" destId="{0D50ECE5-FE60-45E4-BF44-47591B1A47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6D807F-2895-4AE4-ACC5-3E7A54F4B3B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C57EA8C-BEEA-49FE-9C16-9D72711C58FC}">
      <dgm:prSet phldrT="[Texto]"/>
      <dgm:spPr/>
      <dgm:t>
        <a:bodyPr/>
        <a:lstStyle/>
        <a:p>
          <a:r>
            <a:rPr lang="es-ES" b="1" dirty="0" smtClean="0"/>
            <a:t>1. Las relacionadas con la conservación y protección ambiental, los recursos naturales y la prevención de amenazas y riesgos naturales. </a:t>
          </a:r>
          <a:endParaRPr lang="es-ES" dirty="0"/>
        </a:p>
      </dgm:t>
    </dgm:pt>
    <dgm:pt modelId="{A77FD92B-DDF0-4F4C-B675-2FEEA19FE8BB}" type="parTrans" cxnId="{D24CB52F-6D01-4996-9560-B67769B7A4C8}">
      <dgm:prSet/>
      <dgm:spPr/>
      <dgm:t>
        <a:bodyPr/>
        <a:lstStyle/>
        <a:p>
          <a:endParaRPr lang="es-ES"/>
        </a:p>
      </dgm:t>
    </dgm:pt>
    <dgm:pt modelId="{7FE93AC3-172E-4F06-8A70-83FF550240EB}" type="sibTrans" cxnId="{D24CB52F-6D01-4996-9560-B67769B7A4C8}">
      <dgm:prSet/>
      <dgm:spPr/>
      <dgm:t>
        <a:bodyPr/>
        <a:lstStyle/>
        <a:p>
          <a:endParaRPr lang="es-ES"/>
        </a:p>
      </dgm:t>
    </dgm:pt>
    <dgm:pt modelId="{2D6BFC31-1942-41EB-A1E7-5EB6F34964A3}">
      <dgm:prSet phldrT="[Texto]"/>
      <dgm:spPr/>
      <dgm:t>
        <a:bodyPr/>
        <a:lstStyle/>
        <a:p>
          <a:r>
            <a:rPr lang="es-ES" dirty="0" smtClean="0"/>
            <a:t>2. Las políticas, directrices y regulaciones sobre conservación, preservación y uso de las áreas inmuebles consideradas como patrimonio cultural, histórico, artístico y arquitectónico de la Nación y los departamentos. </a:t>
          </a:r>
          <a:endParaRPr lang="es-ES" dirty="0"/>
        </a:p>
      </dgm:t>
    </dgm:pt>
    <dgm:pt modelId="{F34953F1-A9EF-47EF-871F-4763B2D618A1}" type="parTrans" cxnId="{B7A3BCE7-FBA6-46FC-B095-1D5B72CA2A16}">
      <dgm:prSet/>
      <dgm:spPr/>
      <dgm:t>
        <a:bodyPr/>
        <a:lstStyle/>
        <a:p>
          <a:endParaRPr lang="es-ES"/>
        </a:p>
      </dgm:t>
    </dgm:pt>
    <dgm:pt modelId="{5BEA050F-E17F-4A62-8C6E-FC99C00E1C1A}" type="sibTrans" cxnId="{B7A3BCE7-FBA6-46FC-B095-1D5B72CA2A16}">
      <dgm:prSet/>
      <dgm:spPr/>
      <dgm:t>
        <a:bodyPr/>
        <a:lstStyle/>
        <a:p>
          <a:endParaRPr lang="es-ES"/>
        </a:p>
      </dgm:t>
    </dgm:pt>
    <dgm:pt modelId="{F8979F9A-CD59-4AD5-AE1C-56E0A0E04372}">
      <dgm:prSet phldrT="[Texto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s-ES" dirty="0" smtClean="0"/>
            <a:t>3. El señalamiento y localización de infraestructuras básicas relativas a la red vial nacional y regional, puertos y aeropuertos, sistemas de abastecimiento de agua, saneamiento y suministro de energía. </a:t>
          </a:r>
          <a:endParaRPr lang="es-ES" dirty="0"/>
        </a:p>
      </dgm:t>
    </dgm:pt>
    <dgm:pt modelId="{4418991F-243C-4CB1-963E-A2CEA1243D24}" type="parTrans" cxnId="{1B8106B6-5813-4C1C-BCA0-05EBC37160E1}">
      <dgm:prSet/>
      <dgm:spPr/>
      <dgm:t>
        <a:bodyPr/>
        <a:lstStyle/>
        <a:p>
          <a:endParaRPr lang="es-ES"/>
        </a:p>
      </dgm:t>
    </dgm:pt>
    <dgm:pt modelId="{2C911A06-CA98-4BB9-A64F-A95A16E1983B}" type="sibTrans" cxnId="{1B8106B6-5813-4C1C-BCA0-05EBC37160E1}">
      <dgm:prSet/>
      <dgm:spPr/>
      <dgm:t>
        <a:bodyPr/>
        <a:lstStyle/>
        <a:p>
          <a:endParaRPr lang="es-ES"/>
        </a:p>
      </dgm:t>
    </dgm:pt>
    <dgm:pt modelId="{21FF03D8-1EA3-46F7-873F-25D30C562ED5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 smtClean="0"/>
            <a:t>4. Los componentes de ordenamiento territorial en los planes de desarrollo metropolitanos, en cuanto se refieran a hechos metropolitanos, así como objetivos y criterios definidos por las áreas metropolitanas. </a:t>
          </a:r>
          <a:endParaRPr lang="es-ES" dirty="0"/>
        </a:p>
      </dgm:t>
    </dgm:pt>
    <dgm:pt modelId="{A4AFBFFB-99BD-466D-99AA-0C92397CE953}" type="parTrans" cxnId="{1F9E64D8-9EAF-455A-B0F5-4734B780DDE4}">
      <dgm:prSet/>
      <dgm:spPr/>
      <dgm:t>
        <a:bodyPr/>
        <a:lstStyle/>
        <a:p>
          <a:endParaRPr lang="es-ES"/>
        </a:p>
      </dgm:t>
    </dgm:pt>
    <dgm:pt modelId="{D7A0C91A-4D7C-4F30-99A8-91B2398E0C87}" type="sibTrans" cxnId="{1F9E64D8-9EAF-455A-B0F5-4734B780DDE4}">
      <dgm:prSet/>
      <dgm:spPr/>
      <dgm:t>
        <a:bodyPr/>
        <a:lstStyle/>
        <a:p>
          <a:endParaRPr lang="es-ES"/>
        </a:p>
      </dgm:t>
    </dgm:pt>
    <dgm:pt modelId="{7913D300-1470-4AC3-B44F-CDCDE737AA19}" type="pres">
      <dgm:prSet presAssocID="{D06D807F-2895-4AE4-ACC5-3E7A54F4B3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C5C3803-0088-4818-B4AA-CFBF76C81E2C}" type="pres">
      <dgm:prSet presAssocID="{8C57EA8C-BEEA-49FE-9C16-9D72711C58FC}" presName="node" presStyleLbl="node1" presStyleIdx="0" presStyleCnt="4" custScaleX="1176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6D2207-D6CC-4AB9-A4F7-7A5B441F01AF}" type="pres">
      <dgm:prSet presAssocID="{7FE93AC3-172E-4F06-8A70-83FF550240EB}" presName="sibTrans" presStyleCnt="0"/>
      <dgm:spPr/>
    </dgm:pt>
    <dgm:pt modelId="{56581E42-D661-4E2B-B787-C1FE09C715A8}" type="pres">
      <dgm:prSet presAssocID="{2D6BFC31-1942-41EB-A1E7-5EB6F34964A3}" presName="node" presStyleLbl="node1" presStyleIdx="1" presStyleCnt="4" custScaleX="121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E2251B-694A-4A6C-BF72-337949A2B572}" type="pres">
      <dgm:prSet presAssocID="{5BEA050F-E17F-4A62-8C6E-FC99C00E1C1A}" presName="sibTrans" presStyleCnt="0"/>
      <dgm:spPr/>
    </dgm:pt>
    <dgm:pt modelId="{BF01B3AF-CDC6-4B3D-9E56-E698D7F9CEFA}" type="pres">
      <dgm:prSet presAssocID="{F8979F9A-CD59-4AD5-AE1C-56E0A0E04372}" presName="node" presStyleLbl="node1" presStyleIdx="2" presStyleCnt="4" custScaleX="1158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CC78D1-3353-49B4-BCA0-DE6825C856AB}" type="pres">
      <dgm:prSet presAssocID="{2C911A06-CA98-4BB9-A64F-A95A16E1983B}" presName="sibTrans" presStyleCnt="0"/>
      <dgm:spPr/>
    </dgm:pt>
    <dgm:pt modelId="{9BB84283-ACDA-46A9-8076-EA63F13171AB}" type="pres">
      <dgm:prSet presAssocID="{21FF03D8-1EA3-46F7-873F-25D30C562ED5}" presName="node" presStyleLbl="node1" presStyleIdx="3" presStyleCnt="4" custScaleX="1203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0E71B0-BC7D-46C6-A6FB-EFCDC0A3A587}" type="presOf" srcId="{21FF03D8-1EA3-46F7-873F-25D30C562ED5}" destId="{9BB84283-ACDA-46A9-8076-EA63F13171AB}" srcOrd="0" destOrd="0" presId="urn:microsoft.com/office/officeart/2005/8/layout/default"/>
    <dgm:cxn modelId="{48E65456-DCBD-47C7-B5FC-FF1873E963F8}" type="presOf" srcId="{F8979F9A-CD59-4AD5-AE1C-56E0A0E04372}" destId="{BF01B3AF-CDC6-4B3D-9E56-E698D7F9CEFA}" srcOrd="0" destOrd="0" presId="urn:microsoft.com/office/officeart/2005/8/layout/default"/>
    <dgm:cxn modelId="{82AEC106-E2E4-4EAF-AFAB-A3D3306D7FB3}" type="presOf" srcId="{D06D807F-2895-4AE4-ACC5-3E7A54F4B3BF}" destId="{7913D300-1470-4AC3-B44F-CDCDE737AA19}" srcOrd="0" destOrd="0" presId="urn:microsoft.com/office/officeart/2005/8/layout/default"/>
    <dgm:cxn modelId="{FDAD6755-8FEF-498E-AE17-AD7490CA7F20}" type="presOf" srcId="{2D6BFC31-1942-41EB-A1E7-5EB6F34964A3}" destId="{56581E42-D661-4E2B-B787-C1FE09C715A8}" srcOrd="0" destOrd="0" presId="urn:microsoft.com/office/officeart/2005/8/layout/default"/>
    <dgm:cxn modelId="{AA6E20B3-8D81-4896-A3B1-CD1E1E7A8DE3}" type="presOf" srcId="{8C57EA8C-BEEA-49FE-9C16-9D72711C58FC}" destId="{9C5C3803-0088-4818-B4AA-CFBF76C81E2C}" srcOrd="0" destOrd="0" presId="urn:microsoft.com/office/officeart/2005/8/layout/default"/>
    <dgm:cxn modelId="{1F9E64D8-9EAF-455A-B0F5-4734B780DDE4}" srcId="{D06D807F-2895-4AE4-ACC5-3E7A54F4B3BF}" destId="{21FF03D8-1EA3-46F7-873F-25D30C562ED5}" srcOrd="3" destOrd="0" parTransId="{A4AFBFFB-99BD-466D-99AA-0C92397CE953}" sibTransId="{D7A0C91A-4D7C-4F30-99A8-91B2398E0C87}"/>
    <dgm:cxn modelId="{D24CB52F-6D01-4996-9560-B67769B7A4C8}" srcId="{D06D807F-2895-4AE4-ACC5-3E7A54F4B3BF}" destId="{8C57EA8C-BEEA-49FE-9C16-9D72711C58FC}" srcOrd="0" destOrd="0" parTransId="{A77FD92B-DDF0-4F4C-B675-2FEEA19FE8BB}" sibTransId="{7FE93AC3-172E-4F06-8A70-83FF550240EB}"/>
    <dgm:cxn modelId="{B7A3BCE7-FBA6-46FC-B095-1D5B72CA2A16}" srcId="{D06D807F-2895-4AE4-ACC5-3E7A54F4B3BF}" destId="{2D6BFC31-1942-41EB-A1E7-5EB6F34964A3}" srcOrd="1" destOrd="0" parTransId="{F34953F1-A9EF-47EF-871F-4763B2D618A1}" sibTransId="{5BEA050F-E17F-4A62-8C6E-FC99C00E1C1A}"/>
    <dgm:cxn modelId="{1B8106B6-5813-4C1C-BCA0-05EBC37160E1}" srcId="{D06D807F-2895-4AE4-ACC5-3E7A54F4B3BF}" destId="{F8979F9A-CD59-4AD5-AE1C-56E0A0E04372}" srcOrd="2" destOrd="0" parTransId="{4418991F-243C-4CB1-963E-A2CEA1243D24}" sibTransId="{2C911A06-CA98-4BB9-A64F-A95A16E1983B}"/>
    <dgm:cxn modelId="{03585D73-5105-4F3B-98EB-DF4B68ED00D3}" type="presParOf" srcId="{7913D300-1470-4AC3-B44F-CDCDE737AA19}" destId="{9C5C3803-0088-4818-B4AA-CFBF76C81E2C}" srcOrd="0" destOrd="0" presId="urn:microsoft.com/office/officeart/2005/8/layout/default"/>
    <dgm:cxn modelId="{0B7E5E1A-08FF-4A28-AD2D-71417F2A84B0}" type="presParOf" srcId="{7913D300-1470-4AC3-B44F-CDCDE737AA19}" destId="{2E6D2207-D6CC-4AB9-A4F7-7A5B441F01AF}" srcOrd="1" destOrd="0" presId="urn:microsoft.com/office/officeart/2005/8/layout/default"/>
    <dgm:cxn modelId="{080F11B9-6688-4F59-83D0-FFCA2E734204}" type="presParOf" srcId="{7913D300-1470-4AC3-B44F-CDCDE737AA19}" destId="{56581E42-D661-4E2B-B787-C1FE09C715A8}" srcOrd="2" destOrd="0" presId="urn:microsoft.com/office/officeart/2005/8/layout/default"/>
    <dgm:cxn modelId="{23E51846-FE3D-4BFF-9F12-652C503ECC1E}" type="presParOf" srcId="{7913D300-1470-4AC3-B44F-CDCDE737AA19}" destId="{D4E2251B-694A-4A6C-BF72-337949A2B572}" srcOrd="3" destOrd="0" presId="urn:microsoft.com/office/officeart/2005/8/layout/default"/>
    <dgm:cxn modelId="{C5A13788-3F76-455D-A1D9-7136D2FF2614}" type="presParOf" srcId="{7913D300-1470-4AC3-B44F-CDCDE737AA19}" destId="{BF01B3AF-CDC6-4B3D-9E56-E698D7F9CEFA}" srcOrd="4" destOrd="0" presId="urn:microsoft.com/office/officeart/2005/8/layout/default"/>
    <dgm:cxn modelId="{4020CDA6-D68D-4D14-91F2-82FF4340FB53}" type="presParOf" srcId="{7913D300-1470-4AC3-B44F-CDCDE737AA19}" destId="{05CC78D1-3353-49B4-BCA0-DE6825C856AB}" srcOrd="5" destOrd="0" presId="urn:microsoft.com/office/officeart/2005/8/layout/default"/>
    <dgm:cxn modelId="{770CB18B-A8BA-44FB-918D-FBE91DAE084A}" type="presParOf" srcId="{7913D300-1470-4AC3-B44F-CDCDE737AA19}" destId="{9BB84283-ACDA-46A9-8076-EA63F13171A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898BC-7161-4612-84E2-3C37E8A17A4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F07841-FED3-4325-909B-8A21C9EC2814}">
      <dgm:prSet phldrT="[Texto]"/>
      <dgm:spPr/>
      <dgm:t>
        <a:bodyPr/>
        <a:lstStyle/>
        <a:p>
          <a:endParaRPr lang="es-ES" dirty="0"/>
        </a:p>
      </dgm:t>
    </dgm:pt>
    <dgm:pt modelId="{131392B8-1A99-4F65-9610-6C45552AC912}" type="parTrans" cxnId="{283A10FE-5530-42FC-93B6-5B6C6EDB8365}">
      <dgm:prSet/>
      <dgm:spPr/>
      <dgm:t>
        <a:bodyPr/>
        <a:lstStyle/>
        <a:p>
          <a:endParaRPr lang="es-ES"/>
        </a:p>
      </dgm:t>
    </dgm:pt>
    <dgm:pt modelId="{979E091C-0F62-45E0-A3B3-3D0B89D66F29}" type="sibTrans" cxnId="{283A10FE-5530-42FC-93B6-5B6C6EDB8365}">
      <dgm:prSet/>
      <dgm:spPr/>
      <dgm:t>
        <a:bodyPr/>
        <a:lstStyle/>
        <a:p>
          <a:endParaRPr lang="es-ES"/>
        </a:p>
      </dgm:t>
    </dgm:pt>
    <dgm:pt modelId="{51AD629A-9A6D-42B0-8C9E-D9A6BF4D1333}">
      <dgm:prSet phldrT="[Texto]"/>
      <dgm:spPr/>
      <dgm:t>
        <a:bodyPr/>
        <a:lstStyle/>
        <a:p>
          <a:r>
            <a:rPr lang="es-ES" dirty="0" smtClean="0"/>
            <a:t>Zonificación  y ordenamiento de pastos marinos</a:t>
          </a:r>
          <a:endParaRPr lang="es-ES" dirty="0"/>
        </a:p>
      </dgm:t>
    </dgm:pt>
    <dgm:pt modelId="{9FDFAF27-CA1B-48BC-9717-1145A1FF4E55}" type="parTrans" cxnId="{0493AAEA-5742-44FB-B96D-511EE392F405}">
      <dgm:prSet/>
      <dgm:spPr/>
      <dgm:t>
        <a:bodyPr/>
        <a:lstStyle/>
        <a:p>
          <a:endParaRPr lang="es-ES"/>
        </a:p>
      </dgm:t>
    </dgm:pt>
    <dgm:pt modelId="{9B349328-38EE-4965-AD4E-EAD158C40158}" type="sibTrans" cxnId="{0493AAEA-5742-44FB-B96D-511EE392F405}">
      <dgm:prSet/>
      <dgm:spPr/>
      <dgm:t>
        <a:bodyPr/>
        <a:lstStyle/>
        <a:p>
          <a:endParaRPr lang="es-ES"/>
        </a:p>
      </dgm:t>
    </dgm:pt>
    <dgm:pt modelId="{AB680938-2417-4E7C-9A04-1FEC9680755C}">
      <dgm:prSet phldrT="[Texto]"/>
      <dgm:spPr/>
      <dgm:t>
        <a:bodyPr/>
        <a:lstStyle/>
        <a:p>
          <a:endParaRPr lang="es-ES" dirty="0"/>
        </a:p>
      </dgm:t>
    </dgm:pt>
    <dgm:pt modelId="{61488C13-A73C-4E6F-98C2-79F56BCDA7FE}" type="parTrans" cxnId="{F6AE32C4-D5A9-47ED-B82F-76EDC1845D18}">
      <dgm:prSet/>
      <dgm:spPr/>
      <dgm:t>
        <a:bodyPr/>
        <a:lstStyle/>
        <a:p>
          <a:endParaRPr lang="es-ES"/>
        </a:p>
      </dgm:t>
    </dgm:pt>
    <dgm:pt modelId="{C93540CB-2188-4EDB-95EA-8F580E8571F5}" type="sibTrans" cxnId="{F6AE32C4-D5A9-47ED-B82F-76EDC1845D18}">
      <dgm:prSet/>
      <dgm:spPr/>
      <dgm:t>
        <a:bodyPr/>
        <a:lstStyle/>
        <a:p>
          <a:endParaRPr lang="es-ES"/>
        </a:p>
      </dgm:t>
    </dgm:pt>
    <dgm:pt modelId="{2450D3D1-0CB4-4110-A6AB-BA208184DA5E}">
      <dgm:prSet phldrT="[Texto]"/>
      <dgm:spPr/>
      <dgm:t>
        <a:bodyPr/>
        <a:lstStyle/>
        <a:p>
          <a:r>
            <a:rPr lang="es-ES" dirty="0" smtClean="0"/>
            <a:t>Ordenamiento y acciones de los POMIUAC, POMCAS, Planes de manejo de AMP, PIGCC, Planes de Ordenamiento Pesquero, Planes de ordenamiento Forestal, áreas para la conservación de suelos, etc.</a:t>
          </a:r>
          <a:endParaRPr lang="es-ES" dirty="0"/>
        </a:p>
      </dgm:t>
    </dgm:pt>
    <dgm:pt modelId="{20235995-FDFB-4827-87C4-8E6B3CAA0365}" type="parTrans" cxnId="{D44A91C1-0978-4ABB-9390-356B4D020AB8}">
      <dgm:prSet/>
      <dgm:spPr/>
      <dgm:t>
        <a:bodyPr/>
        <a:lstStyle/>
        <a:p>
          <a:endParaRPr lang="es-ES"/>
        </a:p>
      </dgm:t>
    </dgm:pt>
    <dgm:pt modelId="{3637B40A-F214-41D6-8476-43EF39451F73}" type="sibTrans" cxnId="{D44A91C1-0978-4ABB-9390-356B4D020AB8}">
      <dgm:prSet/>
      <dgm:spPr/>
      <dgm:t>
        <a:bodyPr/>
        <a:lstStyle/>
        <a:p>
          <a:endParaRPr lang="es-ES"/>
        </a:p>
      </dgm:t>
    </dgm:pt>
    <dgm:pt modelId="{3C0AFA73-E6C3-4FA9-B2B6-DB457F3EA983}">
      <dgm:prSet phldrT="[Texto]"/>
      <dgm:spPr/>
      <dgm:t>
        <a:bodyPr/>
        <a:lstStyle/>
        <a:p>
          <a:endParaRPr lang="es-ES" dirty="0"/>
        </a:p>
      </dgm:t>
    </dgm:pt>
    <dgm:pt modelId="{9AF13FCB-35BF-4942-93FE-C633BD4A4043}" type="parTrans" cxnId="{F14C45C9-048F-4191-8FB8-439655D1DC9D}">
      <dgm:prSet/>
      <dgm:spPr/>
      <dgm:t>
        <a:bodyPr/>
        <a:lstStyle/>
        <a:p>
          <a:endParaRPr lang="es-ES"/>
        </a:p>
      </dgm:t>
    </dgm:pt>
    <dgm:pt modelId="{DF9318F7-06B4-4362-9465-5311625964DF}" type="sibTrans" cxnId="{F14C45C9-048F-4191-8FB8-439655D1DC9D}">
      <dgm:prSet/>
      <dgm:spPr/>
      <dgm:t>
        <a:bodyPr/>
        <a:lstStyle/>
        <a:p>
          <a:endParaRPr lang="es-ES"/>
        </a:p>
      </dgm:t>
    </dgm:pt>
    <dgm:pt modelId="{305D3C48-C1BB-4932-A9D1-907A8F5BB0DD}">
      <dgm:prSet phldrT="[Texto]"/>
      <dgm:spPr/>
      <dgm:t>
        <a:bodyPr/>
        <a:lstStyle/>
        <a:p>
          <a:r>
            <a:rPr lang="es-ES" dirty="0" smtClean="0"/>
            <a:t>Estado y conservación de servicios ecosistémicos.</a:t>
          </a:r>
          <a:endParaRPr lang="es-ES" dirty="0"/>
        </a:p>
      </dgm:t>
    </dgm:pt>
    <dgm:pt modelId="{C14953A2-A5CF-453C-8EA8-3FCA614A892F}" type="parTrans" cxnId="{1970CCEC-A3CE-4698-AE79-CE326826106E}">
      <dgm:prSet/>
      <dgm:spPr/>
      <dgm:t>
        <a:bodyPr/>
        <a:lstStyle/>
        <a:p>
          <a:endParaRPr lang="es-ES"/>
        </a:p>
      </dgm:t>
    </dgm:pt>
    <dgm:pt modelId="{9D1A3CAD-5031-4264-A9DD-275205202618}" type="sibTrans" cxnId="{1970CCEC-A3CE-4698-AE79-CE326826106E}">
      <dgm:prSet/>
      <dgm:spPr/>
      <dgm:t>
        <a:bodyPr/>
        <a:lstStyle/>
        <a:p>
          <a:endParaRPr lang="es-ES"/>
        </a:p>
      </dgm:t>
    </dgm:pt>
    <dgm:pt modelId="{9BDF705B-60A7-41C8-AD7F-A3691C44CA84}">
      <dgm:prSet phldrT="[Texto]"/>
      <dgm:spPr/>
      <dgm:t>
        <a:bodyPr/>
        <a:lstStyle/>
        <a:p>
          <a:endParaRPr lang="es-ES" dirty="0"/>
        </a:p>
      </dgm:t>
    </dgm:pt>
    <dgm:pt modelId="{A83300D8-9D67-409E-A3DC-B3BFE255DBE9}" type="parTrans" cxnId="{B6E3AAED-145E-4709-AA8B-EF582126E289}">
      <dgm:prSet/>
      <dgm:spPr/>
      <dgm:t>
        <a:bodyPr/>
        <a:lstStyle/>
        <a:p>
          <a:endParaRPr lang="es-ES"/>
        </a:p>
      </dgm:t>
    </dgm:pt>
    <dgm:pt modelId="{5D3DF768-41A7-4678-85A6-45383D8B66E1}" type="sibTrans" cxnId="{B6E3AAED-145E-4709-AA8B-EF582126E289}">
      <dgm:prSet/>
      <dgm:spPr/>
      <dgm:t>
        <a:bodyPr/>
        <a:lstStyle/>
        <a:p>
          <a:endParaRPr lang="es-ES"/>
        </a:p>
      </dgm:t>
    </dgm:pt>
    <dgm:pt modelId="{0D4CE29A-7D92-4CDD-A2E7-44A3E3019D39}">
      <dgm:prSet phldrT="[Texto]"/>
      <dgm:spPr/>
      <dgm:t>
        <a:bodyPr/>
        <a:lstStyle/>
        <a:p>
          <a:r>
            <a:rPr lang="es-ES" dirty="0" smtClean="0"/>
            <a:t>Áreas de riesgo y amenazas naturales</a:t>
          </a:r>
          <a:endParaRPr lang="es-ES" dirty="0"/>
        </a:p>
      </dgm:t>
    </dgm:pt>
    <dgm:pt modelId="{B2C34CDB-4AD3-4123-8AB4-DE1E8FC2DF73}" type="parTrans" cxnId="{FC6CC4CB-C9FB-4AB4-B9AA-851B8A86372C}">
      <dgm:prSet/>
      <dgm:spPr/>
      <dgm:t>
        <a:bodyPr/>
        <a:lstStyle/>
        <a:p>
          <a:endParaRPr lang="es-ES"/>
        </a:p>
      </dgm:t>
    </dgm:pt>
    <dgm:pt modelId="{60BA1028-7F40-40BB-8492-E94A4E6367E9}" type="sibTrans" cxnId="{FC6CC4CB-C9FB-4AB4-B9AA-851B8A86372C}">
      <dgm:prSet/>
      <dgm:spPr/>
      <dgm:t>
        <a:bodyPr/>
        <a:lstStyle/>
        <a:p>
          <a:endParaRPr lang="es-ES"/>
        </a:p>
      </dgm:t>
    </dgm:pt>
    <dgm:pt modelId="{D1FA7C01-F522-49F1-9CD9-F485BDC9809E}">
      <dgm:prSet phldrT="[Texto]"/>
      <dgm:spPr/>
      <dgm:t>
        <a:bodyPr/>
        <a:lstStyle/>
        <a:p>
          <a:endParaRPr lang="es-ES" dirty="0"/>
        </a:p>
      </dgm:t>
    </dgm:pt>
    <dgm:pt modelId="{F33B020F-0D00-47C2-AFF0-056B5DB7802F}" type="parTrans" cxnId="{768068E2-D117-46E3-9B5A-4D721E27E83F}">
      <dgm:prSet/>
      <dgm:spPr/>
      <dgm:t>
        <a:bodyPr/>
        <a:lstStyle/>
        <a:p>
          <a:endParaRPr lang="es-ES"/>
        </a:p>
      </dgm:t>
    </dgm:pt>
    <dgm:pt modelId="{403A01E7-F43C-4ADA-ABA5-4A969430045C}" type="sibTrans" cxnId="{768068E2-D117-46E3-9B5A-4D721E27E83F}">
      <dgm:prSet/>
      <dgm:spPr/>
      <dgm:t>
        <a:bodyPr/>
        <a:lstStyle/>
        <a:p>
          <a:endParaRPr lang="es-ES"/>
        </a:p>
      </dgm:t>
    </dgm:pt>
    <dgm:pt modelId="{7F184621-32CB-4D0C-A456-E263CDEFA0C1}">
      <dgm:prSet phldrT="[Texto]"/>
      <dgm:spPr/>
      <dgm:t>
        <a:bodyPr/>
        <a:lstStyle/>
        <a:p>
          <a:r>
            <a:rPr lang="es-ES" dirty="0" smtClean="0"/>
            <a:t>Ordenamiento y planes de manejo de manglares</a:t>
          </a:r>
          <a:endParaRPr lang="es-ES" dirty="0"/>
        </a:p>
      </dgm:t>
    </dgm:pt>
    <dgm:pt modelId="{26696A6E-12E8-47D5-A753-EC8866C2F587}" type="parTrans" cxnId="{4CC8A344-2A89-4A57-A10B-3F4C5A8AAC40}">
      <dgm:prSet/>
      <dgm:spPr/>
      <dgm:t>
        <a:bodyPr/>
        <a:lstStyle/>
        <a:p>
          <a:endParaRPr lang="es-ES"/>
        </a:p>
      </dgm:t>
    </dgm:pt>
    <dgm:pt modelId="{F6670956-D6D0-4C6B-A3F9-A803B222A601}" type="sibTrans" cxnId="{4CC8A344-2A89-4A57-A10B-3F4C5A8AAC40}">
      <dgm:prSet/>
      <dgm:spPr/>
      <dgm:t>
        <a:bodyPr/>
        <a:lstStyle/>
        <a:p>
          <a:endParaRPr lang="es-ES"/>
        </a:p>
      </dgm:t>
    </dgm:pt>
    <dgm:pt modelId="{DBE3B805-7774-42E7-9956-879C6B77CCBC}">
      <dgm:prSet phldrT="[Texto]"/>
      <dgm:spPr/>
      <dgm:t>
        <a:bodyPr/>
        <a:lstStyle/>
        <a:p>
          <a:r>
            <a:rPr lang="es-ES" dirty="0" smtClean="0"/>
            <a:t>Ordenamiento de playas</a:t>
          </a:r>
          <a:endParaRPr lang="es-ES" dirty="0"/>
        </a:p>
      </dgm:t>
    </dgm:pt>
    <dgm:pt modelId="{ABA0A86D-2976-4915-830D-DADC5375469D}" type="parTrans" cxnId="{75844150-6345-46DC-A557-2566BBCB7DCB}">
      <dgm:prSet/>
      <dgm:spPr/>
      <dgm:t>
        <a:bodyPr/>
        <a:lstStyle/>
        <a:p>
          <a:endParaRPr lang="es-ES"/>
        </a:p>
      </dgm:t>
    </dgm:pt>
    <dgm:pt modelId="{1D0A4561-A261-4F4C-A472-A96AD370917C}" type="sibTrans" cxnId="{75844150-6345-46DC-A557-2566BBCB7DCB}">
      <dgm:prSet/>
      <dgm:spPr/>
      <dgm:t>
        <a:bodyPr/>
        <a:lstStyle/>
        <a:p>
          <a:endParaRPr lang="es-ES"/>
        </a:p>
      </dgm:t>
    </dgm:pt>
    <dgm:pt modelId="{60F4628F-226E-4BFA-99B6-D7198BFD6DD1}">
      <dgm:prSet phldrT="[Texto]"/>
      <dgm:spPr/>
      <dgm:t>
        <a:bodyPr/>
        <a:lstStyle/>
        <a:p>
          <a:endParaRPr lang="es-ES" dirty="0"/>
        </a:p>
      </dgm:t>
    </dgm:pt>
    <dgm:pt modelId="{C13D3F48-0908-4CE8-8EAB-04FCCC1AE243}" type="parTrans" cxnId="{9FB44F66-C365-4B9D-AE63-FB9B922EB3C5}">
      <dgm:prSet/>
      <dgm:spPr/>
      <dgm:t>
        <a:bodyPr/>
        <a:lstStyle/>
        <a:p>
          <a:endParaRPr lang="es-ES"/>
        </a:p>
      </dgm:t>
    </dgm:pt>
    <dgm:pt modelId="{19268C18-287E-4F58-A650-17D177345240}" type="sibTrans" cxnId="{9FB44F66-C365-4B9D-AE63-FB9B922EB3C5}">
      <dgm:prSet/>
      <dgm:spPr/>
      <dgm:t>
        <a:bodyPr/>
        <a:lstStyle/>
        <a:p>
          <a:endParaRPr lang="es-ES"/>
        </a:p>
      </dgm:t>
    </dgm:pt>
    <dgm:pt modelId="{B833A532-C9D4-469F-B966-1FA26612F8C1}">
      <dgm:prSet phldrT="[Texto]"/>
      <dgm:spPr/>
      <dgm:t>
        <a:bodyPr/>
        <a:lstStyle/>
        <a:p>
          <a:r>
            <a:rPr lang="es-ES" dirty="0" smtClean="0"/>
            <a:t>Monitoreo de la calidad ambiental marina</a:t>
          </a:r>
          <a:endParaRPr lang="es-ES" dirty="0"/>
        </a:p>
      </dgm:t>
    </dgm:pt>
    <dgm:pt modelId="{552D9950-EABE-4824-AB6F-21BCDBA88524}" type="parTrans" cxnId="{B8216F6A-39D6-4DE4-8D8B-99AB4E58A6FB}">
      <dgm:prSet/>
      <dgm:spPr/>
      <dgm:t>
        <a:bodyPr/>
        <a:lstStyle/>
        <a:p>
          <a:endParaRPr lang="es-ES"/>
        </a:p>
      </dgm:t>
    </dgm:pt>
    <dgm:pt modelId="{D6153FBE-DCC5-4832-A216-B872C83304C3}" type="sibTrans" cxnId="{B8216F6A-39D6-4DE4-8D8B-99AB4E58A6FB}">
      <dgm:prSet/>
      <dgm:spPr/>
      <dgm:t>
        <a:bodyPr/>
        <a:lstStyle/>
        <a:p>
          <a:endParaRPr lang="es-ES"/>
        </a:p>
      </dgm:t>
    </dgm:pt>
    <dgm:pt modelId="{EF5E8A2B-82CA-4F15-B6F9-3986DD61D194}">
      <dgm:prSet phldrT="[Texto]"/>
      <dgm:spPr/>
      <dgm:t>
        <a:bodyPr/>
        <a:lstStyle/>
        <a:p>
          <a:r>
            <a:rPr lang="es-ES" dirty="0" smtClean="0"/>
            <a:t>Gestión de residuos y vertimientos (límites permisibles) </a:t>
          </a:r>
          <a:endParaRPr lang="es-ES" dirty="0"/>
        </a:p>
      </dgm:t>
    </dgm:pt>
    <dgm:pt modelId="{63DF8DC9-B6EA-4579-9BB7-DF3CCBA051CF}" type="parTrans" cxnId="{8BA9FBA8-E5E3-463D-B3D7-A8B00E11215B}">
      <dgm:prSet/>
      <dgm:spPr/>
      <dgm:t>
        <a:bodyPr/>
        <a:lstStyle/>
        <a:p>
          <a:endParaRPr lang="es-ES"/>
        </a:p>
      </dgm:t>
    </dgm:pt>
    <dgm:pt modelId="{A1C47A5F-E1E1-4846-B91D-B4E04B7511C6}" type="sibTrans" cxnId="{8BA9FBA8-E5E3-463D-B3D7-A8B00E11215B}">
      <dgm:prSet/>
      <dgm:spPr/>
      <dgm:t>
        <a:bodyPr/>
        <a:lstStyle/>
        <a:p>
          <a:endParaRPr lang="es-ES"/>
        </a:p>
      </dgm:t>
    </dgm:pt>
    <dgm:pt modelId="{F9C6B032-16B9-41F3-8019-F0F4909F41C0}">
      <dgm:prSet phldrT="[Texto]"/>
      <dgm:spPr/>
      <dgm:t>
        <a:bodyPr/>
        <a:lstStyle/>
        <a:p>
          <a:r>
            <a:rPr lang="es-ES" dirty="0" smtClean="0"/>
            <a:t>Escenarios de cambio climático y riesgos</a:t>
          </a:r>
          <a:endParaRPr lang="es-ES" dirty="0"/>
        </a:p>
      </dgm:t>
    </dgm:pt>
    <dgm:pt modelId="{E2677829-15C6-41AE-839F-D4D95474F184}" type="parTrans" cxnId="{978343DF-E57F-4077-B296-23D6EF89D89F}">
      <dgm:prSet/>
      <dgm:spPr/>
      <dgm:t>
        <a:bodyPr/>
        <a:lstStyle/>
        <a:p>
          <a:endParaRPr lang="es-ES"/>
        </a:p>
      </dgm:t>
    </dgm:pt>
    <dgm:pt modelId="{3801E414-6CA3-4E07-A7DA-0A87B1C02099}" type="sibTrans" cxnId="{978343DF-E57F-4077-B296-23D6EF89D89F}">
      <dgm:prSet/>
      <dgm:spPr/>
      <dgm:t>
        <a:bodyPr/>
        <a:lstStyle/>
        <a:p>
          <a:endParaRPr lang="es-ES"/>
        </a:p>
      </dgm:t>
    </dgm:pt>
    <dgm:pt modelId="{1FD833E2-ED14-4543-9F44-FDA7B940E527}">
      <dgm:prSet phldrT="[Texto]"/>
      <dgm:spPr/>
      <dgm:t>
        <a:bodyPr/>
        <a:lstStyle/>
        <a:p>
          <a:r>
            <a:rPr lang="es-ES" dirty="0" smtClean="0"/>
            <a:t>Procesos de erosión costera</a:t>
          </a:r>
          <a:endParaRPr lang="es-ES" dirty="0"/>
        </a:p>
      </dgm:t>
    </dgm:pt>
    <dgm:pt modelId="{49AFB937-76C1-420B-BD92-FB9D59F60515}" type="parTrans" cxnId="{126AE56D-3C52-41C8-99F7-EB9F094E3902}">
      <dgm:prSet/>
      <dgm:spPr/>
      <dgm:t>
        <a:bodyPr/>
        <a:lstStyle/>
        <a:p>
          <a:endParaRPr lang="es-ES"/>
        </a:p>
      </dgm:t>
    </dgm:pt>
    <dgm:pt modelId="{99EA0568-92BE-4499-B4A2-381FAD99D8A5}" type="sibTrans" cxnId="{126AE56D-3C52-41C8-99F7-EB9F094E3902}">
      <dgm:prSet/>
      <dgm:spPr/>
      <dgm:t>
        <a:bodyPr/>
        <a:lstStyle/>
        <a:p>
          <a:endParaRPr lang="es-ES"/>
        </a:p>
      </dgm:t>
    </dgm:pt>
    <dgm:pt modelId="{A5AD7DE6-0C11-4B89-8972-120E1A5AF9E2}">
      <dgm:prSet phldrT="[Texto]"/>
      <dgm:spPr/>
      <dgm:t>
        <a:bodyPr/>
        <a:lstStyle/>
        <a:p>
          <a:r>
            <a:rPr lang="es-ES" dirty="0" smtClean="0"/>
            <a:t>Procesos </a:t>
          </a:r>
          <a:r>
            <a:rPr lang="es-ES" dirty="0" err="1" smtClean="0"/>
            <a:t>meteomarinos</a:t>
          </a:r>
          <a:endParaRPr lang="es-ES" dirty="0"/>
        </a:p>
      </dgm:t>
    </dgm:pt>
    <dgm:pt modelId="{27AD94B0-40DB-4AD8-8445-E21666EA396C}" type="parTrans" cxnId="{6DB9D7B8-2E86-45E8-9D7F-33B44AC3DEA5}">
      <dgm:prSet/>
      <dgm:spPr/>
      <dgm:t>
        <a:bodyPr/>
        <a:lstStyle/>
        <a:p>
          <a:endParaRPr lang="es-ES"/>
        </a:p>
      </dgm:t>
    </dgm:pt>
    <dgm:pt modelId="{6EB45833-E3B1-4778-969E-483C8E9DD4BD}" type="sibTrans" cxnId="{6DB9D7B8-2E86-45E8-9D7F-33B44AC3DEA5}">
      <dgm:prSet/>
      <dgm:spPr/>
      <dgm:t>
        <a:bodyPr/>
        <a:lstStyle/>
        <a:p>
          <a:endParaRPr lang="es-ES"/>
        </a:p>
      </dgm:t>
    </dgm:pt>
    <dgm:pt modelId="{26BF4770-1874-4A71-8AFD-90AB72DE54C5}">
      <dgm:prSet phldrT="[Texto]"/>
      <dgm:spPr/>
      <dgm:t>
        <a:bodyPr/>
        <a:lstStyle/>
        <a:p>
          <a:r>
            <a:rPr lang="es-ES" dirty="0" smtClean="0"/>
            <a:t>Capacidad de oferta de los servicios ecosistémicos</a:t>
          </a:r>
          <a:endParaRPr lang="es-ES" dirty="0"/>
        </a:p>
      </dgm:t>
    </dgm:pt>
    <dgm:pt modelId="{B8E32D93-70FF-4B59-A297-F185514DD83D}" type="parTrans" cxnId="{E726E005-350A-4AEA-9DE3-C44B81640865}">
      <dgm:prSet/>
      <dgm:spPr/>
      <dgm:t>
        <a:bodyPr/>
        <a:lstStyle/>
        <a:p>
          <a:endParaRPr lang="es-ES"/>
        </a:p>
      </dgm:t>
    </dgm:pt>
    <dgm:pt modelId="{ED914019-D222-4B60-8AF8-4F85C270E4EB}" type="sibTrans" cxnId="{E726E005-350A-4AEA-9DE3-C44B81640865}">
      <dgm:prSet/>
      <dgm:spPr/>
      <dgm:t>
        <a:bodyPr/>
        <a:lstStyle/>
        <a:p>
          <a:endParaRPr lang="es-ES"/>
        </a:p>
      </dgm:t>
    </dgm:pt>
    <dgm:pt modelId="{85258B9F-2ED9-4A54-9480-D694C7B44E2E}">
      <dgm:prSet phldrT="[Texto]"/>
      <dgm:spPr/>
      <dgm:t>
        <a:bodyPr/>
        <a:lstStyle/>
        <a:p>
          <a:r>
            <a:rPr lang="es-ES" dirty="0" smtClean="0"/>
            <a:t>Densificación urbana y suburbana</a:t>
          </a:r>
          <a:endParaRPr lang="es-ES" dirty="0"/>
        </a:p>
      </dgm:t>
    </dgm:pt>
    <dgm:pt modelId="{2D014C5D-CB18-4CA4-9D90-6791585B883F}" type="parTrans" cxnId="{2E483974-E6C5-4370-8E4D-4168D6A488BB}">
      <dgm:prSet/>
      <dgm:spPr/>
      <dgm:t>
        <a:bodyPr/>
        <a:lstStyle/>
        <a:p>
          <a:endParaRPr lang="es-ES"/>
        </a:p>
      </dgm:t>
    </dgm:pt>
    <dgm:pt modelId="{D03E74AA-9D40-4749-AB6B-E4BA32CDE1C5}" type="sibTrans" cxnId="{2E483974-E6C5-4370-8E4D-4168D6A488BB}">
      <dgm:prSet/>
      <dgm:spPr/>
      <dgm:t>
        <a:bodyPr/>
        <a:lstStyle/>
        <a:p>
          <a:endParaRPr lang="es-ES"/>
        </a:p>
      </dgm:t>
    </dgm:pt>
    <dgm:pt modelId="{EE07DEA5-23D8-4EE8-8F02-FF06A4044EFF}">
      <dgm:prSet phldrT="[Texto]"/>
      <dgm:spPr/>
      <dgm:t>
        <a:bodyPr/>
        <a:lstStyle/>
        <a:p>
          <a:r>
            <a:rPr lang="es-ES" dirty="0" smtClean="0"/>
            <a:t>Prevención y control de desastres.</a:t>
          </a:r>
          <a:endParaRPr lang="es-ES" dirty="0"/>
        </a:p>
      </dgm:t>
    </dgm:pt>
    <dgm:pt modelId="{61C15212-1F0B-42F4-8DCE-22A7835614A9}" type="parTrans" cxnId="{9E955DC8-477D-4A9C-9AA0-66BE651C8921}">
      <dgm:prSet/>
      <dgm:spPr/>
      <dgm:t>
        <a:bodyPr/>
        <a:lstStyle/>
        <a:p>
          <a:endParaRPr lang="es-ES"/>
        </a:p>
      </dgm:t>
    </dgm:pt>
    <dgm:pt modelId="{637B6931-6506-4B88-BF94-80367E939675}" type="sibTrans" cxnId="{9E955DC8-477D-4A9C-9AA0-66BE651C8921}">
      <dgm:prSet/>
      <dgm:spPr/>
      <dgm:t>
        <a:bodyPr/>
        <a:lstStyle/>
        <a:p>
          <a:endParaRPr lang="es-ES"/>
        </a:p>
      </dgm:t>
    </dgm:pt>
    <dgm:pt modelId="{05DFE792-D41F-4B17-966F-DF67B2756661}">
      <dgm:prSet phldrT="[Texto]"/>
      <dgm:spPr/>
      <dgm:t>
        <a:bodyPr/>
        <a:lstStyle/>
        <a:p>
          <a:r>
            <a:rPr lang="es-ES" dirty="0" smtClean="0"/>
            <a:t>Reducción de emisiones GEI y adaptación al CC.</a:t>
          </a:r>
          <a:endParaRPr lang="es-ES" dirty="0"/>
        </a:p>
      </dgm:t>
    </dgm:pt>
    <dgm:pt modelId="{DC0F95DA-276D-44AB-BD86-B9B348693E1D}" type="parTrans" cxnId="{AC20A818-E0CD-490E-A507-480C8E89DE14}">
      <dgm:prSet/>
      <dgm:spPr/>
      <dgm:t>
        <a:bodyPr/>
        <a:lstStyle/>
        <a:p>
          <a:endParaRPr lang="es-ES"/>
        </a:p>
      </dgm:t>
    </dgm:pt>
    <dgm:pt modelId="{E75C6BEA-BB0D-41B6-8C80-CD51B535F298}" type="sibTrans" cxnId="{AC20A818-E0CD-490E-A507-480C8E89DE14}">
      <dgm:prSet/>
      <dgm:spPr/>
      <dgm:t>
        <a:bodyPr/>
        <a:lstStyle/>
        <a:p>
          <a:endParaRPr lang="es-ES"/>
        </a:p>
      </dgm:t>
    </dgm:pt>
    <dgm:pt modelId="{2971082E-B130-4C0F-8D56-06535BFC74DB}">
      <dgm:prSet phldrT="[Texto]"/>
      <dgm:spPr/>
      <dgm:t>
        <a:bodyPr/>
        <a:lstStyle/>
        <a:p>
          <a:r>
            <a:rPr lang="es-ES" dirty="0" smtClean="0"/>
            <a:t>Estructura ecológica</a:t>
          </a:r>
          <a:endParaRPr lang="es-ES" dirty="0"/>
        </a:p>
      </dgm:t>
    </dgm:pt>
    <dgm:pt modelId="{F46191D0-9614-4D4F-8472-1083BACD4DB3}" type="parTrans" cxnId="{633944EA-2776-41E7-9EF6-7FE215C19300}">
      <dgm:prSet/>
      <dgm:spPr/>
    </dgm:pt>
    <dgm:pt modelId="{580A8AC6-DAF8-405B-B0C7-149410A4D4AC}" type="sibTrans" cxnId="{633944EA-2776-41E7-9EF6-7FE215C19300}">
      <dgm:prSet/>
      <dgm:spPr/>
    </dgm:pt>
    <dgm:pt modelId="{0EBF6A44-5AE2-4CED-A5F4-6AA0238EC9FF}" type="pres">
      <dgm:prSet presAssocID="{01A898BC-7161-4612-84E2-3C37E8A17A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23CF9D-1507-4EFB-BE80-420CD0A7992F}" type="pres">
      <dgm:prSet presAssocID="{9FF07841-FED3-4325-909B-8A21C9EC2814}" presName="node" presStyleLbl="node1" presStyleIdx="0" presStyleCnt="4" custLinFactX="200000" custLinFactNeighborX="200439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6CF340-C4B1-47F2-8FD3-7EA8ECEA91FA}" type="pres">
      <dgm:prSet presAssocID="{979E091C-0F62-45E0-A3B3-3D0B89D66F29}" presName="sibTrans" presStyleCnt="0"/>
      <dgm:spPr/>
    </dgm:pt>
    <dgm:pt modelId="{C7A28F8B-5343-4F03-B42D-C0E9BF648791}" type="pres">
      <dgm:prSet presAssocID="{AB680938-2417-4E7C-9A04-1FEC9680755C}" presName="node" presStyleLbl="node1" presStyleIdx="1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D0F6C-D1BE-4942-98D0-46AFB47CDA5E}" type="pres">
      <dgm:prSet presAssocID="{C93540CB-2188-4EDB-95EA-8F580E8571F5}" presName="sibTrans" presStyleCnt="0"/>
      <dgm:spPr/>
    </dgm:pt>
    <dgm:pt modelId="{CACACB4C-CFEA-4D1C-A513-FAFA68717238}" type="pres">
      <dgm:prSet presAssocID="{3C0AFA73-E6C3-4FA9-B2B6-DB457F3EA983}" presName="node" presStyleLbl="node1" presStyleIdx="2" presStyleCnt="4" custLinFactX="-200000" custLinFactNeighborX="-201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ABF08C-2F9C-45F4-9765-16A1FD8D42D9}" type="pres">
      <dgm:prSet presAssocID="{DF9318F7-06B4-4362-9465-5311625964DF}" presName="sibTrans" presStyleCnt="0"/>
      <dgm:spPr/>
    </dgm:pt>
    <dgm:pt modelId="{0FCC0057-5D4D-4AE8-B0DA-988F09F6E2BA}" type="pres">
      <dgm:prSet presAssocID="{9BDF705B-60A7-41C8-AD7F-A3691C44CA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4FF0BD-3B3F-4678-A41E-073ECF41E105}" type="presOf" srcId="{05DFE792-D41F-4B17-966F-DF67B2756661}" destId="{0FCC0057-5D4D-4AE8-B0DA-988F09F6E2BA}" srcOrd="0" destOrd="6" presId="urn:microsoft.com/office/officeart/2005/8/layout/hList6"/>
    <dgm:cxn modelId="{283A10FE-5530-42FC-93B6-5B6C6EDB8365}" srcId="{01A898BC-7161-4612-84E2-3C37E8A17A41}" destId="{9FF07841-FED3-4325-909B-8A21C9EC2814}" srcOrd="0" destOrd="0" parTransId="{131392B8-1A99-4F65-9610-6C45552AC912}" sibTransId="{979E091C-0F62-45E0-A3B3-3D0B89D66F29}"/>
    <dgm:cxn modelId="{F6AE32C4-D5A9-47ED-B82F-76EDC1845D18}" srcId="{01A898BC-7161-4612-84E2-3C37E8A17A41}" destId="{AB680938-2417-4E7C-9A04-1FEC9680755C}" srcOrd="1" destOrd="0" parTransId="{61488C13-A73C-4E6F-98C2-79F56BCDA7FE}" sibTransId="{C93540CB-2188-4EDB-95EA-8F580E8571F5}"/>
    <dgm:cxn modelId="{2E483974-E6C5-4370-8E4D-4168D6A488BB}" srcId="{9FF07841-FED3-4325-909B-8A21C9EC2814}" destId="{85258B9F-2ED9-4A54-9480-D694C7B44E2E}" srcOrd="3" destOrd="0" parTransId="{2D014C5D-CB18-4CA4-9D90-6791585B883F}" sibTransId="{D03E74AA-9D40-4749-AB6B-E4BA32CDE1C5}"/>
    <dgm:cxn modelId="{58A7C9FC-C231-41F0-83AB-864E94A12967}" type="presOf" srcId="{85258B9F-2ED9-4A54-9480-D694C7B44E2E}" destId="{1523CF9D-1507-4EFB-BE80-420CD0A7992F}" srcOrd="0" destOrd="4" presId="urn:microsoft.com/office/officeart/2005/8/layout/hList6"/>
    <dgm:cxn modelId="{6DB9D7B8-2E86-45E8-9D7F-33B44AC3DEA5}" srcId="{9BDF705B-60A7-41C8-AD7F-A3691C44CA84}" destId="{A5AD7DE6-0C11-4B89-8972-120E1A5AF9E2}" srcOrd="3" destOrd="0" parTransId="{27AD94B0-40DB-4AD8-8445-E21666EA396C}" sibTransId="{6EB45833-E3B1-4778-969E-483C8E9DD4BD}"/>
    <dgm:cxn modelId="{75844150-6345-46DC-A557-2566BBCB7DCB}" srcId="{9FF07841-FED3-4325-909B-8A21C9EC2814}" destId="{DBE3B805-7774-42E7-9956-879C6B77CCBC}" srcOrd="2" destOrd="0" parTransId="{ABA0A86D-2976-4915-830D-DADC5375469D}" sibTransId="{1D0A4561-A261-4F4C-A472-A96AD370917C}"/>
    <dgm:cxn modelId="{B9344F17-438F-4AA9-B884-ECA17B611C1F}" type="presOf" srcId="{01A898BC-7161-4612-84E2-3C37E8A17A41}" destId="{0EBF6A44-5AE2-4CED-A5F4-6AA0238EC9FF}" srcOrd="0" destOrd="0" presId="urn:microsoft.com/office/officeart/2005/8/layout/hList6"/>
    <dgm:cxn modelId="{8BA9FBA8-E5E3-463D-B3D7-A8B00E11215B}" srcId="{3C0AFA73-E6C3-4FA9-B2B6-DB457F3EA983}" destId="{EF5E8A2B-82CA-4F15-B6F9-3986DD61D194}" srcOrd="3" destOrd="0" parTransId="{63DF8DC9-B6EA-4579-9BB7-DF3CCBA051CF}" sibTransId="{A1C47A5F-E1E1-4846-B91D-B4E04B7511C6}"/>
    <dgm:cxn modelId="{EE57DE1F-3C6E-462B-9629-D91AE0FA8218}" type="presOf" srcId="{0D4CE29A-7D92-4CDD-A2E7-44A3E3019D39}" destId="{0FCC0057-5D4D-4AE8-B0DA-988F09F6E2BA}" srcOrd="0" destOrd="1" presId="urn:microsoft.com/office/officeart/2005/8/layout/hList6"/>
    <dgm:cxn modelId="{E171835C-0A6E-43A0-B050-520A9005C533}" type="presOf" srcId="{1FD833E2-ED14-4543-9F44-FDA7B940E527}" destId="{0FCC0057-5D4D-4AE8-B0DA-988F09F6E2BA}" srcOrd="0" destOrd="3" presId="urn:microsoft.com/office/officeart/2005/8/layout/hList6"/>
    <dgm:cxn modelId="{90C87448-E74D-46CD-8605-4B6DFEB22EA3}" type="presOf" srcId="{EF5E8A2B-82CA-4F15-B6F9-3986DD61D194}" destId="{CACACB4C-CFEA-4D1C-A513-FAFA68717238}" srcOrd="0" destOrd="4" presId="urn:microsoft.com/office/officeart/2005/8/layout/hList6"/>
    <dgm:cxn modelId="{22DFFA57-2F41-4008-A554-13C95E03C3D8}" type="presOf" srcId="{2450D3D1-0CB4-4110-A6AB-BA208184DA5E}" destId="{C7A28F8B-5343-4F03-B42D-C0E9BF648791}" srcOrd="0" destOrd="1" presId="urn:microsoft.com/office/officeart/2005/8/layout/hList6"/>
    <dgm:cxn modelId="{B8216F6A-39D6-4DE4-8D8B-99AB4E58A6FB}" srcId="{3C0AFA73-E6C3-4FA9-B2B6-DB457F3EA983}" destId="{B833A532-C9D4-469F-B966-1FA26612F8C1}" srcOrd="2" destOrd="0" parTransId="{552D9950-EABE-4824-AB6F-21BCDBA88524}" sibTransId="{D6153FBE-DCC5-4832-A216-B872C83304C3}"/>
    <dgm:cxn modelId="{29775E09-6610-4B0A-917D-71C000356401}" type="presOf" srcId="{305D3C48-C1BB-4932-A9D1-907A8F5BB0DD}" destId="{CACACB4C-CFEA-4D1C-A513-FAFA68717238}" srcOrd="0" destOrd="2" presId="urn:microsoft.com/office/officeart/2005/8/layout/hList6"/>
    <dgm:cxn modelId="{633944EA-2776-41E7-9EF6-7FE215C19300}" srcId="{3C0AFA73-E6C3-4FA9-B2B6-DB457F3EA983}" destId="{2971082E-B130-4C0F-8D56-06535BFC74DB}" srcOrd="0" destOrd="0" parTransId="{F46191D0-9614-4D4F-8472-1083BACD4DB3}" sibTransId="{580A8AC6-DAF8-405B-B0C7-149410A4D4AC}"/>
    <dgm:cxn modelId="{CB8BB39F-619F-480F-AD6D-5EA020872CAE}" type="presOf" srcId="{26BF4770-1874-4A71-8AFD-90AB72DE54C5}" destId="{CACACB4C-CFEA-4D1C-A513-FAFA68717238}" srcOrd="0" destOrd="5" presId="urn:microsoft.com/office/officeart/2005/8/layout/hList6"/>
    <dgm:cxn modelId="{2EF1763E-2F13-4A03-9073-4ABDAA9DE900}" type="presOf" srcId="{B833A532-C9D4-469F-B966-1FA26612F8C1}" destId="{CACACB4C-CFEA-4D1C-A513-FAFA68717238}" srcOrd="0" destOrd="3" presId="urn:microsoft.com/office/officeart/2005/8/layout/hList6"/>
    <dgm:cxn modelId="{B848BC8A-1A74-4E47-9657-7E190E826B7C}" type="presOf" srcId="{EE07DEA5-23D8-4EE8-8F02-FF06A4044EFF}" destId="{0FCC0057-5D4D-4AE8-B0DA-988F09F6E2BA}" srcOrd="0" destOrd="5" presId="urn:microsoft.com/office/officeart/2005/8/layout/hList6"/>
    <dgm:cxn modelId="{D1C0D454-F01B-4564-9E4D-7952BD394A82}" type="presOf" srcId="{9FF07841-FED3-4325-909B-8A21C9EC2814}" destId="{1523CF9D-1507-4EFB-BE80-420CD0A7992F}" srcOrd="0" destOrd="0" presId="urn:microsoft.com/office/officeart/2005/8/layout/hList6"/>
    <dgm:cxn modelId="{1970CCEC-A3CE-4698-AE79-CE326826106E}" srcId="{3C0AFA73-E6C3-4FA9-B2B6-DB457F3EA983}" destId="{305D3C48-C1BB-4932-A9D1-907A8F5BB0DD}" srcOrd="1" destOrd="0" parTransId="{C14953A2-A5CF-453C-8EA8-3FCA614A892F}" sibTransId="{9D1A3CAD-5031-4264-A9DD-275205202618}"/>
    <dgm:cxn modelId="{12177FEB-84EB-4BF2-BDFD-23C2EB826748}" type="presOf" srcId="{3C0AFA73-E6C3-4FA9-B2B6-DB457F3EA983}" destId="{CACACB4C-CFEA-4D1C-A513-FAFA68717238}" srcOrd="0" destOrd="0" presId="urn:microsoft.com/office/officeart/2005/8/layout/hList6"/>
    <dgm:cxn modelId="{AC20A818-E0CD-490E-A507-480C8E89DE14}" srcId="{9BDF705B-60A7-41C8-AD7F-A3691C44CA84}" destId="{05DFE792-D41F-4B17-966F-DF67B2756661}" srcOrd="5" destOrd="0" parTransId="{DC0F95DA-276D-44AB-BD86-B9B348693E1D}" sibTransId="{E75C6BEA-BB0D-41B6-8C80-CD51B535F298}"/>
    <dgm:cxn modelId="{8BD197D7-C8D6-484A-BB10-808D14E47074}" type="presOf" srcId="{DBE3B805-7774-42E7-9956-879C6B77CCBC}" destId="{1523CF9D-1507-4EFB-BE80-420CD0A7992F}" srcOrd="0" destOrd="3" presId="urn:microsoft.com/office/officeart/2005/8/layout/hList6"/>
    <dgm:cxn modelId="{4CC8A344-2A89-4A57-A10B-3F4C5A8AAC40}" srcId="{9FF07841-FED3-4325-909B-8A21C9EC2814}" destId="{7F184621-32CB-4D0C-A456-E263CDEFA0C1}" srcOrd="1" destOrd="0" parTransId="{26696A6E-12E8-47D5-A753-EC8866C2F587}" sibTransId="{F6670956-D6D0-4C6B-A3F9-A803B222A601}"/>
    <dgm:cxn modelId="{B6E68B1C-44FB-420B-997E-16481CD2B947}" type="presOf" srcId="{A5AD7DE6-0C11-4B89-8972-120E1A5AF9E2}" destId="{0FCC0057-5D4D-4AE8-B0DA-988F09F6E2BA}" srcOrd="0" destOrd="4" presId="urn:microsoft.com/office/officeart/2005/8/layout/hList6"/>
    <dgm:cxn modelId="{AD080A63-985A-49F1-9CE8-092842397F26}" type="presOf" srcId="{7F184621-32CB-4D0C-A456-E263CDEFA0C1}" destId="{1523CF9D-1507-4EFB-BE80-420CD0A7992F}" srcOrd="0" destOrd="2" presId="urn:microsoft.com/office/officeart/2005/8/layout/hList6"/>
    <dgm:cxn modelId="{FC6CC4CB-C9FB-4AB4-B9AA-851B8A86372C}" srcId="{9BDF705B-60A7-41C8-AD7F-A3691C44CA84}" destId="{0D4CE29A-7D92-4CDD-A2E7-44A3E3019D39}" srcOrd="0" destOrd="0" parTransId="{B2C34CDB-4AD3-4123-8AB4-DE1E8FC2DF73}" sibTransId="{60BA1028-7F40-40BB-8492-E94A4E6367E9}"/>
    <dgm:cxn modelId="{F7709CA2-0880-40A4-B673-30E54F5E8164}" type="presOf" srcId="{2971082E-B130-4C0F-8D56-06535BFC74DB}" destId="{CACACB4C-CFEA-4D1C-A513-FAFA68717238}" srcOrd="0" destOrd="1" presId="urn:microsoft.com/office/officeart/2005/8/layout/hList6"/>
    <dgm:cxn modelId="{541B5E28-472A-40A8-A856-A5538991F2C2}" type="presOf" srcId="{F9C6B032-16B9-41F3-8019-F0F4909F41C0}" destId="{0FCC0057-5D4D-4AE8-B0DA-988F09F6E2BA}" srcOrd="0" destOrd="2" presId="urn:microsoft.com/office/officeart/2005/8/layout/hList6"/>
    <dgm:cxn modelId="{9FB44F66-C365-4B9D-AE63-FB9B922EB3C5}" srcId="{AB680938-2417-4E7C-9A04-1FEC9680755C}" destId="{60F4628F-226E-4BFA-99B6-D7198BFD6DD1}" srcOrd="1" destOrd="0" parTransId="{C13D3F48-0908-4CE8-8EAB-04FCCC1AE243}" sibTransId="{19268C18-287E-4F58-A650-17D177345240}"/>
    <dgm:cxn modelId="{126AE56D-3C52-41C8-99F7-EB9F094E3902}" srcId="{9BDF705B-60A7-41C8-AD7F-A3691C44CA84}" destId="{1FD833E2-ED14-4543-9F44-FDA7B940E527}" srcOrd="2" destOrd="0" parTransId="{49AFB937-76C1-420B-BD92-FB9D59F60515}" sibTransId="{99EA0568-92BE-4499-B4A2-381FAD99D8A5}"/>
    <dgm:cxn modelId="{E726E005-350A-4AEA-9DE3-C44B81640865}" srcId="{3C0AFA73-E6C3-4FA9-B2B6-DB457F3EA983}" destId="{26BF4770-1874-4A71-8AFD-90AB72DE54C5}" srcOrd="4" destOrd="0" parTransId="{B8E32D93-70FF-4B59-A297-F185514DD83D}" sibTransId="{ED914019-D222-4B60-8AF8-4F85C270E4EB}"/>
    <dgm:cxn modelId="{F14C45C9-048F-4191-8FB8-439655D1DC9D}" srcId="{01A898BC-7161-4612-84E2-3C37E8A17A41}" destId="{3C0AFA73-E6C3-4FA9-B2B6-DB457F3EA983}" srcOrd="2" destOrd="0" parTransId="{9AF13FCB-35BF-4942-93FE-C633BD4A4043}" sibTransId="{DF9318F7-06B4-4362-9465-5311625964DF}"/>
    <dgm:cxn modelId="{D3511324-3142-4BE3-81DE-F8F042289CD7}" type="presOf" srcId="{51AD629A-9A6D-42B0-8C9E-D9A6BF4D1333}" destId="{1523CF9D-1507-4EFB-BE80-420CD0A7992F}" srcOrd="0" destOrd="1" presId="urn:microsoft.com/office/officeart/2005/8/layout/hList6"/>
    <dgm:cxn modelId="{9E955DC8-477D-4A9C-9AA0-66BE651C8921}" srcId="{9BDF705B-60A7-41C8-AD7F-A3691C44CA84}" destId="{EE07DEA5-23D8-4EE8-8F02-FF06A4044EFF}" srcOrd="4" destOrd="0" parTransId="{61C15212-1F0B-42F4-8DCE-22A7835614A9}" sibTransId="{637B6931-6506-4B88-BF94-80367E939675}"/>
    <dgm:cxn modelId="{978343DF-E57F-4077-B296-23D6EF89D89F}" srcId="{9BDF705B-60A7-41C8-AD7F-A3691C44CA84}" destId="{F9C6B032-16B9-41F3-8019-F0F4909F41C0}" srcOrd="1" destOrd="0" parTransId="{E2677829-15C6-41AE-839F-D4D95474F184}" sibTransId="{3801E414-6CA3-4E07-A7DA-0A87B1C02099}"/>
    <dgm:cxn modelId="{0478F479-BEBE-43D8-A22F-CBADCE3D2D3D}" type="presOf" srcId="{60F4628F-226E-4BFA-99B6-D7198BFD6DD1}" destId="{C7A28F8B-5343-4F03-B42D-C0E9BF648791}" srcOrd="0" destOrd="2" presId="urn:microsoft.com/office/officeart/2005/8/layout/hList6"/>
    <dgm:cxn modelId="{90AE4671-6F08-4675-B3AF-359DB33665E8}" type="presOf" srcId="{D1FA7C01-F522-49F1-9CD9-F485BDC9809E}" destId="{1523CF9D-1507-4EFB-BE80-420CD0A7992F}" srcOrd="0" destOrd="5" presId="urn:microsoft.com/office/officeart/2005/8/layout/hList6"/>
    <dgm:cxn modelId="{768068E2-D117-46E3-9B5A-4D721E27E83F}" srcId="{9FF07841-FED3-4325-909B-8A21C9EC2814}" destId="{D1FA7C01-F522-49F1-9CD9-F485BDC9809E}" srcOrd="4" destOrd="0" parTransId="{F33B020F-0D00-47C2-AFF0-056B5DB7802F}" sibTransId="{403A01E7-F43C-4ADA-ABA5-4A969430045C}"/>
    <dgm:cxn modelId="{0493AAEA-5742-44FB-B96D-511EE392F405}" srcId="{9FF07841-FED3-4325-909B-8A21C9EC2814}" destId="{51AD629A-9A6D-42B0-8C9E-D9A6BF4D1333}" srcOrd="0" destOrd="0" parTransId="{9FDFAF27-CA1B-48BC-9717-1145A1FF4E55}" sibTransId="{9B349328-38EE-4965-AD4E-EAD158C40158}"/>
    <dgm:cxn modelId="{AF870229-5E2C-423B-AB42-09939E37C524}" type="presOf" srcId="{9BDF705B-60A7-41C8-AD7F-A3691C44CA84}" destId="{0FCC0057-5D4D-4AE8-B0DA-988F09F6E2BA}" srcOrd="0" destOrd="0" presId="urn:microsoft.com/office/officeart/2005/8/layout/hList6"/>
    <dgm:cxn modelId="{CE6F36AD-7014-446A-92DE-DE89954A72E4}" type="presOf" srcId="{AB680938-2417-4E7C-9A04-1FEC9680755C}" destId="{C7A28F8B-5343-4F03-B42D-C0E9BF648791}" srcOrd="0" destOrd="0" presId="urn:microsoft.com/office/officeart/2005/8/layout/hList6"/>
    <dgm:cxn modelId="{D44A91C1-0978-4ABB-9390-356B4D020AB8}" srcId="{AB680938-2417-4E7C-9A04-1FEC9680755C}" destId="{2450D3D1-0CB4-4110-A6AB-BA208184DA5E}" srcOrd="0" destOrd="0" parTransId="{20235995-FDFB-4827-87C4-8E6B3CAA0365}" sibTransId="{3637B40A-F214-41D6-8476-43EF39451F73}"/>
    <dgm:cxn modelId="{B6E3AAED-145E-4709-AA8B-EF582126E289}" srcId="{01A898BC-7161-4612-84E2-3C37E8A17A41}" destId="{9BDF705B-60A7-41C8-AD7F-A3691C44CA84}" srcOrd="3" destOrd="0" parTransId="{A83300D8-9D67-409E-A3DC-B3BFE255DBE9}" sibTransId="{5D3DF768-41A7-4678-85A6-45383D8B66E1}"/>
    <dgm:cxn modelId="{63187B62-8D98-4B9F-A668-5DB89E97754B}" type="presParOf" srcId="{0EBF6A44-5AE2-4CED-A5F4-6AA0238EC9FF}" destId="{1523CF9D-1507-4EFB-BE80-420CD0A7992F}" srcOrd="0" destOrd="0" presId="urn:microsoft.com/office/officeart/2005/8/layout/hList6"/>
    <dgm:cxn modelId="{CA487401-3C95-4EBE-83B7-1DDFAFC250D6}" type="presParOf" srcId="{0EBF6A44-5AE2-4CED-A5F4-6AA0238EC9FF}" destId="{F36CF340-C4B1-47F2-8FD3-7EA8ECEA91FA}" srcOrd="1" destOrd="0" presId="urn:microsoft.com/office/officeart/2005/8/layout/hList6"/>
    <dgm:cxn modelId="{8BF074A9-3D7F-49FB-BF2E-1BC019A621E3}" type="presParOf" srcId="{0EBF6A44-5AE2-4CED-A5F4-6AA0238EC9FF}" destId="{C7A28F8B-5343-4F03-B42D-C0E9BF648791}" srcOrd="2" destOrd="0" presId="urn:microsoft.com/office/officeart/2005/8/layout/hList6"/>
    <dgm:cxn modelId="{07735DF1-6A22-4432-B76D-0590CF49F987}" type="presParOf" srcId="{0EBF6A44-5AE2-4CED-A5F4-6AA0238EC9FF}" destId="{415D0F6C-D1BE-4942-98D0-46AFB47CDA5E}" srcOrd="3" destOrd="0" presId="urn:microsoft.com/office/officeart/2005/8/layout/hList6"/>
    <dgm:cxn modelId="{F3BF2D09-00A0-462F-B915-15B283508A87}" type="presParOf" srcId="{0EBF6A44-5AE2-4CED-A5F4-6AA0238EC9FF}" destId="{CACACB4C-CFEA-4D1C-A513-FAFA68717238}" srcOrd="4" destOrd="0" presId="urn:microsoft.com/office/officeart/2005/8/layout/hList6"/>
    <dgm:cxn modelId="{68FD1B5A-4199-456D-86EE-B671E3B16430}" type="presParOf" srcId="{0EBF6A44-5AE2-4CED-A5F4-6AA0238EC9FF}" destId="{8FABF08C-2F9C-45F4-9765-16A1FD8D42D9}" srcOrd="5" destOrd="0" presId="urn:microsoft.com/office/officeart/2005/8/layout/hList6"/>
    <dgm:cxn modelId="{BD7EBA72-628F-4C6E-A1C6-2D90A42962A1}" type="presParOf" srcId="{0EBF6A44-5AE2-4CED-A5F4-6AA0238EC9FF}" destId="{0FCC0057-5D4D-4AE8-B0DA-988F09F6E2B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164F-DA06-459A-BD12-FE8A85D35979}">
      <dsp:nvSpPr>
        <dsp:cNvPr id="0" name=""/>
        <dsp:cNvSpPr/>
      </dsp:nvSpPr>
      <dsp:spPr>
        <a:xfrm>
          <a:off x="0" y="4448"/>
          <a:ext cx="8218235" cy="114192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i="1" kern="1200" dirty="0" smtClean="0">
              <a:ea typeface="Calibri" panose="020F0502020204030204" pitchFamily="34" charset="0"/>
              <a:cs typeface="Arial" panose="020B0604020202020204" pitchFamily="34" charset="0"/>
            </a:rPr>
            <a:t>a) Resolver problemas o conflictos relacionados con los intereses de los diferentes usuarios de la zona costera ;</a:t>
          </a:r>
          <a:endParaRPr lang="es-ES" sz="2000" kern="1200" dirty="0"/>
        </a:p>
      </dsp:txBody>
      <dsp:txXfrm>
        <a:off x="55744" y="60192"/>
        <a:ext cx="8106747" cy="1030432"/>
      </dsp:txXfrm>
    </dsp:sp>
    <dsp:sp modelId="{CCE062C6-7CC1-4042-8A4E-8D6F5240D420}">
      <dsp:nvSpPr>
        <dsp:cNvPr id="0" name=""/>
        <dsp:cNvSpPr/>
      </dsp:nvSpPr>
      <dsp:spPr>
        <a:xfrm>
          <a:off x="0" y="1322048"/>
          <a:ext cx="8218235" cy="114192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i="1" kern="1200" smtClean="0">
              <a:ea typeface="Calibri" panose="020F0502020204030204" pitchFamily="34" charset="0"/>
              <a:cs typeface="Arial" panose="020B0604020202020204" pitchFamily="34" charset="0"/>
            </a:rPr>
            <a:t>b) Precisar directrices que mejoren la gestión de los recursos marino-costeros;</a:t>
          </a:r>
          <a:endParaRPr lang="es-CO" sz="2000" i="1" kern="1200" dirty="0"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55744" y="1377792"/>
        <a:ext cx="8106747" cy="1030432"/>
      </dsp:txXfrm>
    </dsp:sp>
    <dsp:sp modelId="{0D50ECE5-FE60-45E4-BF44-47591B1A47E9}">
      <dsp:nvSpPr>
        <dsp:cNvPr id="0" name=""/>
        <dsp:cNvSpPr/>
      </dsp:nvSpPr>
      <dsp:spPr>
        <a:xfrm>
          <a:off x="0" y="2639649"/>
          <a:ext cx="8218235" cy="114192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i="1" kern="1200" dirty="0" smtClean="0">
              <a:ea typeface="Calibri" panose="020F0502020204030204" pitchFamily="34" charset="0"/>
              <a:cs typeface="Arial" panose="020B0604020202020204" pitchFamily="34" charset="0"/>
            </a:rPr>
            <a:t>c) Identificar y vincular en los procesos de planificación a los ecosistemas marinos-costeros estratégicos, con el fin de garantizar su conservación y protección.</a:t>
          </a:r>
          <a:endParaRPr lang="es-CO" sz="2000" i="1" kern="1200" dirty="0"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55744" y="2695393"/>
        <a:ext cx="8106747" cy="103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C3803-0088-4818-B4AA-CFBF76C81E2C}">
      <dsp:nvSpPr>
        <dsp:cNvPr id="0" name=""/>
        <dsp:cNvSpPr/>
      </dsp:nvSpPr>
      <dsp:spPr>
        <a:xfrm>
          <a:off x="376879" y="612"/>
          <a:ext cx="3677748" cy="18751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1. Las relacionadas con la conservación y protección ambiental, los recursos naturales y la prevención de amenazas y riesgos naturales. </a:t>
          </a:r>
          <a:endParaRPr lang="es-ES" sz="1700" kern="1200" dirty="0"/>
        </a:p>
      </dsp:txBody>
      <dsp:txXfrm>
        <a:off x="376879" y="612"/>
        <a:ext cx="3677748" cy="1875126"/>
      </dsp:txXfrm>
    </dsp:sp>
    <dsp:sp modelId="{56581E42-D661-4E2B-B787-C1FE09C715A8}">
      <dsp:nvSpPr>
        <dsp:cNvPr id="0" name=""/>
        <dsp:cNvSpPr/>
      </dsp:nvSpPr>
      <dsp:spPr>
        <a:xfrm>
          <a:off x="4367148" y="612"/>
          <a:ext cx="3789880" cy="187512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2. Las políticas, directrices y regulaciones sobre conservación, preservación y uso de las áreas inmuebles consideradas como patrimonio cultural, histórico, artístico y arquitectónico de la Nación y los departamentos. </a:t>
          </a:r>
          <a:endParaRPr lang="es-ES" sz="1700" kern="1200" dirty="0"/>
        </a:p>
      </dsp:txBody>
      <dsp:txXfrm>
        <a:off x="4367148" y="612"/>
        <a:ext cx="3789880" cy="1875126"/>
      </dsp:txXfrm>
    </dsp:sp>
    <dsp:sp modelId="{BF01B3AF-CDC6-4B3D-9E56-E698D7F9CEFA}">
      <dsp:nvSpPr>
        <dsp:cNvPr id="0" name=""/>
        <dsp:cNvSpPr/>
      </dsp:nvSpPr>
      <dsp:spPr>
        <a:xfrm>
          <a:off x="420429" y="2188260"/>
          <a:ext cx="3619650" cy="1875126"/>
        </a:xfrm>
        <a:prstGeom prst="rect">
          <a:avLst/>
        </a:prstGeom>
        <a:solidFill>
          <a:schemeClr val="tx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3. El señalamiento y localización de infraestructuras básicas relativas a la red vial nacional y regional, puertos y aeropuertos, sistemas de abastecimiento de agua, saneamiento y suministro de energía. </a:t>
          </a:r>
          <a:endParaRPr lang="es-ES" sz="1700" kern="1200" dirty="0"/>
        </a:p>
      </dsp:txBody>
      <dsp:txXfrm>
        <a:off x="420429" y="2188260"/>
        <a:ext cx="3619650" cy="1875126"/>
      </dsp:txXfrm>
    </dsp:sp>
    <dsp:sp modelId="{9BB84283-ACDA-46A9-8076-EA63F13171AB}">
      <dsp:nvSpPr>
        <dsp:cNvPr id="0" name=""/>
        <dsp:cNvSpPr/>
      </dsp:nvSpPr>
      <dsp:spPr>
        <a:xfrm>
          <a:off x="4352600" y="2188260"/>
          <a:ext cx="3760878" cy="1875126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4. Los componentes de ordenamiento territorial en los planes de desarrollo metropolitanos, en cuanto se refieran a hechos metropolitanos, así como objetivos y criterios definidos por las áreas metropolitanas. </a:t>
          </a:r>
          <a:endParaRPr lang="es-ES" sz="1700" kern="1200" dirty="0"/>
        </a:p>
      </dsp:txBody>
      <dsp:txXfrm>
        <a:off x="4352600" y="2188260"/>
        <a:ext cx="3760878" cy="1875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3CF9D-1507-4EFB-BE80-420CD0A7992F}">
      <dsp:nvSpPr>
        <dsp:cNvPr id="0" name=""/>
        <dsp:cNvSpPr/>
      </dsp:nvSpPr>
      <dsp:spPr>
        <a:xfrm rot="16200000">
          <a:off x="2790860" y="1463842"/>
          <a:ext cx="4905375" cy="197769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158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Zonificación  y ordenamiento de pastos marinos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Ordenamiento y planes de manejo de manglares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Ordenamiento de playas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Densificación urbana y suburbana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 rot="5400000">
        <a:off x="4254702" y="981075"/>
        <a:ext cx="1977690" cy="2943225"/>
      </dsp:txXfrm>
    </dsp:sp>
    <dsp:sp modelId="{C7A28F8B-5343-4F03-B42D-C0E9BF648791}">
      <dsp:nvSpPr>
        <dsp:cNvPr id="0" name=""/>
        <dsp:cNvSpPr/>
      </dsp:nvSpPr>
      <dsp:spPr>
        <a:xfrm rot="16200000">
          <a:off x="664191" y="1463842"/>
          <a:ext cx="4905375" cy="197769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158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Ordenamiento y acciones de los POMIUAC, POMCAS, Planes de manejo de AMP, PIGCC, Planes de Ordenamiento Pesquero, Planes de ordenamiento Forestal, áreas para la conservación de suelos, etc.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 rot="5400000">
        <a:off x="2128033" y="981075"/>
        <a:ext cx="1977690" cy="2943225"/>
      </dsp:txXfrm>
    </dsp:sp>
    <dsp:sp modelId="{CACACB4C-CFEA-4D1C-A513-FAFA68717238}">
      <dsp:nvSpPr>
        <dsp:cNvPr id="0" name=""/>
        <dsp:cNvSpPr/>
      </dsp:nvSpPr>
      <dsp:spPr>
        <a:xfrm rot="16200000">
          <a:off x="-1463842" y="1463842"/>
          <a:ext cx="4905375" cy="197769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158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Estructura ecológica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Estado y conservación de servicios ecosistémicos.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Monitoreo de la calidad ambiental marina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Gestión de residuos y vertimientos (límites permisibles) 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Capacidad de oferta de los servicios ecosistémicos</a:t>
          </a:r>
          <a:endParaRPr lang="es-ES" sz="1300" kern="1200" dirty="0"/>
        </a:p>
      </dsp:txBody>
      <dsp:txXfrm rot="5400000">
        <a:off x="0" y="981075"/>
        <a:ext cx="1977690" cy="2943225"/>
      </dsp:txXfrm>
    </dsp:sp>
    <dsp:sp modelId="{0FCC0057-5D4D-4AE8-B0DA-988F09F6E2BA}">
      <dsp:nvSpPr>
        <dsp:cNvPr id="0" name=""/>
        <dsp:cNvSpPr/>
      </dsp:nvSpPr>
      <dsp:spPr>
        <a:xfrm rot="16200000">
          <a:off x="4916226" y="1463842"/>
          <a:ext cx="4905375" cy="197769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158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Áreas de riesgo y amenazas naturales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Escenarios de cambio climático y riesgos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Procesos de erosión costera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Procesos </a:t>
          </a:r>
          <a:r>
            <a:rPr lang="es-ES" sz="1300" kern="1200" dirty="0" err="1" smtClean="0"/>
            <a:t>meteomarinos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Prevención y control de desastres.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Reducción de emisiones GEI y adaptación al CC.</a:t>
          </a:r>
          <a:endParaRPr lang="es-ES" sz="1300" kern="1200" dirty="0"/>
        </a:p>
      </dsp:txBody>
      <dsp:txXfrm rot="5400000">
        <a:off x="6380068" y="981075"/>
        <a:ext cx="1977690" cy="2943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CF2AC-AF5B-4F62-88CC-9CE7D47A6E45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1DA4E-7392-45CF-B7E4-1EB97793B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98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04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.png"/><Relationship Id="rId7" Type="http://schemas.openxmlformats.org/officeDocument/2006/relationships/hyperlink" Target="https://www.youtube.com/channel/UCfI4vqyXyqo_IeepJpL0QAw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invemarcolombia" TargetMode="External"/><Relationship Id="rId11" Type="http://schemas.openxmlformats.org/officeDocument/2006/relationships/image" Target="../media/image6.emf"/><Relationship Id="rId5" Type="http://schemas.openxmlformats.org/officeDocument/2006/relationships/hyperlink" Target="https://www.facebook.com/invemar.org.co" TargetMode="External"/><Relationship Id="rId10" Type="http://schemas.openxmlformats.org/officeDocument/2006/relationships/image" Target="../media/image5.emf"/><Relationship Id="rId4" Type="http://schemas.openxmlformats.org/officeDocument/2006/relationships/hyperlink" Target="http://www.invemar.org.co/" TargetMode="External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://www.invemar.org.co/" TargetMode="External"/><Relationship Id="rId7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fI4vqyXyqo_IeepJpL0QAw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twitter.com/invemarcolombia" TargetMode="External"/><Relationship Id="rId10" Type="http://schemas.openxmlformats.org/officeDocument/2006/relationships/image" Target="../media/image6.emf"/><Relationship Id="rId4" Type="http://schemas.openxmlformats.org/officeDocument/2006/relationships/hyperlink" Target="https://www.facebook.com/invemar.org.co" TargetMode="External"/><Relationship Id="rId9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PRESENTACION INVEM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1228725"/>
            <a:ext cx="7886700" cy="2281238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8650" y="5229224"/>
            <a:ext cx="5934075" cy="849401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349250"/>
            <a:ext cx="782139" cy="238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0C59D76A-9C17-4B12-A759-240A98E47ED6}" type="datetime1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893" y="6622381"/>
            <a:ext cx="207255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49524" y="6603682"/>
            <a:ext cx="433251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990" y="0"/>
            <a:ext cx="2571160" cy="1064115"/>
          </a:xfrm>
          <a:prstGeom prst="rect">
            <a:avLst/>
          </a:prstGeom>
        </p:spPr>
      </p:pic>
      <p:sp>
        <p:nvSpPr>
          <p:cNvPr id="12" name="CuadroTexto 11"/>
          <p:cNvSpPr txBox="1"/>
          <p:nvPr userDrawn="1"/>
        </p:nvSpPr>
        <p:spPr>
          <a:xfrm>
            <a:off x="2328316" y="6612091"/>
            <a:ext cx="4467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+mj-lt"/>
                <a:hlinkClick r:id="rId4"/>
              </a:rPr>
              <a:t>www.invemar.org.co</a:t>
            </a:r>
            <a:r>
              <a:rPr lang="es-ES" sz="900" dirty="0">
                <a:latin typeface="+mj-lt"/>
              </a:rPr>
              <a:t>       </a:t>
            </a:r>
            <a:r>
              <a:rPr lang="es-ES" sz="900" dirty="0">
                <a:latin typeface="+mj-lt"/>
                <a:hlinkClick r:id="rId5"/>
              </a:rPr>
              <a:t>invemar.org.co</a:t>
            </a:r>
            <a:r>
              <a:rPr lang="es-ES" sz="900" baseline="0" dirty="0">
                <a:latin typeface="+mj-lt"/>
              </a:rPr>
              <a:t>         </a:t>
            </a:r>
            <a:r>
              <a:rPr lang="es-ES" sz="900" baseline="0" dirty="0" err="1">
                <a:latin typeface="+mj-lt"/>
                <a:hlinkClick r:id="rId6"/>
              </a:rPr>
              <a:t>invemarcolombia</a:t>
            </a:r>
            <a:r>
              <a:rPr lang="es-ES" sz="900" baseline="0" dirty="0">
                <a:latin typeface="+mj-lt"/>
              </a:rPr>
              <a:t>           </a:t>
            </a:r>
            <a:r>
              <a:rPr lang="es-ES" sz="900" baseline="0" dirty="0" err="1">
                <a:solidFill>
                  <a:schemeClr val="tx1"/>
                </a:solidFill>
                <a:latin typeface="+mj-lt"/>
                <a:hlinkClick r:id="rId7"/>
              </a:rPr>
              <a:t>invemarcolombia</a:t>
            </a:r>
            <a:endParaRPr lang="es-ES" sz="9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680" y="6663254"/>
            <a:ext cx="69597" cy="1338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12" y="6663253"/>
            <a:ext cx="163839" cy="1338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47" y="6663253"/>
            <a:ext cx="158409" cy="1584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89" y="6663253"/>
            <a:ext cx="186916" cy="13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79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7522" y="65919"/>
            <a:ext cx="6238419" cy="11430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0" y="0"/>
            <a:ext cx="1938130" cy="6858000"/>
          </a:xfrm>
        </p:spPr>
        <p:txBody>
          <a:bodyPr>
            <a:noAutofit/>
          </a:bodyPr>
          <a:lstStyle>
            <a:lvl1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843703-6EC7-451E-B82A-7EE3D332D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02352"/>
            <a:ext cx="9144000" cy="773534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37522" y="1311965"/>
            <a:ext cx="7106477" cy="5416826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logo invemar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348" y="139841"/>
            <a:ext cx="676544" cy="7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7522" y="139842"/>
            <a:ext cx="6361043" cy="905188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223D5C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0" y="0"/>
            <a:ext cx="1938130" cy="6858000"/>
          </a:xfrm>
        </p:spPr>
        <p:txBody>
          <a:bodyPr>
            <a:noAutofit/>
          </a:bodyPr>
          <a:lstStyle>
            <a:lvl1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37522" y="1158240"/>
            <a:ext cx="7106477" cy="5570551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1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89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ENTIDAD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D7DF90-E741-40B4-AE6F-FE1AA7A686D8}" type="datetime1">
              <a:rPr lang="es-ES" smtClean="0"/>
              <a:t>27/08/2020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Marcador de posición de imagen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11336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0" name="Marcador de posición de imagen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156115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1" name="Marcador de posición de imagen 6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0892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3" name="Marcador de posición de imagen 6"/>
          <p:cNvSpPr>
            <a:spLocks noGrp="1"/>
          </p:cNvSpPr>
          <p:nvPr>
            <p:ph type="pic" sz="quarter" idx="17" hasCustomPrompt="1"/>
          </p:nvPr>
        </p:nvSpPr>
        <p:spPr>
          <a:xfrm>
            <a:off x="5921780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4" name="Marcador de posición de imagen 6"/>
          <p:cNvSpPr>
            <a:spLocks noGrp="1"/>
          </p:cNvSpPr>
          <p:nvPr>
            <p:ph type="pic" sz="quarter" idx="18" hasCustomPrompt="1"/>
          </p:nvPr>
        </p:nvSpPr>
        <p:spPr>
          <a:xfrm>
            <a:off x="4666557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5" name="Marcador de posición de imagen 6"/>
          <p:cNvSpPr>
            <a:spLocks noGrp="1"/>
          </p:cNvSpPr>
          <p:nvPr>
            <p:ph type="pic" sz="quarter" idx="19" hasCustomPrompt="1"/>
          </p:nvPr>
        </p:nvSpPr>
        <p:spPr>
          <a:xfrm>
            <a:off x="3411336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6" name="Marcador de posición de imagen 6"/>
          <p:cNvSpPr>
            <a:spLocks noGrp="1"/>
          </p:cNvSpPr>
          <p:nvPr>
            <p:ph type="pic" sz="quarter" idx="20" hasCustomPrompt="1"/>
          </p:nvPr>
        </p:nvSpPr>
        <p:spPr>
          <a:xfrm>
            <a:off x="2156115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7" name="Marcador de posición de imagen 6"/>
          <p:cNvSpPr>
            <a:spLocks noGrp="1"/>
          </p:cNvSpPr>
          <p:nvPr>
            <p:ph type="pic" sz="quarter" idx="21" hasCustomPrompt="1"/>
          </p:nvPr>
        </p:nvSpPr>
        <p:spPr>
          <a:xfrm>
            <a:off x="900892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8" name="Marcador de posición de imagen 6"/>
          <p:cNvSpPr>
            <a:spLocks noGrp="1"/>
          </p:cNvSpPr>
          <p:nvPr>
            <p:ph type="pic" sz="quarter" idx="22" hasCustomPrompt="1"/>
          </p:nvPr>
        </p:nvSpPr>
        <p:spPr>
          <a:xfrm>
            <a:off x="7177001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9" name="Marcador de posición de imagen 6"/>
          <p:cNvSpPr>
            <a:spLocks noGrp="1"/>
          </p:cNvSpPr>
          <p:nvPr>
            <p:ph type="pic" sz="quarter" idx="23" hasCustomPrompt="1"/>
          </p:nvPr>
        </p:nvSpPr>
        <p:spPr>
          <a:xfrm>
            <a:off x="5921780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0" name="Marcador de posición de imagen 6"/>
          <p:cNvSpPr>
            <a:spLocks noGrp="1"/>
          </p:cNvSpPr>
          <p:nvPr>
            <p:ph type="pic" sz="quarter" idx="24" hasCustomPrompt="1"/>
          </p:nvPr>
        </p:nvSpPr>
        <p:spPr>
          <a:xfrm>
            <a:off x="4666557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1" name="Marcador de posición de imagen 6"/>
          <p:cNvSpPr>
            <a:spLocks noGrp="1"/>
          </p:cNvSpPr>
          <p:nvPr>
            <p:ph type="pic" sz="quarter" idx="25" hasCustomPrompt="1"/>
          </p:nvPr>
        </p:nvSpPr>
        <p:spPr>
          <a:xfrm>
            <a:off x="3411336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2" name="Marcador de posición de imagen 6"/>
          <p:cNvSpPr>
            <a:spLocks noGrp="1"/>
          </p:cNvSpPr>
          <p:nvPr>
            <p:ph type="pic" sz="quarter" idx="26" hasCustomPrompt="1"/>
          </p:nvPr>
        </p:nvSpPr>
        <p:spPr>
          <a:xfrm>
            <a:off x="2156115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3" name="Marcador de posición de imagen 6"/>
          <p:cNvSpPr>
            <a:spLocks noGrp="1"/>
          </p:cNvSpPr>
          <p:nvPr>
            <p:ph type="pic" sz="quarter" idx="27" hasCustomPrompt="1"/>
          </p:nvPr>
        </p:nvSpPr>
        <p:spPr>
          <a:xfrm>
            <a:off x="900892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4" name="Marcador de posición de imagen 6"/>
          <p:cNvSpPr>
            <a:spLocks noGrp="1"/>
          </p:cNvSpPr>
          <p:nvPr>
            <p:ph type="pic" sz="quarter" idx="28" hasCustomPrompt="1"/>
          </p:nvPr>
        </p:nvSpPr>
        <p:spPr>
          <a:xfrm>
            <a:off x="7177001" y="2500490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5" name="Marcador de posición de imagen 6"/>
          <p:cNvSpPr>
            <a:spLocks noGrp="1"/>
          </p:cNvSpPr>
          <p:nvPr>
            <p:ph type="pic" sz="quarter" idx="29" hasCustomPrompt="1"/>
          </p:nvPr>
        </p:nvSpPr>
        <p:spPr>
          <a:xfrm>
            <a:off x="5921780" y="2500490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6" name="Marcador de posición de imagen 6"/>
          <p:cNvSpPr>
            <a:spLocks noGrp="1"/>
          </p:cNvSpPr>
          <p:nvPr>
            <p:ph type="pic" sz="quarter" idx="30" hasCustomPrompt="1"/>
          </p:nvPr>
        </p:nvSpPr>
        <p:spPr>
          <a:xfrm>
            <a:off x="4666557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7" name="Marcador de posición de imagen 6"/>
          <p:cNvSpPr>
            <a:spLocks noGrp="1"/>
          </p:cNvSpPr>
          <p:nvPr>
            <p:ph type="pic" sz="quarter" idx="31" hasCustomPrompt="1"/>
          </p:nvPr>
        </p:nvSpPr>
        <p:spPr>
          <a:xfrm>
            <a:off x="3411336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8" name="Marcador de posición de imagen 6"/>
          <p:cNvSpPr>
            <a:spLocks noGrp="1"/>
          </p:cNvSpPr>
          <p:nvPr>
            <p:ph type="pic" sz="quarter" idx="32" hasCustomPrompt="1"/>
          </p:nvPr>
        </p:nvSpPr>
        <p:spPr>
          <a:xfrm>
            <a:off x="2156115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9" name="Marcador de posición de imagen 6"/>
          <p:cNvSpPr>
            <a:spLocks noGrp="1"/>
          </p:cNvSpPr>
          <p:nvPr>
            <p:ph type="pic" sz="quarter" idx="33" hasCustomPrompt="1"/>
          </p:nvPr>
        </p:nvSpPr>
        <p:spPr>
          <a:xfrm>
            <a:off x="900892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0" name="Marcador de posición de imagen 6"/>
          <p:cNvSpPr>
            <a:spLocks noGrp="1"/>
          </p:cNvSpPr>
          <p:nvPr>
            <p:ph type="pic" sz="quarter" idx="34" hasCustomPrompt="1"/>
          </p:nvPr>
        </p:nvSpPr>
        <p:spPr>
          <a:xfrm>
            <a:off x="7177001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1" name="Marcador de posición de imagen 6"/>
          <p:cNvSpPr>
            <a:spLocks noGrp="1"/>
          </p:cNvSpPr>
          <p:nvPr>
            <p:ph type="pic" sz="quarter" idx="35" hasCustomPrompt="1"/>
          </p:nvPr>
        </p:nvSpPr>
        <p:spPr>
          <a:xfrm>
            <a:off x="5921780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2" name="Marcador de posición de imagen 6"/>
          <p:cNvSpPr>
            <a:spLocks noGrp="1"/>
          </p:cNvSpPr>
          <p:nvPr>
            <p:ph type="pic" sz="quarter" idx="36" hasCustomPrompt="1"/>
          </p:nvPr>
        </p:nvSpPr>
        <p:spPr>
          <a:xfrm>
            <a:off x="4666557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3" name="Marcador de posición de imagen 6"/>
          <p:cNvSpPr>
            <a:spLocks noGrp="1"/>
          </p:cNvSpPr>
          <p:nvPr>
            <p:ph type="pic" sz="quarter" idx="37" hasCustomPrompt="1"/>
          </p:nvPr>
        </p:nvSpPr>
        <p:spPr>
          <a:xfrm>
            <a:off x="3411336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4" name="Marcador de posición de imagen 6"/>
          <p:cNvSpPr>
            <a:spLocks noGrp="1"/>
          </p:cNvSpPr>
          <p:nvPr>
            <p:ph type="pic" sz="quarter" idx="38" hasCustomPrompt="1"/>
          </p:nvPr>
        </p:nvSpPr>
        <p:spPr>
          <a:xfrm>
            <a:off x="2156115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5" name="Marcador de posición de imagen 6"/>
          <p:cNvSpPr>
            <a:spLocks noGrp="1"/>
          </p:cNvSpPr>
          <p:nvPr>
            <p:ph type="pic" sz="quarter" idx="39" hasCustomPrompt="1"/>
          </p:nvPr>
        </p:nvSpPr>
        <p:spPr>
          <a:xfrm>
            <a:off x="900892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6" name="Marcador de posición de imagen 6"/>
          <p:cNvSpPr>
            <a:spLocks noGrp="1"/>
          </p:cNvSpPr>
          <p:nvPr>
            <p:ph type="pic" sz="quarter" idx="40" hasCustomPrompt="1"/>
          </p:nvPr>
        </p:nvSpPr>
        <p:spPr>
          <a:xfrm>
            <a:off x="7177001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7" name="Marcador de posición de imagen 6"/>
          <p:cNvSpPr>
            <a:spLocks noGrp="1"/>
          </p:cNvSpPr>
          <p:nvPr>
            <p:ph type="pic" sz="quarter" idx="41" hasCustomPrompt="1"/>
          </p:nvPr>
        </p:nvSpPr>
        <p:spPr>
          <a:xfrm>
            <a:off x="5921780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8" name="Marcador de posición de imagen 6"/>
          <p:cNvSpPr>
            <a:spLocks noGrp="1"/>
          </p:cNvSpPr>
          <p:nvPr>
            <p:ph type="pic" sz="quarter" idx="42" hasCustomPrompt="1"/>
          </p:nvPr>
        </p:nvSpPr>
        <p:spPr>
          <a:xfrm>
            <a:off x="4666557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203" y="415174"/>
            <a:ext cx="799556" cy="9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77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RESENTAC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13590"/>
            <a:ext cx="2400300" cy="25266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8E706D-C4DF-4CB1-BA34-2877AF9152AA}" type="datetime1">
              <a:rPr lang="es-ES" smtClean="0"/>
              <a:t>27/08/2020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975" y="2333625"/>
            <a:ext cx="1924050" cy="219075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FINAL DE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06457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PRESENTACION INVEMAR Y OTR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1228725"/>
            <a:ext cx="7886700" cy="2281238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8650" y="5229224"/>
            <a:ext cx="5934075" cy="849401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349250"/>
            <a:ext cx="782139" cy="238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F925DF85-92BD-4EF8-A47D-A1B5A10D437E}" type="datetime1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893" y="6622381"/>
            <a:ext cx="207255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49524" y="6603682"/>
            <a:ext cx="433251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2328316" y="6612091"/>
            <a:ext cx="4467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+mj-lt"/>
                <a:hlinkClick r:id="rId3"/>
              </a:rPr>
              <a:t>www.invemar.org.co</a:t>
            </a:r>
            <a:r>
              <a:rPr lang="es-ES" sz="900" dirty="0">
                <a:latin typeface="+mj-lt"/>
              </a:rPr>
              <a:t>       </a:t>
            </a:r>
            <a:r>
              <a:rPr lang="es-ES" sz="900" dirty="0">
                <a:latin typeface="+mj-lt"/>
                <a:hlinkClick r:id="rId4"/>
              </a:rPr>
              <a:t>invemar.org.co</a:t>
            </a:r>
            <a:r>
              <a:rPr lang="es-ES" sz="900" baseline="0" dirty="0">
                <a:latin typeface="+mj-lt"/>
              </a:rPr>
              <a:t>         </a:t>
            </a:r>
            <a:r>
              <a:rPr lang="es-ES" sz="900" baseline="0" dirty="0" err="1">
                <a:latin typeface="+mj-lt"/>
                <a:hlinkClick r:id="rId5"/>
              </a:rPr>
              <a:t>invemarcolombia</a:t>
            </a:r>
            <a:r>
              <a:rPr lang="es-ES" sz="900" baseline="0" dirty="0">
                <a:latin typeface="+mj-lt"/>
              </a:rPr>
              <a:t>           </a:t>
            </a:r>
            <a:r>
              <a:rPr lang="es-ES" sz="900" baseline="0" dirty="0" err="1">
                <a:solidFill>
                  <a:schemeClr val="tx1"/>
                </a:solidFill>
                <a:latin typeface="+mj-lt"/>
                <a:hlinkClick r:id="rId6"/>
              </a:rPr>
              <a:t>invemarcolombia</a:t>
            </a:r>
            <a:endParaRPr lang="es-ES" sz="9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680" y="6663254"/>
            <a:ext cx="69597" cy="1338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12" y="6663253"/>
            <a:ext cx="163839" cy="1338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47" y="6663253"/>
            <a:ext cx="158409" cy="1584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89" y="6663253"/>
            <a:ext cx="186916" cy="13384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32" y="174809"/>
            <a:ext cx="1807117" cy="74790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 hasCustomPrompt="1"/>
          </p:nvPr>
        </p:nvSpPr>
        <p:spPr>
          <a:xfrm>
            <a:off x="577691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4" name="Marcador de posición de imagen 10"/>
          <p:cNvSpPr>
            <a:spLocks noGrp="1"/>
          </p:cNvSpPr>
          <p:nvPr>
            <p:ph type="pic" sz="quarter" idx="14" hasCustomPrompt="1"/>
          </p:nvPr>
        </p:nvSpPr>
        <p:spPr>
          <a:xfrm>
            <a:off x="4702953" y="198295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5" name="Marcador de posición de imagen 10"/>
          <p:cNvSpPr>
            <a:spLocks noGrp="1"/>
          </p:cNvSpPr>
          <p:nvPr>
            <p:ph type="pic" sz="quarter" idx="15" hasCustomPrompt="1"/>
          </p:nvPr>
        </p:nvSpPr>
        <p:spPr>
          <a:xfrm>
            <a:off x="3628993" y="198295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6" name="Marcador de posición de imagen 10"/>
          <p:cNvSpPr>
            <a:spLocks noGrp="1"/>
          </p:cNvSpPr>
          <p:nvPr>
            <p:ph type="pic" sz="quarter" idx="16" hasCustomPrompt="1"/>
          </p:nvPr>
        </p:nvSpPr>
        <p:spPr>
          <a:xfrm>
            <a:off x="255503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7" name="Marcador de posición de imagen 10"/>
          <p:cNvSpPr>
            <a:spLocks noGrp="1"/>
          </p:cNvSpPr>
          <p:nvPr>
            <p:ph type="pic" sz="quarter" idx="17" hasCustomPrompt="1"/>
          </p:nvPr>
        </p:nvSpPr>
        <p:spPr>
          <a:xfrm>
            <a:off x="148107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8" name="Marcador de posición de imagen 10"/>
          <p:cNvSpPr>
            <a:spLocks noGrp="1"/>
          </p:cNvSpPr>
          <p:nvPr>
            <p:ph type="pic" sz="quarter" idx="18" hasCustomPrompt="1"/>
          </p:nvPr>
        </p:nvSpPr>
        <p:spPr>
          <a:xfrm>
            <a:off x="399511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94732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0" y="347870"/>
            <a:ext cx="8055033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524" y="864704"/>
            <a:ext cx="7697585" cy="52614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42116" y="6625244"/>
            <a:ext cx="2133600" cy="2393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7C1BC56-3540-4C1B-B3F4-AD00DFFE43ED}" type="datetime1">
              <a:rPr lang="es-ES" smtClean="0"/>
              <a:t>27/08/2020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085031" y="6494686"/>
            <a:ext cx="4770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864525" y="347870"/>
            <a:ext cx="495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CONTENIDO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0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ICIO DE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1709739"/>
            <a:ext cx="8077200" cy="2852737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8150" y="4589464"/>
            <a:ext cx="807243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81E124-96A2-4EDF-89FD-176E3D88B6E0}" type="datetime1">
              <a:rPr lang="es-ES" smtClean="0"/>
              <a:t>27/08/2020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01450" y="66506"/>
            <a:ext cx="2570400" cy="10637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4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SENC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49D59E1-9DFF-400C-B84C-F0E08577A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7641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303" y="145465"/>
            <a:ext cx="7866638" cy="1063453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09303" y="1311966"/>
            <a:ext cx="8360228" cy="4904684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09303" y="6592751"/>
            <a:ext cx="2133600" cy="25971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DB26CFD-B0DB-43D9-8188-C58C566CCFC0}" type="datetime1">
              <a:rPr lang="es-ES" smtClean="0"/>
              <a:t>27/08/2020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31394" y="6496050"/>
            <a:ext cx="46736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6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45466"/>
            <a:ext cx="7647291" cy="985065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238596"/>
            <a:ext cx="3886200" cy="49383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238596"/>
            <a:ext cx="3886200" cy="49383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60FEF-AA65-40DA-89B3-45CA00C41CEE}" type="datetime1">
              <a:rPr lang="es-ES" smtClean="0"/>
              <a:t>27/08/2020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145466"/>
            <a:ext cx="7646099" cy="111691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90468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114380"/>
            <a:ext cx="3868340" cy="44194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90468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114380"/>
            <a:ext cx="3887391" cy="44194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EFEB04-4BDB-43D7-A479-2A871DF192EB}" type="datetime1">
              <a:rPr lang="es-ES" smtClean="0"/>
              <a:t>27/08/2020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0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9BFEF4-AAF7-496E-A851-733AD729906D}" type="datetime1">
              <a:rPr lang="es-ES" smtClean="0"/>
              <a:t>27/08/2020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6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BB8F862-C54C-4763-89BF-6589903C0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5217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437E74-7515-4B07-9BD8-565536E02041}" type="datetime1">
              <a:rPr lang="es-ES" smtClean="0"/>
              <a:t>27/08/2020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5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608445"/>
            <a:ext cx="20574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CE29FD57-85EB-4906-8748-78DA5BB9A262}" type="datetime1">
              <a:rPr lang="es-ES" smtClean="0"/>
              <a:t>27/08/2020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608445"/>
            <a:ext cx="3086100" cy="2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608445"/>
            <a:ext cx="2057400" cy="231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0241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83" r:id="rId2"/>
    <p:sldLayoutId id="2147483656" r:id="rId3"/>
    <p:sldLayoutId id="2147483669" r:id="rId4"/>
    <p:sldLayoutId id="2147483678" r:id="rId5"/>
    <p:sldLayoutId id="2147483670" r:id="rId6"/>
    <p:sldLayoutId id="2147483671" r:id="rId7"/>
    <p:sldLayoutId id="2147483674" r:id="rId8"/>
    <p:sldLayoutId id="2147483675" r:id="rId9"/>
    <p:sldLayoutId id="2147483653" r:id="rId10"/>
    <p:sldLayoutId id="2147483662" r:id="rId11"/>
    <p:sldLayoutId id="2147483665" r:id="rId12"/>
    <p:sldLayoutId id="2147483684" r:id="rId13"/>
    <p:sldLayoutId id="2147483673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y.zamora@invemar.org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ítulo 161"/>
          <p:cNvSpPr>
            <a:spLocks noGrp="1"/>
          </p:cNvSpPr>
          <p:nvPr>
            <p:ph type="ctrTitle"/>
          </p:nvPr>
        </p:nvSpPr>
        <p:spPr>
          <a:xfrm>
            <a:off x="352707" y="553811"/>
            <a:ext cx="8615445" cy="2375160"/>
          </a:xfrm>
        </p:spPr>
        <p:txBody>
          <a:bodyPr>
            <a:noAutofit/>
          </a:bodyPr>
          <a:lstStyle/>
          <a:p>
            <a:r>
              <a:rPr lang="es-CO" sz="4000" dirty="0">
                <a:solidFill>
                  <a:srgbClr val="002060"/>
                </a:solidFill>
                <a:latin typeface="+mn-lt"/>
              </a:rPr>
              <a:t>Módulo </a:t>
            </a:r>
            <a:r>
              <a:rPr lang="es-CO" sz="4000" dirty="0" smtClean="0">
                <a:solidFill>
                  <a:srgbClr val="002060"/>
                </a:solidFill>
                <a:latin typeface="+mn-lt"/>
              </a:rPr>
              <a:t>3: Ordenamiento ambiental territorial en el contexto de las zonas marinos y costeras</a:t>
            </a:r>
            <a:endParaRPr lang="es-CO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3" name="Subtítulo 162"/>
          <p:cNvSpPr>
            <a:spLocks noGrp="1"/>
          </p:cNvSpPr>
          <p:nvPr>
            <p:ph type="subTitle" idx="1"/>
          </p:nvPr>
        </p:nvSpPr>
        <p:spPr>
          <a:xfrm>
            <a:off x="62685" y="6129552"/>
            <a:ext cx="5511259" cy="324756"/>
          </a:xfrm>
        </p:spPr>
        <p:txBody>
          <a:bodyPr>
            <a:normAutofit/>
          </a:bodyPr>
          <a:lstStyle/>
          <a:p>
            <a:r>
              <a:rPr lang="es-CO" sz="1200" i="1" dirty="0">
                <a:latin typeface="+mn-lt"/>
              </a:rPr>
              <a:t>Capacitación para el manejo de zonas marinas y costeras – Agosto 11 – Septiembre 24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E49-1F5A-4E52-B3D2-7E58D3B954A5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881666" y="3281302"/>
            <a:ext cx="76844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CO" sz="2400" dirty="0">
                <a:solidFill>
                  <a:srgbClr val="002060"/>
                </a:solidFill>
                <a:ea typeface="+mj-ea"/>
                <a:cs typeface="+mj-cs"/>
              </a:rPr>
              <a:t>TEMA:  </a:t>
            </a:r>
            <a:r>
              <a:rPr lang="es-ES" sz="2400" dirty="0">
                <a:solidFill>
                  <a:srgbClr val="002060"/>
                </a:solidFill>
                <a:ea typeface="+mj-ea"/>
                <a:cs typeface="+mj-cs"/>
              </a:rPr>
              <a:t>Determinantes ambientales en </a:t>
            </a:r>
            <a:r>
              <a:rPr lang="es-ES" sz="2400" dirty="0" smtClean="0">
                <a:solidFill>
                  <a:srgbClr val="002060"/>
                </a:solidFill>
                <a:ea typeface="+mj-ea"/>
                <a:cs typeface="+mj-cs"/>
              </a:rPr>
              <a:t>los instrumentos </a:t>
            </a:r>
            <a:r>
              <a:rPr lang="es-ES" sz="2400" dirty="0">
                <a:solidFill>
                  <a:srgbClr val="002060"/>
                </a:solidFill>
                <a:ea typeface="+mj-ea"/>
                <a:cs typeface="+mj-cs"/>
              </a:rPr>
              <a:t>de ordenamiento </a:t>
            </a:r>
            <a:r>
              <a:rPr lang="es-ES" sz="2400" dirty="0" smtClean="0">
                <a:solidFill>
                  <a:srgbClr val="002060"/>
                </a:solidFill>
                <a:ea typeface="+mj-ea"/>
                <a:cs typeface="+mj-cs"/>
              </a:rPr>
              <a:t>territorial para la </a:t>
            </a:r>
            <a:r>
              <a:rPr lang="es-ES" sz="2400" dirty="0">
                <a:solidFill>
                  <a:srgbClr val="002060"/>
                </a:solidFill>
                <a:ea typeface="+mj-ea"/>
                <a:cs typeface="+mj-cs"/>
              </a:rPr>
              <a:t>gestión sostenible y la conservación de las zonas marinas y costeras del </a:t>
            </a:r>
            <a:r>
              <a:rPr lang="es-ES" sz="2400" dirty="0" smtClean="0">
                <a:solidFill>
                  <a:srgbClr val="002060"/>
                </a:solidFill>
                <a:ea typeface="+mj-ea"/>
                <a:cs typeface="+mj-cs"/>
              </a:rPr>
              <a:t>Caribe colombiano</a:t>
            </a:r>
            <a:endParaRPr lang="es-CO" sz="2400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39783" y="5061863"/>
            <a:ext cx="4841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i="1" dirty="0">
                <a:solidFill>
                  <a:srgbClr val="002060"/>
                </a:solidFill>
              </a:rPr>
              <a:t>Profesora:  </a:t>
            </a:r>
            <a:r>
              <a:rPr lang="es-CO" sz="2400" i="1" dirty="0" smtClean="0">
                <a:solidFill>
                  <a:srgbClr val="002060"/>
                </a:solidFill>
              </a:rPr>
              <a:t>Anny Paola Zamora</a:t>
            </a:r>
          </a:p>
          <a:p>
            <a:pPr algn="ctr"/>
            <a:r>
              <a:rPr lang="es-CO" sz="2400" i="1" dirty="0" smtClean="0">
                <a:solidFill>
                  <a:srgbClr val="002060"/>
                </a:solidFill>
                <a:hlinkClick r:id="rId3"/>
              </a:rPr>
              <a:t>anny.zamora@invemar.org.co</a:t>
            </a:r>
            <a:r>
              <a:rPr lang="es-CO" sz="2400" i="1" dirty="0" smtClean="0">
                <a:solidFill>
                  <a:srgbClr val="002060"/>
                </a:solidFill>
              </a:rPr>
              <a:t>  </a:t>
            </a:r>
            <a:endParaRPr lang="es-CO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1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947"/>
            <a:ext cx="8795657" cy="57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9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Ejemplos de determinantes ambientales para la zona marino costera</a:t>
            </a:r>
            <a:endParaRPr lang="es-CO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94406698"/>
              </p:ext>
            </p:extLst>
          </p:nvPr>
        </p:nvGraphicFramePr>
        <p:xfrm>
          <a:off x="409575" y="1311275"/>
          <a:ext cx="8359775" cy="490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451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Estado del sistema natural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12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6127" t="22371" r="26016" b="12351"/>
          <a:stretch/>
        </p:blipFill>
        <p:spPr>
          <a:xfrm>
            <a:off x="642983" y="677191"/>
            <a:ext cx="7722091" cy="5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Estado del sistema natural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7" y="1208918"/>
            <a:ext cx="8990290" cy="41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Estado del sistema natural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35" y="624424"/>
            <a:ext cx="7866639" cy="60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Estado del sistema natural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15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47" y="568692"/>
            <a:ext cx="7599494" cy="592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Escenarios de cambio climático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16</a:t>
            </a:fld>
            <a:endParaRPr lang="es-ES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0039" t="28003" r="4453" b="13991"/>
          <a:stretch/>
        </p:blipFill>
        <p:spPr>
          <a:xfrm>
            <a:off x="409303" y="906205"/>
            <a:ext cx="7152640" cy="2603834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/>
          <a:srcRect t="8108" b="5877"/>
          <a:stretch/>
        </p:blipFill>
        <p:spPr bwMode="auto">
          <a:xfrm>
            <a:off x="4368799" y="3780790"/>
            <a:ext cx="4446179" cy="2715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t="38288" r="23904" b="12833"/>
          <a:stretch/>
        </p:blipFill>
        <p:spPr bwMode="auto">
          <a:xfrm>
            <a:off x="188684" y="3780790"/>
            <a:ext cx="4615545" cy="1981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90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17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77" y="454931"/>
            <a:ext cx="4626132" cy="38871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820" y="2630737"/>
            <a:ext cx="4626132" cy="386531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402186" y="1188891"/>
            <a:ext cx="309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Régimen de uso definidos en los POMIUAC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86154" y="4788618"/>
            <a:ext cx="374352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Los cuales deben estar alineados a otros instrumentos de planificación Ambiental y entre todos orientar el desarrollo de la zona costera.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82D640-F2B8-4407-BE76-D8F7A05B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361949"/>
            <a:ext cx="7866638" cy="846969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Acciones claves de las autoridades ambientales en el proceso de planificación territorial</a:t>
            </a:r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420432" y="1394223"/>
            <a:ext cx="8328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</a:rPr>
              <a:t>Las CAR, por las funciones atribuidas por la Ley 99 de 1993, son la máxima autoridad ambiental y administradoras de los recursos naturales renovables de sus jurisdicciones y las encargadas de velar por la dimensión ambiental en las decisiones de planificación y de ordenamiento territorial (numerales 2° y 5°, Artículo 31°, Ley 99 de 1993). En consecuencia, deben asegurar que los modelos de ocupación de los POT, incorporen criterios de sostenibilidad ambiental y resiliencia territorial. 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660159" y="3529638"/>
            <a:ext cx="7848842" cy="2585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Con </a:t>
            </a:r>
            <a:r>
              <a:rPr lang="es-ES" dirty="0">
                <a:solidFill>
                  <a:schemeClr val="tx1"/>
                </a:solidFill>
              </a:rPr>
              <a:t>base en estudios técnicos, en la experiencia adquirida en su ejercicio de autoridad ambiental, en las actividades de licenciamiento y en la formulación y ejecución de sus instrumentos de planificación, </a:t>
            </a:r>
            <a:r>
              <a:rPr lang="es-ES" b="1" dirty="0">
                <a:solidFill>
                  <a:schemeClr val="tx1"/>
                </a:solidFill>
              </a:rPr>
              <a:t>las </a:t>
            </a:r>
            <a:r>
              <a:rPr lang="es-ES" b="1" dirty="0" smtClean="0">
                <a:solidFill>
                  <a:schemeClr val="tx1"/>
                </a:solidFill>
              </a:rPr>
              <a:t>autoridades ambientales </a:t>
            </a:r>
            <a:r>
              <a:rPr lang="es-ES" b="1" dirty="0">
                <a:solidFill>
                  <a:schemeClr val="tx1"/>
                </a:solidFill>
              </a:rPr>
              <a:t>indicarán a los municipios y distritos, mediante un documento compilatorio, acto administrativo u otra estrategia que considere pertinente</a:t>
            </a:r>
            <a:r>
              <a:rPr lang="es-ES" dirty="0">
                <a:solidFill>
                  <a:schemeClr val="tx1"/>
                </a:solidFill>
              </a:rPr>
              <a:t>, las determinantes ambientales que deben ser incorporadas en sus POT. </a:t>
            </a:r>
            <a:r>
              <a:rPr lang="es-ES" dirty="0" smtClean="0">
                <a:solidFill>
                  <a:schemeClr val="tx1"/>
                </a:solidFill>
              </a:rPr>
              <a:t> Así mismo deberán establecer </a:t>
            </a:r>
            <a:r>
              <a:rPr lang="es-ES" dirty="0">
                <a:solidFill>
                  <a:schemeClr val="tx1"/>
                </a:solidFill>
              </a:rPr>
              <a:t>una periodicidad en la actualización y entrega de este documento o acto administrativo, sin olvidar </a:t>
            </a:r>
            <a:r>
              <a:rPr lang="es-ES" b="1" dirty="0">
                <a:solidFill>
                  <a:schemeClr val="tx1"/>
                </a:solidFill>
              </a:rPr>
              <a:t>que la asistencia técnica y acompañamiento en la materia debe ser permanente</a:t>
            </a:r>
            <a:r>
              <a:rPr lang="es-ES" b="1" dirty="0" smtClean="0">
                <a:solidFill>
                  <a:schemeClr val="tx1"/>
                </a:solidFill>
              </a:rPr>
              <a:t>. (</a:t>
            </a:r>
            <a:r>
              <a:rPr lang="es-ES" b="1" dirty="0" err="1" smtClean="0">
                <a:solidFill>
                  <a:schemeClr val="tx1"/>
                </a:solidFill>
              </a:rPr>
              <a:t>Minambiente</a:t>
            </a:r>
            <a:r>
              <a:rPr lang="es-ES" b="1" dirty="0" smtClean="0">
                <a:solidFill>
                  <a:schemeClr val="tx1"/>
                </a:solidFill>
              </a:rPr>
              <a:t>, 2016)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19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295" t="19593" r="34271" b="10962"/>
          <a:stretch/>
        </p:blipFill>
        <p:spPr>
          <a:xfrm>
            <a:off x="866450" y="1598612"/>
            <a:ext cx="6952343" cy="5080000"/>
          </a:xfrm>
          <a:prstGeom prst="rect">
            <a:avLst/>
          </a:prstGeom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1582D640-F2B8-4407-BE76-D8F7A05B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361949"/>
            <a:ext cx="7866638" cy="846969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Acciones claves de las autoridades ambientales en el proceso de planificación territorial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5843252" y="6163395"/>
            <a:ext cx="203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</a:rPr>
              <a:t>Minambiente</a:t>
            </a:r>
            <a:r>
              <a:rPr lang="es-ES" b="1" dirty="0">
                <a:solidFill>
                  <a:schemeClr val="bg1"/>
                </a:solidFill>
              </a:rPr>
              <a:t>, </a:t>
            </a:r>
            <a:r>
              <a:rPr lang="es-ES" b="1" dirty="0" smtClean="0">
                <a:solidFill>
                  <a:schemeClr val="bg1"/>
                </a:solidFill>
              </a:rPr>
              <a:t>2016.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6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82D640-F2B8-4407-BE76-D8F7A05B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361949"/>
            <a:ext cx="7866638" cy="846969"/>
          </a:xfrm>
        </p:spPr>
        <p:txBody>
          <a:bodyPr/>
          <a:lstStyle/>
          <a:p>
            <a:r>
              <a:rPr lang="es-CO" dirty="0" smtClean="0"/>
              <a:t>Bases conceptuales</a:t>
            </a:r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616856" y="1497711"/>
            <a:ext cx="7514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</a:rPr>
              <a:t>La </a:t>
            </a:r>
            <a:r>
              <a:rPr lang="es-ES" dirty="0">
                <a:solidFill>
                  <a:schemeClr val="bg1"/>
                </a:solidFill>
              </a:rPr>
              <a:t>Ley 99 de 1993 por la cual se crea el Ministerio de Ambiente y se organiza el Sistema Nacional Ambiental, define en su artículo 7º el </a:t>
            </a:r>
            <a:r>
              <a:rPr lang="es-ES" b="1" dirty="0">
                <a:solidFill>
                  <a:schemeClr val="bg1"/>
                </a:solidFill>
              </a:rPr>
              <a:t>ordenamiento </a:t>
            </a:r>
            <a:r>
              <a:rPr lang="es-ES" b="1" dirty="0" smtClean="0">
                <a:solidFill>
                  <a:schemeClr val="bg1"/>
                </a:solidFill>
              </a:rPr>
              <a:t>ambiental </a:t>
            </a:r>
            <a:r>
              <a:rPr lang="es-ES" b="1" dirty="0">
                <a:solidFill>
                  <a:schemeClr val="bg1"/>
                </a:solidFill>
              </a:rPr>
              <a:t>territorial –</a:t>
            </a:r>
            <a:r>
              <a:rPr lang="es-ES" b="1" dirty="0" smtClean="0">
                <a:solidFill>
                  <a:schemeClr val="bg1"/>
                </a:solidFill>
              </a:rPr>
              <a:t>OAT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61142" y="2840895"/>
            <a:ext cx="678097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/>
              <a:t>Es la función atribuida al Estado de regular y </a:t>
            </a:r>
            <a:r>
              <a:rPr lang="es-ES" sz="2400" dirty="0" smtClean="0"/>
              <a:t>orientar el </a:t>
            </a:r>
            <a:r>
              <a:rPr lang="es-ES" sz="2400" dirty="0"/>
              <a:t>proceso </a:t>
            </a:r>
            <a:r>
              <a:rPr lang="es-ES" sz="2400" dirty="0" smtClean="0"/>
              <a:t>de diseño </a:t>
            </a:r>
            <a:r>
              <a:rPr lang="es-ES" sz="2400" dirty="0"/>
              <a:t>y planificación de uso </a:t>
            </a:r>
            <a:r>
              <a:rPr lang="es-ES" sz="2400" dirty="0" smtClean="0"/>
              <a:t>del territorio </a:t>
            </a:r>
            <a:r>
              <a:rPr lang="es-ES" sz="2400" dirty="0"/>
              <a:t>y de los recursos </a:t>
            </a:r>
            <a:r>
              <a:rPr lang="es-ES" sz="2400" dirty="0" smtClean="0"/>
              <a:t>naturales renovables </a:t>
            </a:r>
            <a:r>
              <a:rPr lang="es-ES" sz="2400" dirty="0"/>
              <a:t>de </a:t>
            </a:r>
            <a:r>
              <a:rPr lang="es-ES" sz="2400" dirty="0" smtClean="0"/>
              <a:t>la Nación</a:t>
            </a:r>
            <a:r>
              <a:rPr lang="es-ES" sz="2400" dirty="0"/>
              <a:t>, a fin de garantizar su adecuada explotación y</a:t>
            </a:r>
          </a:p>
          <a:p>
            <a:pPr algn="ctr"/>
            <a:r>
              <a:rPr lang="es-ES" sz="2400" dirty="0"/>
              <a:t>su desarrollo </a:t>
            </a:r>
            <a:r>
              <a:rPr lang="es-ES" sz="2400" dirty="0" smtClean="0"/>
              <a:t>sostenible.</a:t>
            </a:r>
            <a:endParaRPr lang="es-CO" sz="2400" dirty="0"/>
          </a:p>
        </p:txBody>
      </p:sp>
      <p:sp>
        <p:nvSpPr>
          <p:cNvPr id="8" name="Rectángulo 7"/>
          <p:cNvSpPr/>
          <p:nvPr/>
        </p:nvSpPr>
        <p:spPr>
          <a:xfrm>
            <a:off x="489804" y="5094920"/>
            <a:ext cx="8123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OAT</a:t>
            </a:r>
            <a:r>
              <a:rPr lang="es-ES" dirty="0">
                <a:solidFill>
                  <a:schemeClr val="bg1"/>
                </a:solidFill>
              </a:rPr>
              <a:t> como política del Estado y proceso </a:t>
            </a:r>
            <a:r>
              <a:rPr lang="es-ES" dirty="0" smtClean="0">
                <a:solidFill>
                  <a:schemeClr val="bg1"/>
                </a:solidFill>
              </a:rPr>
              <a:t>clave </a:t>
            </a:r>
            <a:r>
              <a:rPr lang="es-ES" dirty="0">
                <a:solidFill>
                  <a:schemeClr val="bg1"/>
                </a:solidFill>
              </a:rPr>
              <a:t>para la planificación del desarrollo</a:t>
            </a:r>
            <a:r>
              <a:rPr lang="es-ES" dirty="0" smtClean="0">
                <a:solidFill>
                  <a:schemeClr val="bg1"/>
                </a:solidFill>
              </a:rPr>
              <a:t>, se </a:t>
            </a:r>
            <a:r>
              <a:rPr lang="es-ES" dirty="0">
                <a:solidFill>
                  <a:schemeClr val="bg1"/>
                </a:solidFill>
              </a:rPr>
              <a:t>convierte en la base del </a:t>
            </a:r>
            <a:r>
              <a:rPr lang="es-ES" b="1" dirty="0">
                <a:solidFill>
                  <a:schemeClr val="bg1"/>
                </a:solidFill>
              </a:rPr>
              <a:t>MIZC</a:t>
            </a:r>
            <a:r>
              <a:rPr lang="es-ES" dirty="0">
                <a:solidFill>
                  <a:schemeClr val="bg1"/>
                </a:solidFill>
              </a:rPr>
              <a:t>, como </a:t>
            </a:r>
            <a:r>
              <a:rPr lang="es-ES" dirty="0" smtClean="0">
                <a:solidFill>
                  <a:schemeClr val="bg1"/>
                </a:solidFill>
              </a:rPr>
              <a:t>estrategia que </a:t>
            </a:r>
            <a:r>
              <a:rPr lang="es-ES" dirty="0">
                <a:solidFill>
                  <a:schemeClr val="bg1"/>
                </a:solidFill>
              </a:rPr>
              <a:t>orienta la planeación del desarrollo desde </a:t>
            </a:r>
            <a:r>
              <a:rPr lang="es-ES" dirty="0" smtClean="0">
                <a:solidFill>
                  <a:schemeClr val="bg1"/>
                </a:solidFill>
              </a:rPr>
              <a:t>una perspectiva </a:t>
            </a:r>
            <a:r>
              <a:rPr lang="es-ES" dirty="0">
                <a:solidFill>
                  <a:schemeClr val="bg1"/>
                </a:solidFill>
              </a:rPr>
              <a:t>holística e integral y democrática.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51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569451" y="1708826"/>
            <a:ext cx="78923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Las </a:t>
            </a:r>
            <a:r>
              <a:rPr lang="es-ES" dirty="0" smtClean="0">
                <a:solidFill>
                  <a:schemeClr val="bg1"/>
                </a:solidFill>
              </a:rPr>
              <a:t>CAR son </a:t>
            </a:r>
            <a:r>
              <a:rPr lang="es-ES" dirty="0">
                <a:solidFill>
                  <a:schemeClr val="bg1"/>
                </a:solidFill>
              </a:rPr>
              <a:t>encargadas de los procesos de concertación de los POT con los municipios y distritos deben asegurar que queden incorporadas en los POT </a:t>
            </a:r>
            <a:r>
              <a:rPr lang="es-ES" dirty="0" smtClean="0">
                <a:solidFill>
                  <a:schemeClr val="bg1"/>
                </a:solidFill>
              </a:rPr>
              <a:t>las determinantes ambientales, incluso las que no son de su competencia directa (</a:t>
            </a:r>
            <a:r>
              <a:rPr lang="es-ES" dirty="0">
                <a:solidFill>
                  <a:schemeClr val="bg1"/>
                </a:solidFill>
              </a:rPr>
              <a:t>parágrafo 6° del artículo 1° de la Ley 507 de 1999, modificó el artículo 24º de la Ley 388 </a:t>
            </a:r>
            <a:r>
              <a:rPr lang="es-ES" dirty="0" smtClean="0">
                <a:solidFill>
                  <a:schemeClr val="bg1"/>
                </a:solidFill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Es importante tener en cuenta que si bien la Ley 388 de 1997 no concede a PNN la facultad de concertar los POT con los municipios y distritos, debe propenderse por su acompañamiento y participación cuando a ello hubiere lugar considerando su papel relevante en el ordenamiento ambiental territorial. </a:t>
            </a:r>
            <a:endParaRPr lang="es-CO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</a:rPr>
              <a:t>En </a:t>
            </a:r>
            <a:r>
              <a:rPr lang="es-ES" dirty="0">
                <a:solidFill>
                  <a:schemeClr val="bg1"/>
                </a:solidFill>
              </a:rPr>
              <a:t>caso de que no se logre acuerdos entre las autoridades ambientales y los municipios y distritos, el proyecto de POT será remitido al Ministerio de Ambiente y Desarrollo Sostenible como instancia decisoria.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1582D640-F2B8-4407-BE76-D8F7A05B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468435"/>
            <a:ext cx="7722091" cy="846969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Acciones claves de las autoridades ambientales en el proceso de planificación territorial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37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569451" y="1708826"/>
            <a:ext cx="78923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Las </a:t>
            </a:r>
            <a:r>
              <a:rPr lang="es-ES" dirty="0" smtClean="0">
                <a:solidFill>
                  <a:schemeClr val="bg1"/>
                </a:solidFill>
              </a:rPr>
              <a:t>determinantes ambientales se constituyen en un lineamiento clave para la formulación, revisión y ajuste del POT, que </a:t>
            </a:r>
            <a:r>
              <a:rPr lang="es-ES" dirty="0">
                <a:solidFill>
                  <a:schemeClr val="bg1"/>
                </a:solidFill>
              </a:rPr>
              <a:t>garantizarán la inclusión de los aspectos ambientales y la reglamentación de uso </a:t>
            </a:r>
            <a:r>
              <a:rPr lang="es-ES" dirty="0" smtClean="0">
                <a:solidFill>
                  <a:schemeClr val="bg1"/>
                </a:solidFill>
              </a:rPr>
              <a:t>en el modelo de desarrollo municipal </a:t>
            </a:r>
            <a:r>
              <a:rPr lang="es-ES" dirty="0">
                <a:solidFill>
                  <a:schemeClr val="bg1"/>
                </a:solidFill>
              </a:rPr>
              <a:t>y demás actividades </a:t>
            </a:r>
            <a:r>
              <a:rPr lang="es-ES" dirty="0" smtClean="0">
                <a:solidFill>
                  <a:schemeClr val="bg1"/>
                </a:solidFill>
              </a:rPr>
              <a:t>socio-productivas en </a:t>
            </a:r>
            <a:r>
              <a:rPr lang="es-ES" dirty="0">
                <a:solidFill>
                  <a:schemeClr val="bg1"/>
                </a:solidFill>
              </a:rPr>
              <a:t>los niveles regional y local. </a:t>
            </a:r>
            <a:endParaRPr lang="es-ES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</a:rPr>
              <a:t>Las determinantes </a:t>
            </a:r>
            <a:r>
              <a:rPr lang="es-ES" dirty="0">
                <a:solidFill>
                  <a:schemeClr val="bg1"/>
                </a:solidFill>
              </a:rPr>
              <a:t>Ambientales será objeto de constantes actualizaciones, con el fin de incluir la nueva normatividad ambiental, los nuevos procesos de ordenamiento o situaciones jurídicas, proyectos y propuestas que puedan desarrollarse en el territorio, siendo socializado y entregado a los municipios y demás entidades territoriales para su respectivo conocimiento y aplicación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1582D640-F2B8-4407-BE76-D8F7A05B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468435"/>
            <a:ext cx="7722091" cy="846969"/>
          </a:xfrm>
        </p:spPr>
        <p:txBody>
          <a:bodyPr>
            <a:normAutofit/>
          </a:bodyPr>
          <a:lstStyle/>
          <a:p>
            <a:r>
              <a:rPr lang="es-CO" dirty="0" smtClean="0"/>
              <a:t>Conclusiones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8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E49-1F5A-4E52-B3D2-7E58D3B954A5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11590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409302" y="1207903"/>
            <a:ext cx="8439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es-CO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O" b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MIZC</a:t>
            </a:r>
            <a:r>
              <a:rPr lang="es-CO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establece las pautas para el ordenamiento ambiental territorial de las zonas costeras, orientándose en los siguientes propósitos: 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1582D640-F2B8-4407-BE76-D8F7A05B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540522"/>
            <a:ext cx="7866638" cy="846969"/>
          </a:xfrm>
        </p:spPr>
        <p:txBody>
          <a:bodyPr/>
          <a:lstStyle/>
          <a:p>
            <a:r>
              <a:rPr lang="es-CO" dirty="0" smtClean="0"/>
              <a:t>Bases conceptuales</a:t>
            </a:r>
            <a:endParaRPr lang="es-CO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92989433"/>
              </p:ext>
            </p:extLst>
          </p:nvPr>
        </p:nvGraphicFramePr>
        <p:xfrm>
          <a:off x="519732" y="2181734"/>
          <a:ext cx="8218235" cy="378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64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303" y="464780"/>
            <a:ext cx="7866638" cy="1063453"/>
          </a:xfrm>
        </p:spPr>
        <p:txBody>
          <a:bodyPr/>
          <a:lstStyle/>
          <a:p>
            <a:r>
              <a:rPr lang="es-CO" dirty="0" smtClean="0"/>
              <a:t>Bases conceptuales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09303" y="1393149"/>
            <a:ext cx="8342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El </a:t>
            </a:r>
            <a:r>
              <a:rPr lang="es-ES" dirty="0" smtClean="0">
                <a:solidFill>
                  <a:schemeClr val="bg1"/>
                </a:solidFill>
              </a:rPr>
              <a:t>OAT es un deber</a:t>
            </a:r>
            <a:r>
              <a:rPr lang="es-ES" dirty="0">
                <a:solidFill>
                  <a:schemeClr val="bg1"/>
                </a:solidFill>
              </a:rPr>
              <a:t>, la constitución y las leyes vigentes así </a:t>
            </a:r>
            <a:r>
              <a:rPr lang="es-ES" dirty="0" smtClean="0">
                <a:solidFill>
                  <a:schemeClr val="bg1"/>
                </a:solidFill>
              </a:rPr>
              <a:t>lo determinan</a:t>
            </a:r>
            <a:r>
              <a:rPr lang="es-ES" dirty="0">
                <a:solidFill>
                  <a:schemeClr val="bg1"/>
                </a:solidFill>
              </a:rPr>
              <a:t>. </a:t>
            </a:r>
            <a:r>
              <a:rPr lang="es-ES" dirty="0" smtClean="0">
                <a:solidFill>
                  <a:schemeClr val="bg1"/>
                </a:solidFill>
              </a:rPr>
              <a:t>Bajo este marco y apuntando a los objetivos </a:t>
            </a:r>
            <a:r>
              <a:rPr lang="es-ES" dirty="0">
                <a:solidFill>
                  <a:schemeClr val="bg1"/>
                </a:solidFill>
              </a:rPr>
              <a:t>del </a:t>
            </a:r>
            <a:r>
              <a:rPr lang="es-ES" b="1" dirty="0">
                <a:solidFill>
                  <a:schemeClr val="bg1"/>
                </a:solidFill>
              </a:rPr>
              <a:t>ordenamiento territorial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smtClean="0">
                <a:solidFill>
                  <a:schemeClr val="bg1"/>
                </a:solidFill>
              </a:rPr>
              <a:t>surge </a:t>
            </a:r>
            <a:r>
              <a:rPr lang="es-ES" dirty="0">
                <a:solidFill>
                  <a:schemeClr val="bg1"/>
                </a:solidFill>
              </a:rPr>
              <a:t>el criterio de </a:t>
            </a:r>
            <a:r>
              <a:rPr lang="es-ES" b="1" dirty="0">
                <a:solidFill>
                  <a:schemeClr val="bg1"/>
                </a:solidFill>
              </a:rPr>
              <a:t>determinantes ambientales </a:t>
            </a:r>
            <a:r>
              <a:rPr lang="es-ES" dirty="0">
                <a:solidFill>
                  <a:schemeClr val="bg1"/>
                </a:solidFill>
              </a:rPr>
              <a:t>como una guía de acción que permite implementar las acciones sobre el territorio sin detrimento de su base natural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89330" y="2967234"/>
            <a:ext cx="7669839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tx1"/>
                </a:solidFill>
              </a:rPr>
              <a:t>En Colombia el ordenamiento territorial es un </a:t>
            </a:r>
            <a:r>
              <a:rPr lang="es-ES" sz="2000" b="1" dirty="0">
                <a:solidFill>
                  <a:schemeClr val="tx1"/>
                </a:solidFill>
              </a:rPr>
              <a:t>instrumento de planificación y gestión de las entidades territoriales </a:t>
            </a:r>
            <a:r>
              <a:rPr lang="es-ES" sz="2000" dirty="0">
                <a:solidFill>
                  <a:schemeClr val="tx1"/>
                </a:solidFill>
              </a:rPr>
              <a:t>para facilitar el desarrollo institucional, el fortalecimiento de la identidad cultural y el desarrollo territorial, entendido como </a:t>
            </a:r>
            <a:r>
              <a:rPr lang="es-CO" sz="2000" dirty="0">
                <a:solidFill>
                  <a:schemeClr val="tx1"/>
                </a:solidFill>
              </a:rPr>
              <a:t>desarrollo económicamente competitivo, socialmente </a:t>
            </a:r>
            <a:r>
              <a:rPr lang="es-ES" sz="2000" dirty="0">
                <a:solidFill>
                  <a:schemeClr val="tx1"/>
                </a:solidFill>
              </a:rPr>
              <a:t>justo, ambiental y físicamente sostenible, atendiendo la dimensión cultural y físico-geográfica de Colombia </a:t>
            </a:r>
            <a:r>
              <a:rPr lang="es-CO" sz="2000" dirty="0">
                <a:solidFill>
                  <a:schemeClr val="tx1"/>
                </a:solidFill>
              </a:rPr>
              <a:t>(Ley 1454 de 2011).</a:t>
            </a:r>
          </a:p>
        </p:txBody>
      </p:sp>
    </p:spTree>
    <p:extLst>
      <p:ext uri="{BB962C8B-B14F-4D97-AF65-F5344CB8AC3E}">
        <p14:creationId xmlns:p14="http://schemas.microsoft.com/office/powerpoint/2010/main" val="19522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609601" y="1387491"/>
            <a:ext cx="7870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es-CO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CO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planes de ordenamiento territorial </a:t>
            </a:r>
            <a:r>
              <a:rPr lang="es-CO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son el instrumento básico para desarrollar el proceso de planificación y ordenamiento del territorio a nivel municipal. “Se define como el conjunto de objetivos, directrices, políticas, estrategias, metas, programas, actuaciones y normas adoptadas para orientar el desarrollo físico del territorio y la utilización del suelo" (Ley 388/97, art. 9). Se distinguen tres tipos de planes</a:t>
            </a:r>
            <a:r>
              <a:rPr lang="es-CO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CO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1582D640-F2B8-4407-BE76-D8F7A05B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540522"/>
            <a:ext cx="7866638" cy="846969"/>
          </a:xfrm>
        </p:spPr>
        <p:txBody>
          <a:bodyPr/>
          <a:lstStyle/>
          <a:p>
            <a:r>
              <a:rPr lang="es-CO" dirty="0" smtClean="0"/>
              <a:t>Bases conceptuales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73" y="2777765"/>
            <a:ext cx="7292992" cy="37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303" y="464780"/>
            <a:ext cx="7866638" cy="1063453"/>
          </a:xfrm>
        </p:spPr>
        <p:txBody>
          <a:bodyPr/>
          <a:lstStyle/>
          <a:p>
            <a:r>
              <a:rPr lang="es-CO" dirty="0" smtClean="0"/>
              <a:t>Bases conceptuales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09303" y="1025312"/>
            <a:ext cx="8342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</a:rPr>
              <a:t>La </a:t>
            </a:r>
            <a:r>
              <a:rPr lang="es-ES" dirty="0">
                <a:solidFill>
                  <a:schemeClr val="bg1"/>
                </a:solidFill>
              </a:rPr>
              <a:t>Ley 388 de 1997 en el artículo </a:t>
            </a:r>
            <a:r>
              <a:rPr lang="es-ES" dirty="0" smtClean="0">
                <a:solidFill>
                  <a:schemeClr val="bg1"/>
                </a:solidFill>
              </a:rPr>
              <a:t>10 indica </a:t>
            </a:r>
            <a:r>
              <a:rPr lang="es-ES" dirty="0">
                <a:solidFill>
                  <a:schemeClr val="bg1"/>
                </a:solidFill>
              </a:rPr>
              <a:t>que </a:t>
            </a:r>
            <a:r>
              <a:rPr lang="es-ES" i="1" dirty="0">
                <a:solidFill>
                  <a:schemeClr val="bg1"/>
                </a:solidFill>
              </a:rPr>
              <a:t>“en la elaboración y adopción de </a:t>
            </a:r>
            <a:r>
              <a:rPr lang="es-ES" i="1" dirty="0" smtClean="0">
                <a:solidFill>
                  <a:schemeClr val="bg1"/>
                </a:solidFill>
              </a:rPr>
              <a:t>los planes </a:t>
            </a:r>
            <a:r>
              <a:rPr lang="es-ES" i="1" dirty="0">
                <a:solidFill>
                  <a:schemeClr val="bg1"/>
                </a:solidFill>
              </a:rPr>
              <a:t>de ordenamiento territorial, los municipios </a:t>
            </a:r>
            <a:r>
              <a:rPr lang="es-ES" i="1" dirty="0" smtClean="0">
                <a:solidFill>
                  <a:schemeClr val="bg1"/>
                </a:solidFill>
              </a:rPr>
              <a:t>y distritos </a:t>
            </a:r>
            <a:r>
              <a:rPr lang="es-ES" i="1" dirty="0">
                <a:solidFill>
                  <a:schemeClr val="bg1"/>
                </a:solidFill>
              </a:rPr>
              <a:t>deben tener en cuenta las </a:t>
            </a:r>
            <a:r>
              <a:rPr lang="es-ES" b="1" i="1" dirty="0" smtClean="0">
                <a:solidFill>
                  <a:schemeClr val="bg1"/>
                </a:solidFill>
              </a:rPr>
              <a:t>determinantes</a:t>
            </a:r>
            <a:r>
              <a:rPr lang="es-ES" i="1" dirty="0" smtClean="0">
                <a:solidFill>
                  <a:schemeClr val="bg1"/>
                </a:solidFill>
              </a:rPr>
              <a:t>, </a:t>
            </a:r>
            <a:r>
              <a:rPr lang="es-ES" i="1" dirty="0">
                <a:solidFill>
                  <a:schemeClr val="bg1"/>
                </a:solidFill>
              </a:rPr>
              <a:t>que constituyen normas de </a:t>
            </a:r>
            <a:r>
              <a:rPr lang="es-ES" i="1" dirty="0" smtClean="0">
                <a:solidFill>
                  <a:schemeClr val="bg1"/>
                </a:solidFill>
              </a:rPr>
              <a:t>superior jerarquía</a:t>
            </a:r>
            <a:r>
              <a:rPr lang="es-ES" i="1" dirty="0">
                <a:solidFill>
                  <a:schemeClr val="bg1"/>
                </a:solidFill>
              </a:rPr>
              <a:t>, en sus propios ámbitos de competencia</a:t>
            </a:r>
            <a:r>
              <a:rPr lang="es-ES" i="1" dirty="0" smtClean="0">
                <a:solidFill>
                  <a:schemeClr val="bg1"/>
                </a:solidFill>
              </a:rPr>
              <a:t>”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88130623"/>
              </p:ext>
            </p:extLst>
          </p:nvPr>
        </p:nvGraphicFramePr>
        <p:xfrm>
          <a:off x="409303" y="2432050"/>
          <a:ext cx="85339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9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303" y="363182"/>
            <a:ext cx="7558444" cy="69636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Clasificación de las determinantes ambientales (Ley 388/97, art. 10)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"/>
          </p:nvPr>
        </p:nvSpPr>
        <p:spPr>
          <a:xfrm>
            <a:off x="409303" y="1590223"/>
            <a:ext cx="8360228" cy="4421176"/>
          </a:xfrm>
        </p:spPr>
        <p:txBody>
          <a:bodyPr>
            <a:noAutofit/>
          </a:bodyPr>
          <a:lstStyle/>
          <a:p>
            <a:pPr algn="just"/>
            <a:r>
              <a:rPr lang="es-ES" sz="1800" dirty="0">
                <a:solidFill>
                  <a:schemeClr val="bg1"/>
                </a:solidFill>
              </a:rPr>
              <a:t>a) </a:t>
            </a:r>
            <a:r>
              <a:rPr lang="es-ES" sz="1800" b="1" dirty="0">
                <a:solidFill>
                  <a:schemeClr val="bg1"/>
                </a:solidFill>
              </a:rPr>
              <a:t>Las directrices, normas y reglamentos expedidos</a:t>
            </a:r>
            <a:r>
              <a:rPr lang="es-ES" sz="1800" dirty="0">
                <a:solidFill>
                  <a:schemeClr val="bg1"/>
                </a:solidFill>
              </a:rPr>
              <a:t> en ejercicio de sus respectivas facultades legales, </a:t>
            </a:r>
            <a:r>
              <a:rPr lang="es-ES" sz="1800" b="1" dirty="0">
                <a:solidFill>
                  <a:schemeClr val="bg1"/>
                </a:solidFill>
              </a:rPr>
              <a:t>por las entidades del Sistema Nacional Ambiental</a:t>
            </a:r>
            <a:r>
              <a:rPr lang="es-ES" sz="1800" dirty="0">
                <a:solidFill>
                  <a:schemeClr val="bg1"/>
                </a:solidFill>
              </a:rPr>
              <a:t>, en los aspectos relacionados con el ordenamiento espacial del territorio, de acuerdo con la Ley 99 de 1993 y el Código de Recursos Naturales, tales como las limitaciones derivadas del estatuto de zonificación de uso adecuado del territorio y las regulaciones nacionales sobre uso del suelo en lo concerniente exclusivamente a sus aspectos ambientales;</a:t>
            </a:r>
          </a:p>
          <a:p>
            <a:pPr algn="just"/>
            <a:endParaRPr lang="es-ES" sz="1050" dirty="0" smtClean="0">
              <a:solidFill>
                <a:schemeClr val="bg1"/>
              </a:solidFill>
            </a:endParaRPr>
          </a:p>
          <a:p>
            <a:pPr algn="just"/>
            <a:r>
              <a:rPr lang="es-ES" sz="1800" dirty="0" smtClean="0">
                <a:solidFill>
                  <a:schemeClr val="bg1"/>
                </a:solidFill>
              </a:rPr>
              <a:t>b</a:t>
            </a:r>
            <a:r>
              <a:rPr lang="es-ES" sz="1800" dirty="0">
                <a:solidFill>
                  <a:schemeClr val="bg1"/>
                </a:solidFill>
              </a:rPr>
              <a:t>) </a:t>
            </a:r>
            <a:r>
              <a:rPr lang="es-ES" sz="1800" b="1" dirty="0">
                <a:solidFill>
                  <a:schemeClr val="bg1"/>
                </a:solidFill>
              </a:rPr>
              <a:t>Las regulaciones sobre conservación, preservación, uso y manejo del medio ambiente y de los recursos naturales renovables, en las zonas marinas y costeras</a:t>
            </a:r>
            <a:r>
              <a:rPr lang="es-ES" sz="1800" dirty="0">
                <a:solidFill>
                  <a:schemeClr val="bg1"/>
                </a:solidFill>
              </a:rPr>
              <a:t>; las disposiciones producidas por la Corporación Autónoma Regional o la autoridad ambiental de la respectiva jurisdicción, en cuanto a la </a:t>
            </a:r>
            <a:r>
              <a:rPr lang="es-ES" sz="1800" b="1" dirty="0">
                <a:solidFill>
                  <a:schemeClr val="bg1"/>
                </a:solidFill>
              </a:rPr>
              <a:t>reserva, alindamiento, administración o sustracción de los distritos de manejo integrado, los distritos de conservación de suelos, las reservas forestales y parques naturales de carácter regional</a:t>
            </a:r>
            <a:r>
              <a:rPr lang="es-ES" sz="1800" dirty="0">
                <a:solidFill>
                  <a:schemeClr val="bg1"/>
                </a:solidFill>
              </a:rPr>
              <a:t>; </a:t>
            </a:r>
            <a:r>
              <a:rPr lang="es-ES" sz="1800" b="1" dirty="0">
                <a:solidFill>
                  <a:schemeClr val="bg1"/>
                </a:solidFill>
              </a:rPr>
              <a:t>las normas y directrices para el manejo de las cuencas hidrográfica</a:t>
            </a:r>
            <a:r>
              <a:rPr lang="es-ES" sz="1800" dirty="0">
                <a:solidFill>
                  <a:schemeClr val="bg1"/>
                </a:solidFill>
              </a:rPr>
              <a:t>s expedidas por la Corporación Autónoma Regional o la autoridad ambiental de la respectiva jurisdicción; y las directrices y normas expedidas por las autoridades ambientales para la </a:t>
            </a:r>
            <a:r>
              <a:rPr lang="es-ES" sz="1800" b="1" dirty="0">
                <a:solidFill>
                  <a:schemeClr val="bg1"/>
                </a:solidFill>
              </a:rPr>
              <a:t>conservación de las áreas de especial importancia </a:t>
            </a:r>
            <a:r>
              <a:rPr lang="es-ES" sz="1800" b="1" dirty="0" err="1">
                <a:solidFill>
                  <a:schemeClr val="bg1"/>
                </a:solidFill>
              </a:rPr>
              <a:t>ecosistémica</a:t>
            </a:r>
            <a:r>
              <a:rPr lang="es-ES" sz="1800" b="1" dirty="0" smtClean="0">
                <a:solidFill>
                  <a:schemeClr val="bg1"/>
                </a:solidFill>
              </a:rPr>
              <a:t>;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87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756" y="334152"/>
            <a:ext cx="7398787" cy="69636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Clasificación de las determinantes ambientales </a:t>
            </a:r>
            <a:r>
              <a:rPr lang="es-CO" dirty="0"/>
              <a:t>(Ley 388/97, art. 10)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"/>
          </p:nvPr>
        </p:nvSpPr>
        <p:spPr>
          <a:xfrm>
            <a:off x="409303" y="1930067"/>
            <a:ext cx="8360228" cy="4421176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solidFill>
                  <a:schemeClr val="bg1"/>
                </a:solidFill>
              </a:rPr>
              <a:t>c) Las </a:t>
            </a:r>
            <a:r>
              <a:rPr lang="es-ES" sz="2000" dirty="0">
                <a:solidFill>
                  <a:schemeClr val="bg1"/>
                </a:solidFill>
              </a:rPr>
              <a:t>disposiciones que reglamentan el uso y funcionamiento de las áreas que integran </a:t>
            </a:r>
            <a:r>
              <a:rPr lang="es-ES" sz="2000" b="1" dirty="0">
                <a:solidFill>
                  <a:schemeClr val="bg1"/>
                </a:solidFill>
              </a:rPr>
              <a:t>el sistema de parques nacionales naturales y las reservas forestales nacionales</a:t>
            </a:r>
            <a:r>
              <a:rPr lang="es-ES" sz="2000" dirty="0">
                <a:solidFill>
                  <a:schemeClr val="bg1"/>
                </a:solidFill>
              </a:rPr>
              <a:t>;</a:t>
            </a:r>
          </a:p>
          <a:p>
            <a:pPr algn="just"/>
            <a:endParaRPr lang="es-ES" sz="2000" dirty="0">
              <a:solidFill>
                <a:schemeClr val="bg1"/>
              </a:solidFill>
            </a:endParaRP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d) Las políticas, directrices y regulaciones sobre prevención de </a:t>
            </a:r>
            <a:r>
              <a:rPr lang="es-ES" sz="2000" b="1" dirty="0">
                <a:solidFill>
                  <a:schemeClr val="bg1"/>
                </a:solidFill>
              </a:rPr>
              <a:t>amenazas y riesgos naturales, el señalamiento y localización de las áreas de riesgo para asentamientos humanos</a:t>
            </a:r>
            <a:r>
              <a:rPr lang="es-ES" sz="2000" dirty="0">
                <a:solidFill>
                  <a:schemeClr val="bg1"/>
                </a:solidFill>
              </a:rPr>
              <a:t>, así como las estrategias de manejo de zonas expuestas a amenazas y riesgos naturales.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880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Principales características de las determinantes ambientales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"/>
          </p:nvPr>
        </p:nvSpPr>
        <p:spPr>
          <a:xfrm>
            <a:off x="409303" y="1208918"/>
            <a:ext cx="8360228" cy="528713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bg1"/>
                </a:solidFill>
              </a:rPr>
              <a:t>Constituyen normas de superior jerarquía. </a:t>
            </a:r>
            <a:endParaRPr lang="es-ES" sz="18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bg1"/>
                </a:solidFill>
              </a:rPr>
              <a:t>Son </a:t>
            </a:r>
            <a:r>
              <a:rPr lang="es-ES" sz="1800" dirty="0">
                <a:solidFill>
                  <a:schemeClr val="bg1"/>
                </a:solidFill>
              </a:rPr>
              <a:t>definidas por las entidades del SINA y expresadas en normas, políticas, lineamientos, directrices, criterios y orientaciones.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bg1"/>
                </a:solidFill>
              </a:rPr>
              <a:t>Presentan </a:t>
            </a:r>
            <a:r>
              <a:rPr lang="es-ES" sz="1800" dirty="0">
                <a:solidFill>
                  <a:schemeClr val="bg1"/>
                </a:solidFill>
              </a:rPr>
              <a:t>diversos niveles de restricción o condicionamiento a los usos del suelo.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bg1"/>
                </a:solidFill>
              </a:rPr>
              <a:t>Permiten </a:t>
            </a:r>
            <a:r>
              <a:rPr lang="es-ES" sz="1800" dirty="0">
                <a:solidFill>
                  <a:schemeClr val="bg1"/>
                </a:solidFill>
              </a:rPr>
              <a:t>la gestión integral del recurso hídrico, </a:t>
            </a:r>
            <a:r>
              <a:rPr lang="es-ES" sz="1800" dirty="0" smtClean="0">
                <a:solidFill>
                  <a:schemeClr val="bg1"/>
                </a:solidFill>
              </a:rPr>
              <a:t>manejo integrado de las zonas marino costeras, de </a:t>
            </a:r>
            <a:r>
              <a:rPr lang="es-ES" sz="1800" dirty="0">
                <a:solidFill>
                  <a:schemeClr val="bg1"/>
                </a:solidFill>
              </a:rPr>
              <a:t>la biodiversidad y de los servicios ecosistémicos en los </a:t>
            </a:r>
            <a:r>
              <a:rPr lang="es-ES" sz="1800" dirty="0" smtClean="0">
                <a:solidFill>
                  <a:schemeClr val="bg1"/>
                </a:solidFill>
              </a:rPr>
              <a:t>procesos </a:t>
            </a:r>
            <a:r>
              <a:rPr lang="es-ES" sz="1800" dirty="0">
                <a:solidFill>
                  <a:schemeClr val="bg1"/>
                </a:solidFill>
              </a:rPr>
              <a:t>de ordenamiento territorial. </a:t>
            </a:r>
            <a:endParaRPr lang="es-ES" sz="18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bg1"/>
                </a:solidFill>
              </a:rPr>
              <a:t>Derivan </a:t>
            </a:r>
            <a:r>
              <a:rPr lang="es-ES" sz="1800" dirty="0">
                <a:solidFill>
                  <a:schemeClr val="bg1"/>
                </a:solidFill>
              </a:rPr>
              <a:t>de instrumentos de gestión ambiental y de planes de manejo.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bg1"/>
                </a:solidFill>
              </a:rPr>
              <a:t>Provienen </a:t>
            </a:r>
            <a:r>
              <a:rPr lang="es-ES" sz="1800" dirty="0">
                <a:solidFill>
                  <a:schemeClr val="bg1"/>
                </a:solidFill>
              </a:rPr>
              <a:t>de regulaciones que reglamentan actividades que deterioren el ambiente de manera directa o indirecta.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bg1"/>
                </a:solidFill>
              </a:rPr>
              <a:t>Contribuyen </a:t>
            </a:r>
            <a:r>
              <a:rPr lang="es-ES" sz="1800" dirty="0">
                <a:solidFill>
                  <a:schemeClr val="bg1"/>
                </a:solidFill>
              </a:rPr>
              <a:t>al cumplimiento de los estándares de calidad para un ambiente sano.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bg1"/>
                </a:solidFill>
              </a:rPr>
              <a:t>Provienen </a:t>
            </a:r>
            <a:r>
              <a:rPr lang="es-ES" sz="1800" dirty="0">
                <a:solidFill>
                  <a:schemeClr val="bg1"/>
                </a:solidFill>
              </a:rPr>
              <a:t>de medidas de prevención, mitigación, compensación y corrección de aspectos e impactos ambientales.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bg1"/>
                </a:solidFill>
              </a:rPr>
              <a:t>Contribuyen </a:t>
            </a:r>
            <a:r>
              <a:rPr lang="es-ES" sz="1800" dirty="0">
                <a:solidFill>
                  <a:schemeClr val="bg1"/>
                </a:solidFill>
              </a:rPr>
              <a:t>a la gestión de los efectos generados por la variabilidad y el cambio climáticos</a:t>
            </a:r>
            <a:r>
              <a:rPr lang="es-ES" sz="18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bg1"/>
                </a:solidFill>
              </a:rPr>
              <a:t>No </a:t>
            </a:r>
            <a:r>
              <a:rPr lang="es-ES" sz="1800" dirty="0">
                <a:solidFill>
                  <a:schemeClr val="bg1"/>
                </a:solidFill>
              </a:rPr>
              <a:t>se limitan exclusivamente a definir áreas de conservación ambiental; </a:t>
            </a:r>
            <a:r>
              <a:rPr lang="es-ES" sz="1800" dirty="0" smtClean="0">
                <a:solidFill>
                  <a:schemeClr val="bg1"/>
                </a:solidFill>
              </a:rPr>
              <a:t>sirven </a:t>
            </a:r>
            <a:r>
              <a:rPr lang="es-ES" sz="1800" dirty="0">
                <a:solidFill>
                  <a:schemeClr val="bg1"/>
                </a:solidFill>
              </a:rPr>
              <a:t>de base para construir el modelo de ocupación </a:t>
            </a:r>
            <a:r>
              <a:rPr lang="es-ES" sz="1800" dirty="0" smtClean="0">
                <a:solidFill>
                  <a:schemeClr val="bg1"/>
                </a:solidFill>
              </a:rPr>
              <a:t>territorial.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4344783"/>
      </p:ext>
    </p:extLst>
  </p:cSld>
  <p:clrMapOvr>
    <a:masterClrMapping/>
  </p:clrMapOvr>
</p:sld>
</file>

<file path=ppt/theme/theme1.xml><?xml version="1.0" encoding="utf-8"?>
<a:theme xmlns:a="http://schemas.openxmlformats.org/drawingml/2006/main" name="invem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3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9897</TotalTime>
  <Words>1800</Words>
  <Application>Microsoft Office PowerPoint</Application>
  <PresentationFormat>Presentación en pantalla (4:3)</PresentationFormat>
  <Paragraphs>108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Calibri Light</vt:lpstr>
      <vt:lpstr>Times New Roman</vt:lpstr>
      <vt:lpstr>Calibri</vt:lpstr>
      <vt:lpstr>Open Sans Light</vt:lpstr>
      <vt:lpstr>Arial</vt:lpstr>
      <vt:lpstr>Open Sans Extrabold</vt:lpstr>
      <vt:lpstr>Wingdings</vt:lpstr>
      <vt:lpstr>invemar</vt:lpstr>
      <vt:lpstr>Módulo 3: Ordenamiento ambiental territorial en el contexto de las zonas marinos y costeras</vt:lpstr>
      <vt:lpstr>Bases conceptuales</vt:lpstr>
      <vt:lpstr>Bases conceptuales</vt:lpstr>
      <vt:lpstr>Bases conceptuales</vt:lpstr>
      <vt:lpstr>Bases conceptuales</vt:lpstr>
      <vt:lpstr>Bases conceptuales</vt:lpstr>
      <vt:lpstr>Clasificación de las determinantes ambientales (Ley 388/97, art. 10)</vt:lpstr>
      <vt:lpstr>Clasificación de las determinantes ambientales (Ley 388/97, art. 10)</vt:lpstr>
      <vt:lpstr>Principales características de las determinantes ambientales</vt:lpstr>
      <vt:lpstr>Presentación de PowerPoint</vt:lpstr>
      <vt:lpstr>Ejemplos de determinantes ambientales para la zona marino costera</vt:lpstr>
      <vt:lpstr>Estado del sistema natural</vt:lpstr>
      <vt:lpstr>Estado del sistema natural</vt:lpstr>
      <vt:lpstr>Estado del sistema natural</vt:lpstr>
      <vt:lpstr>Estado del sistema natural</vt:lpstr>
      <vt:lpstr>Escenarios de cambio climático</vt:lpstr>
      <vt:lpstr>Presentación de PowerPoint</vt:lpstr>
      <vt:lpstr>Acciones claves de las autoridades ambientales en el proceso de planificación territorial</vt:lpstr>
      <vt:lpstr>Acciones claves de las autoridades ambientales en el proceso de planificación territorial</vt:lpstr>
      <vt:lpstr>Acciones claves de las autoridades ambientales en el proceso de planificación territorial</vt:lpstr>
      <vt:lpstr>Conclusiones</vt:lpstr>
      <vt:lpstr>Gracias!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Convenio INVEMAR MADS 275/2015</dc:subject>
  <dc:creator>Ljarias</dc:creator>
  <cp:keywords>INVEMAR;SIAM;SIAC</cp:keywords>
  <cp:lastModifiedBy>USR CGP JEFE</cp:lastModifiedBy>
  <cp:revision>608</cp:revision>
  <dcterms:created xsi:type="dcterms:W3CDTF">2014-09-04T20:27:04Z</dcterms:created>
  <dcterms:modified xsi:type="dcterms:W3CDTF">2020-08-27T14:56:41Z</dcterms:modified>
  <cp:category>GEZ/LABSIS</cp:category>
</cp:coreProperties>
</file>