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6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1" r:id="rId3"/>
    <p:sldId id="281" r:id="rId4"/>
    <p:sldId id="259" r:id="rId5"/>
    <p:sldId id="299" r:id="rId6"/>
    <p:sldId id="282" r:id="rId7"/>
    <p:sldId id="302" r:id="rId8"/>
    <p:sldId id="304" r:id="rId9"/>
    <p:sldId id="305" r:id="rId10"/>
    <p:sldId id="306" r:id="rId11"/>
    <p:sldId id="307" r:id="rId12"/>
    <p:sldId id="308" r:id="rId13"/>
    <p:sldId id="309" r:id="rId14"/>
    <p:sldId id="261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 Light" panose="020B0604020202020204" charset="0"/>
      <p:regular r:id="rId22"/>
      <p: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Open Sans Extrabold" panose="020B0604020202020204" charset="0"/>
      <p:bold r:id="rId26"/>
      <p:boldItalic r:id="rId27"/>
    </p:embeddedFont>
    <p:embeddedFont>
      <p:font typeface="Bahnschrift SemiCondensed" panose="020B0502040204020203" pitchFamily="34" charset="0"/>
      <p:regular r:id="rId28"/>
      <p:bold r:id="rId29"/>
    </p:embeddedFont>
  </p:embeddedFont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652924F-4AED-794F-8DCD-4B15FF604DEA}">
          <p14:sldIdLst>
            <p14:sldId id="256"/>
            <p14:sldId id="301"/>
            <p14:sldId id="281"/>
            <p14:sldId id="259"/>
            <p14:sldId id="299"/>
            <p14:sldId id="282"/>
            <p14:sldId id="302"/>
            <p14:sldId id="304"/>
            <p14:sldId id="305"/>
            <p14:sldId id="306"/>
            <p14:sldId id="307"/>
            <p14:sldId id="308"/>
            <p14:sldId id="309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rjefeodi" initials="u" lastIdx="10" clrIdx="0">
    <p:extLst>
      <p:ext uri="{19B8F6BF-5375-455C-9EA6-DF929625EA0E}">
        <p15:presenceInfo xmlns:p15="http://schemas.microsoft.com/office/powerpoint/2012/main" userId="usrjefeo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66"/>
    <a:srgbClr val="FF5D5D"/>
    <a:srgbClr val="79C4CB"/>
    <a:srgbClr val="009999"/>
    <a:srgbClr val="3F3F3F"/>
    <a:srgbClr val="192D45"/>
    <a:srgbClr val="0098BC"/>
    <a:srgbClr val="223D5C"/>
    <a:srgbClr val="143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434" autoAdjust="0"/>
  </p:normalViewPr>
  <p:slideViewPr>
    <p:cSldViewPr snapToGrid="0" snapToObjects="1">
      <p:cViewPr varScale="1">
        <p:scale>
          <a:sx n="67" d="100"/>
          <a:sy n="67" d="100"/>
        </p:scale>
        <p:origin x="13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7AD20-E010-402A-9ED0-89FB23A6EEB6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86B2B-596A-476E-AF16-6B3F87B72B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9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CF2AC-AF5B-4F62-88CC-9CE7D47A6E45}" type="datetimeFigureOut">
              <a:rPr lang="es-ES" smtClean="0"/>
              <a:pPr/>
              <a:t>28/08/2020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1DA4E-7392-45CF-B7E4-1EB97793B2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98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04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2.png"/><Relationship Id="rId7" Type="http://schemas.openxmlformats.org/officeDocument/2006/relationships/hyperlink" Target="https://www.youtube.com/channel/UCfI4vqyXyqo_IeepJpL0QAw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invemarcolombia" TargetMode="External"/><Relationship Id="rId11" Type="http://schemas.openxmlformats.org/officeDocument/2006/relationships/image" Target="../media/image6.emf"/><Relationship Id="rId5" Type="http://schemas.openxmlformats.org/officeDocument/2006/relationships/hyperlink" Target="https://www.facebook.com/invemar.org.co" TargetMode="External"/><Relationship Id="rId10" Type="http://schemas.openxmlformats.org/officeDocument/2006/relationships/image" Target="../media/image5.emf"/><Relationship Id="rId4" Type="http://schemas.openxmlformats.org/officeDocument/2006/relationships/hyperlink" Target="http://www.invemar.org.co/" TargetMode="External"/><Relationship Id="rId9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hyperlink" Target="http://www.invemar.org.co/" TargetMode="External"/><Relationship Id="rId7" Type="http://schemas.openxmlformats.org/officeDocument/2006/relationships/image" Target="../media/image3.emf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fI4vqyXyqo_IeepJpL0QAw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twitter.com/invemarcolombia" TargetMode="External"/><Relationship Id="rId10" Type="http://schemas.openxmlformats.org/officeDocument/2006/relationships/image" Target="../media/image6.emf"/><Relationship Id="rId4" Type="http://schemas.openxmlformats.org/officeDocument/2006/relationships/hyperlink" Target="https://www.facebook.com/invemar.org.co" TargetMode="External"/><Relationship Id="rId9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ICIO PRESENTACION INVEM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8626"/>
            <a:ext cx="9144000" cy="779374"/>
          </a:xfrm>
          <a:prstGeom prst="rect">
            <a:avLst/>
          </a:prstGeom>
          <a:effectLst>
            <a:outerShdw blurRad="50800" dist="38100" dir="16200000" rotWithShape="0">
              <a:srgbClr val="3F3F3F">
                <a:alpha val="4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650" y="1228725"/>
            <a:ext cx="7886700" cy="2281238"/>
          </a:xfrm>
        </p:spPr>
        <p:txBody>
          <a:bodyPr anchor="b"/>
          <a:lstStyle>
            <a:lvl1pPr algn="ctr"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8650" y="5229224"/>
            <a:ext cx="5934075" cy="849401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349250"/>
            <a:ext cx="782139" cy="238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0C59D76A-9C17-4B12-A759-240A98E47ED6}" type="datetime1">
              <a:rPr lang="es-ES" smtClean="0"/>
              <a:t>28/08/2020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893" y="6622381"/>
            <a:ext cx="2072558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49524" y="6603682"/>
            <a:ext cx="433251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AFD40E49-1F5A-4E52-B3D2-7E58D3B954A5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990" y="0"/>
            <a:ext cx="2571160" cy="1064115"/>
          </a:xfrm>
          <a:prstGeom prst="rect">
            <a:avLst/>
          </a:prstGeom>
        </p:spPr>
      </p:pic>
      <p:sp>
        <p:nvSpPr>
          <p:cNvPr id="12" name="CuadroTexto 11"/>
          <p:cNvSpPr txBox="1"/>
          <p:nvPr userDrawn="1"/>
        </p:nvSpPr>
        <p:spPr>
          <a:xfrm>
            <a:off x="2328316" y="6612091"/>
            <a:ext cx="4467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+mj-lt"/>
                <a:hlinkClick r:id="rId4"/>
              </a:rPr>
              <a:t>www.invemar.org.co</a:t>
            </a:r>
            <a:r>
              <a:rPr lang="es-ES" sz="900" dirty="0">
                <a:latin typeface="+mj-lt"/>
              </a:rPr>
              <a:t>       </a:t>
            </a:r>
            <a:r>
              <a:rPr lang="es-ES" sz="900" dirty="0">
                <a:latin typeface="+mj-lt"/>
                <a:hlinkClick r:id="rId5"/>
              </a:rPr>
              <a:t>invemar.org.co</a:t>
            </a:r>
            <a:r>
              <a:rPr lang="es-ES" sz="900" baseline="0" dirty="0">
                <a:latin typeface="+mj-lt"/>
              </a:rPr>
              <a:t>         </a:t>
            </a:r>
            <a:r>
              <a:rPr lang="es-ES" sz="900" baseline="0" dirty="0" err="1">
                <a:latin typeface="+mj-lt"/>
                <a:hlinkClick r:id="rId6"/>
              </a:rPr>
              <a:t>invemarcolombia</a:t>
            </a:r>
            <a:r>
              <a:rPr lang="es-ES" sz="900" baseline="0" dirty="0">
                <a:latin typeface="+mj-lt"/>
              </a:rPr>
              <a:t>           </a:t>
            </a:r>
            <a:r>
              <a:rPr lang="es-ES" sz="900" baseline="0" dirty="0" err="1">
                <a:solidFill>
                  <a:schemeClr val="tx1"/>
                </a:solidFill>
                <a:latin typeface="+mj-lt"/>
                <a:hlinkClick r:id="rId7"/>
              </a:rPr>
              <a:t>invemarcolombia</a:t>
            </a:r>
            <a:endParaRPr lang="es-ES" sz="9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680" y="6663254"/>
            <a:ext cx="69597" cy="13384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912" y="6663253"/>
            <a:ext cx="163839" cy="13384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647" y="6663253"/>
            <a:ext cx="158409" cy="15840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989" y="6663253"/>
            <a:ext cx="186916" cy="13384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000294" y="5936761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/>
          </a:p>
        </p:txBody>
      </p:sp>
      <p:pic>
        <p:nvPicPr>
          <p:cNvPr id="15" name="Picture 14" descr="../../../Desktop/Screen%20Shot%202018-04-11%20at%2017.39.58.pn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" y="6047301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8779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7522" y="65919"/>
            <a:ext cx="6238419" cy="11430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0" y="0"/>
            <a:ext cx="1938130" cy="6858000"/>
          </a:xfrm>
        </p:spPr>
        <p:txBody>
          <a:bodyPr>
            <a:noAutofit/>
          </a:bodyPr>
          <a:lstStyle>
            <a:lvl1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8843703-6EC7-451E-B82A-7EE3D332D9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102352"/>
            <a:ext cx="9144000" cy="773534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2037522" y="1311965"/>
            <a:ext cx="7106477" cy="5416826"/>
          </a:xfrm>
        </p:spPr>
        <p:txBody>
          <a:bodyPr/>
          <a:lstStyle>
            <a:lvl1pPr>
              <a:defRPr sz="24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  <p:sp>
        <p:nvSpPr>
          <p:cNvPr id="11" name="TextBox 13"/>
          <p:cNvSpPr txBox="1"/>
          <p:nvPr userDrawn="1"/>
        </p:nvSpPr>
        <p:spPr>
          <a:xfrm>
            <a:off x="982049" y="6038783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2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" y="6183156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571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n para logo invemar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6348" y="139841"/>
            <a:ext cx="676544" cy="7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7522" y="139842"/>
            <a:ext cx="6361043" cy="905188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rgbClr val="223D5C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0" y="0"/>
            <a:ext cx="1938130" cy="6858000"/>
          </a:xfrm>
        </p:spPr>
        <p:txBody>
          <a:bodyPr>
            <a:noAutofit/>
          </a:bodyPr>
          <a:lstStyle>
            <a:lvl1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2037522" y="1158240"/>
            <a:ext cx="7106477" cy="5570551"/>
          </a:xfrm>
        </p:spPr>
        <p:txBody>
          <a:bodyPr/>
          <a:lstStyle>
            <a:lvl1pPr>
              <a:defRPr sz="24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DC2D69A-2CCE-4AD4-AEA5-1239617033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4466"/>
            <a:ext cx="9144000" cy="773534"/>
          </a:xfrm>
          <a:prstGeom prst="rect">
            <a:avLst/>
          </a:prstGeom>
        </p:spPr>
      </p:pic>
      <p:sp>
        <p:nvSpPr>
          <p:cNvPr id="11" name="TextBox 13"/>
          <p:cNvSpPr txBox="1"/>
          <p:nvPr userDrawn="1"/>
        </p:nvSpPr>
        <p:spPr>
          <a:xfrm>
            <a:off x="955051" y="6001810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2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" y="6146183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721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DC2D69A-2CCE-4AD4-AEA5-1239617033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4466"/>
            <a:ext cx="9144000" cy="7735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  <p:sp>
        <p:nvSpPr>
          <p:cNvPr id="7" name="TextBox 13"/>
          <p:cNvSpPr txBox="1"/>
          <p:nvPr userDrawn="1"/>
        </p:nvSpPr>
        <p:spPr>
          <a:xfrm>
            <a:off x="982049" y="5945322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8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" y="6089695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3889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ENTIDAD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8626"/>
            <a:ext cx="9144000" cy="779374"/>
          </a:xfrm>
          <a:prstGeom prst="rect">
            <a:avLst/>
          </a:prstGeom>
          <a:effectLst>
            <a:outerShdw blurRad="50800" dist="38100" dir="16200000" rotWithShape="0">
              <a:srgbClr val="3F3F3F">
                <a:alpha val="40000"/>
              </a:srgbClr>
            </a:outerShdw>
          </a:effectLst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D7DF90-E741-40B4-AE6F-FE1AA7A686D8}" type="datetime1">
              <a:rPr lang="es-ES" smtClean="0"/>
              <a:t>28/08/2020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D40E49-1F5A-4E52-B3D2-7E58D3B954A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Marcador de posición de imagen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11336" y="415174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0" name="Marcador de posición de imagen 6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156115" y="415174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1" name="Marcador de posición de imagen 6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00892" y="415174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3" name="Marcador de posición de imagen 6"/>
          <p:cNvSpPr>
            <a:spLocks noGrp="1"/>
          </p:cNvSpPr>
          <p:nvPr>
            <p:ph type="pic" sz="quarter" idx="17" hasCustomPrompt="1"/>
          </p:nvPr>
        </p:nvSpPr>
        <p:spPr>
          <a:xfrm>
            <a:off x="5921780" y="415174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4" name="Marcador de posición de imagen 6"/>
          <p:cNvSpPr>
            <a:spLocks noGrp="1"/>
          </p:cNvSpPr>
          <p:nvPr>
            <p:ph type="pic" sz="quarter" idx="18" hasCustomPrompt="1"/>
          </p:nvPr>
        </p:nvSpPr>
        <p:spPr>
          <a:xfrm>
            <a:off x="4666557" y="415174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5" name="Marcador de posición de imagen 6"/>
          <p:cNvSpPr>
            <a:spLocks noGrp="1"/>
          </p:cNvSpPr>
          <p:nvPr>
            <p:ph type="pic" sz="quarter" idx="19" hasCustomPrompt="1"/>
          </p:nvPr>
        </p:nvSpPr>
        <p:spPr>
          <a:xfrm>
            <a:off x="3411336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6" name="Marcador de posición de imagen 6"/>
          <p:cNvSpPr>
            <a:spLocks noGrp="1"/>
          </p:cNvSpPr>
          <p:nvPr>
            <p:ph type="pic" sz="quarter" idx="20" hasCustomPrompt="1"/>
          </p:nvPr>
        </p:nvSpPr>
        <p:spPr>
          <a:xfrm>
            <a:off x="2156115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7" name="Marcador de posición de imagen 6"/>
          <p:cNvSpPr>
            <a:spLocks noGrp="1"/>
          </p:cNvSpPr>
          <p:nvPr>
            <p:ph type="pic" sz="quarter" idx="21" hasCustomPrompt="1"/>
          </p:nvPr>
        </p:nvSpPr>
        <p:spPr>
          <a:xfrm>
            <a:off x="900892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8" name="Marcador de posición de imagen 6"/>
          <p:cNvSpPr>
            <a:spLocks noGrp="1"/>
          </p:cNvSpPr>
          <p:nvPr>
            <p:ph type="pic" sz="quarter" idx="22" hasCustomPrompt="1"/>
          </p:nvPr>
        </p:nvSpPr>
        <p:spPr>
          <a:xfrm>
            <a:off x="7177001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9" name="Marcador de posición de imagen 6"/>
          <p:cNvSpPr>
            <a:spLocks noGrp="1"/>
          </p:cNvSpPr>
          <p:nvPr>
            <p:ph type="pic" sz="quarter" idx="23" hasCustomPrompt="1"/>
          </p:nvPr>
        </p:nvSpPr>
        <p:spPr>
          <a:xfrm>
            <a:off x="5921780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0" name="Marcador de posición de imagen 6"/>
          <p:cNvSpPr>
            <a:spLocks noGrp="1"/>
          </p:cNvSpPr>
          <p:nvPr>
            <p:ph type="pic" sz="quarter" idx="24" hasCustomPrompt="1"/>
          </p:nvPr>
        </p:nvSpPr>
        <p:spPr>
          <a:xfrm>
            <a:off x="4666557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1" name="Marcador de posición de imagen 6"/>
          <p:cNvSpPr>
            <a:spLocks noGrp="1"/>
          </p:cNvSpPr>
          <p:nvPr>
            <p:ph type="pic" sz="quarter" idx="25" hasCustomPrompt="1"/>
          </p:nvPr>
        </p:nvSpPr>
        <p:spPr>
          <a:xfrm>
            <a:off x="3411336" y="250049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2" name="Marcador de posición de imagen 6"/>
          <p:cNvSpPr>
            <a:spLocks noGrp="1"/>
          </p:cNvSpPr>
          <p:nvPr>
            <p:ph type="pic" sz="quarter" idx="26" hasCustomPrompt="1"/>
          </p:nvPr>
        </p:nvSpPr>
        <p:spPr>
          <a:xfrm>
            <a:off x="2156115" y="250049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3" name="Marcador de posición de imagen 6"/>
          <p:cNvSpPr>
            <a:spLocks noGrp="1"/>
          </p:cNvSpPr>
          <p:nvPr>
            <p:ph type="pic" sz="quarter" idx="27" hasCustomPrompt="1"/>
          </p:nvPr>
        </p:nvSpPr>
        <p:spPr>
          <a:xfrm>
            <a:off x="900892" y="250049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4" name="Marcador de posición de imagen 6"/>
          <p:cNvSpPr>
            <a:spLocks noGrp="1"/>
          </p:cNvSpPr>
          <p:nvPr>
            <p:ph type="pic" sz="quarter" idx="28" hasCustomPrompt="1"/>
          </p:nvPr>
        </p:nvSpPr>
        <p:spPr>
          <a:xfrm>
            <a:off x="7177001" y="2500490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5" name="Marcador de posición de imagen 6"/>
          <p:cNvSpPr>
            <a:spLocks noGrp="1"/>
          </p:cNvSpPr>
          <p:nvPr>
            <p:ph type="pic" sz="quarter" idx="29" hasCustomPrompt="1"/>
          </p:nvPr>
        </p:nvSpPr>
        <p:spPr>
          <a:xfrm>
            <a:off x="5921780" y="2500490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6" name="Marcador de posición de imagen 6"/>
          <p:cNvSpPr>
            <a:spLocks noGrp="1"/>
          </p:cNvSpPr>
          <p:nvPr>
            <p:ph type="pic" sz="quarter" idx="30" hasCustomPrompt="1"/>
          </p:nvPr>
        </p:nvSpPr>
        <p:spPr>
          <a:xfrm>
            <a:off x="4666557" y="250049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7" name="Marcador de posición de imagen 6"/>
          <p:cNvSpPr>
            <a:spLocks noGrp="1"/>
          </p:cNvSpPr>
          <p:nvPr>
            <p:ph type="pic" sz="quarter" idx="31" hasCustomPrompt="1"/>
          </p:nvPr>
        </p:nvSpPr>
        <p:spPr>
          <a:xfrm>
            <a:off x="3411336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8" name="Marcador de posición de imagen 6"/>
          <p:cNvSpPr>
            <a:spLocks noGrp="1"/>
          </p:cNvSpPr>
          <p:nvPr>
            <p:ph type="pic" sz="quarter" idx="32" hasCustomPrompt="1"/>
          </p:nvPr>
        </p:nvSpPr>
        <p:spPr>
          <a:xfrm>
            <a:off x="2156115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9" name="Marcador de posición de imagen 6"/>
          <p:cNvSpPr>
            <a:spLocks noGrp="1"/>
          </p:cNvSpPr>
          <p:nvPr>
            <p:ph type="pic" sz="quarter" idx="33" hasCustomPrompt="1"/>
          </p:nvPr>
        </p:nvSpPr>
        <p:spPr>
          <a:xfrm>
            <a:off x="900892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0" name="Marcador de posición de imagen 6"/>
          <p:cNvSpPr>
            <a:spLocks noGrp="1"/>
          </p:cNvSpPr>
          <p:nvPr>
            <p:ph type="pic" sz="quarter" idx="34" hasCustomPrompt="1"/>
          </p:nvPr>
        </p:nvSpPr>
        <p:spPr>
          <a:xfrm>
            <a:off x="7177001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1" name="Marcador de posición de imagen 6"/>
          <p:cNvSpPr>
            <a:spLocks noGrp="1"/>
          </p:cNvSpPr>
          <p:nvPr>
            <p:ph type="pic" sz="quarter" idx="35" hasCustomPrompt="1"/>
          </p:nvPr>
        </p:nvSpPr>
        <p:spPr>
          <a:xfrm>
            <a:off x="5921780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2" name="Marcador de posición de imagen 6"/>
          <p:cNvSpPr>
            <a:spLocks noGrp="1"/>
          </p:cNvSpPr>
          <p:nvPr>
            <p:ph type="pic" sz="quarter" idx="36" hasCustomPrompt="1"/>
          </p:nvPr>
        </p:nvSpPr>
        <p:spPr>
          <a:xfrm>
            <a:off x="4666557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3" name="Marcador de posición de imagen 6"/>
          <p:cNvSpPr>
            <a:spLocks noGrp="1"/>
          </p:cNvSpPr>
          <p:nvPr>
            <p:ph type="pic" sz="quarter" idx="37" hasCustomPrompt="1"/>
          </p:nvPr>
        </p:nvSpPr>
        <p:spPr>
          <a:xfrm>
            <a:off x="3411336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4" name="Marcador de posición de imagen 6"/>
          <p:cNvSpPr>
            <a:spLocks noGrp="1"/>
          </p:cNvSpPr>
          <p:nvPr>
            <p:ph type="pic" sz="quarter" idx="38" hasCustomPrompt="1"/>
          </p:nvPr>
        </p:nvSpPr>
        <p:spPr>
          <a:xfrm>
            <a:off x="2156115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5" name="Marcador de posición de imagen 6"/>
          <p:cNvSpPr>
            <a:spLocks noGrp="1"/>
          </p:cNvSpPr>
          <p:nvPr>
            <p:ph type="pic" sz="quarter" idx="39" hasCustomPrompt="1"/>
          </p:nvPr>
        </p:nvSpPr>
        <p:spPr>
          <a:xfrm>
            <a:off x="900892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6" name="Marcador de posición de imagen 6"/>
          <p:cNvSpPr>
            <a:spLocks noGrp="1"/>
          </p:cNvSpPr>
          <p:nvPr>
            <p:ph type="pic" sz="quarter" idx="40" hasCustomPrompt="1"/>
          </p:nvPr>
        </p:nvSpPr>
        <p:spPr>
          <a:xfrm>
            <a:off x="7177001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7" name="Marcador de posición de imagen 6"/>
          <p:cNvSpPr>
            <a:spLocks noGrp="1"/>
          </p:cNvSpPr>
          <p:nvPr>
            <p:ph type="pic" sz="quarter" idx="41" hasCustomPrompt="1"/>
          </p:nvPr>
        </p:nvSpPr>
        <p:spPr>
          <a:xfrm>
            <a:off x="5921780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8" name="Marcador de posición de imagen 6"/>
          <p:cNvSpPr>
            <a:spLocks noGrp="1"/>
          </p:cNvSpPr>
          <p:nvPr>
            <p:ph type="pic" sz="quarter" idx="42" hasCustomPrompt="1"/>
          </p:nvPr>
        </p:nvSpPr>
        <p:spPr>
          <a:xfrm>
            <a:off x="4666557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pic>
        <p:nvPicPr>
          <p:cNvPr id="39" name="Imagen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203" y="415174"/>
            <a:ext cx="799556" cy="910386"/>
          </a:xfrm>
          <a:prstGeom prst="rect">
            <a:avLst/>
          </a:prstGeom>
        </p:spPr>
      </p:pic>
      <p:sp>
        <p:nvSpPr>
          <p:cNvPr id="42" name="TextBox 13"/>
          <p:cNvSpPr txBox="1"/>
          <p:nvPr userDrawn="1"/>
        </p:nvSpPr>
        <p:spPr>
          <a:xfrm>
            <a:off x="982049" y="5958230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tx1"/>
              </a:solidFill>
            </a:endParaRPr>
          </a:p>
        </p:txBody>
      </p:sp>
      <p:pic>
        <p:nvPicPr>
          <p:cNvPr id="43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" y="6102603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1077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RESENTAC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313590"/>
            <a:ext cx="2400300" cy="25266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8626"/>
            <a:ext cx="9144000" cy="779374"/>
          </a:xfrm>
          <a:prstGeom prst="rect">
            <a:avLst/>
          </a:prstGeom>
          <a:effectLst>
            <a:outerShdw blurRad="50800" dist="38100" dir="16200000" rotWithShape="0">
              <a:srgbClr val="3F3F3F">
                <a:alpha val="40000"/>
              </a:srgbClr>
            </a:outerShdw>
          </a:effectLst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8E706D-C4DF-4CB1-BA34-2877AF9152AA}" type="datetime1">
              <a:rPr lang="es-ES" smtClean="0"/>
              <a:t>28/08/2020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D40E49-1F5A-4E52-B3D2-7E58D3B954A5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975" y="2333625"/>
            <a:ext cx="1924050" cy="219075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FINAL DE PRESENTACIÓN</a:t>
            </a:r>
          </a:p>
        </p:txBody>
      </p:sp>
    </p:spTree>
    <p:extLst>
      <p:ext uri="{BB962C8B-B14F-4D97-AF65-F5344CB8AC3E}">
        <p14:creationId xmlns:p14="http://schemas.microsoft.com/office/powerpoint/2010/main" val="306457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PRESENTACION INVEMAR Y OTR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8626"/>
            <a:ext cx="9144000" cy="779374"/>
          </a:xfrm>
          <a:prstGeom prst="rect">
            <a:avLst/>
          </a:prstGeom>
          <a:effectLst>
            <a:outerShdw blurRad="50800" dist="38100" dir="16200000" rotWithShape="0">
              <a:srgbClr val="3F3F3F">
                <a:alpha val="4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650" y="1228725"/>
            <a:ext cx="7886700" cy="2281238"/>
          </a:xfrm>
        </p:spPr>
        <p:txBody>
          <a:bodyPr anchor="b"/>
          <a:lstStyle>
            <a:lvl1pPr algn="ctr"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74887" y="4778943"/>
            <a:ext cx="5934075" cy="849401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349250"/>
            <a:ext cx="782139" cy="238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F925DF85-92BD-4EF8-A47D-A1B5A10D437E}" type="datetime1">
              <a:rPr lang="es-ES" smtClean="0"/>
              <a:t>28/08/2020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893" y="6622381"/>
            <a:ext cx="2072558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49524" y="6603682"/>
            <a:ext cx="433251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AFD40E49-1F5A-4E52-B3D2-7E58D3B954A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2328316" y="6612091"/>
            <a:ext cx="4467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+mj-lt"/>
                <a:hlinkClick r:id="rId3"/>
              </a:rPr>
              <a:t>www.invemar.org.co</a:t>
            </a:r>
            <a:r>
              <a:rPr lang="es-ES" sz="900" dirty="0">
                <a:latin typeface="+mj-lt"/>
              </a:rPr>
              <a:t>       </a:t>
            </a:r>
            <a:r>
              <a:rPr lang="es-ES" sz="900" dirty="0">
                <a:latin typeface="+mj-lt"/>
                <a:hlinkClick r:id="rId4"/>
              </a:rPr>
              <a:t>invemar.org.co</a:t>
            </a:r>
            <a:r>
              <a:rPr lang="es-ES" sz="900" baseline="0" dirty="0">
                <a:latin typeface="+mj-lt"/>
              </a:rPr>
              <a:t>         </a:t>
            </a:r>
            <a:r>
              <a:rPr lang="es-ES" sz="900" baseline="0" dirty="0" err="1">
                <a:latin typeface="+mj-lt"/>
                <a:hlinkClick r:id="rId5"/>
              </a:rPr>
              <a:t>invemarcolombia</a:t>
            </a:r>
            <a:r>
              <a:rPr lang="es-ES" sz="900" baseline="0" dirty="0">
                <a:latin typeface="+mj-lt"/>
              </a:rPr>
              <a:t>           </a:t>
            </a:r>
            <a:r>
              <a:rPr lang="es-ES" sz="900" baseline="0" dirty="0" err="1">
                <a:solidFill>
                  <a:schemeClr val="tx1"/>
                </a:solidFill>
                <a:latin typeface="+mj-lt"/>
                <a:hlinkClick r:id="rId6"/>
              </a:rPr>
              <a:t>invemarcolombia</a:t>
            </a:r>
            <a:endParaRPr lang="es-ES" sz="9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680" y="6663254"/>
            <a:ext cx="69597" cy="13384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912" y="6663253"/>
            <a:ext cx="163839" cy="13384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647" y="6663253"/>
            <a:ext cx="158409" cy="15840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989" y="6663253"/>
            <a:ext cx="186916" cy="13384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032" y="174809"/>
            <a:ext cx="1807117" cy="74790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 hasCustomPrompt="1"/>
          </p:nvPr>
        </p:nvSpPr>
        <p:spPr>
          <a:xfrm>
            <a:off x="5776913" y="199621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4" name="Marcador de posición de imagen 10"/>
          <p:cNvSpPr>
            <a:spLocks noGrp="1"/>
          </p:cNvSpPr>
          <p:nvPr>
            <p:ph type="pic" sz="quarter" idx="14" hasCustomPrompt="1"/>
          </p:nvPr>
        </p:nvSpPr>
        <p:spPr>
          <a:xfrm>
            <a:off x="4702953" y="198295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5" name="Marcador de posición de imagen 10"/>
          <p:cNvSpPr>
            <a:spLocks noGrp="1"/>
          </p:cNvSpPr>
          <p:nvPr>
            <p:ph type="pic" sz="quarter" idx="15" hasCustomPrompt="1"/>
          </p:nvPr>
        </p:nvSpPr>
        <p:spPr>
          <a:xfrm>
            <a:off x="3628993" y="198295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6" name="Marcador de posición de imagen 10"/>
          <p:cNvSpPr>
            <a:spLocks noGrp="1"/>
          </p:cNvSpPr>
          <p:nvPr>
            <p:ph type="pic" sz="quarter" idx="16" hasCustomPrompt="1"/>
          </p:nvPr>
        </p:nvSpPr>
        <p:spPr>
          <a:xfrm>
            <a:off x="2555033" y="199621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7" name="Marcador de posición de imagen 10"/>
          <p:cNvSpPr>
            <a:spLocks noGrp="1"/>
          </p:cNvSpPr>
          <p:nvPr>
            <p:ph type="pic" sz="quarter" idx="17" hasCustomPrompt="1"/>
          </p:nvPr>
        </p:nvSpPr>
        <p:spPr>
          <a:xfrm>
            <a:off x="1481073" y="199621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8" name="Marcador de posición de imagen 10"/>
          <p:cNvSpPr>
            <a:spLocks noGrp="1"/>
          </p:cNvSpPr>
          <p:nvPr>
            <p:ph type="pic" sz="quarter" idx="18" hasCustomPrompt="1"/>
          </p:nvPr>
        </p:nvSpPr>
        <p:spPr>
          <a:xfrm>
            <a:off x="399511" y="199621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2" name="TextBox 13"/>
          <p:cNvSpPr txBox="1"/>
          <p:nvPr userDrawn="1"/>
        </p:nvSpPr>
        <p:spPr>
          <a:xfrm>
            <a:off x="1000294" y="5878548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/>
          </a:p>
        </p:txBody>
      </p:sp>
      <p:pic>
        <p:nvPicPr>
          <p:cNvPr id="30" name="Picture 14" descr="../../../Desktop/Screen%20Shot%202018-04-11%20at%2017.39.58.pn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" y="6022921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4732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DC2D69A-2CCE-4AD4-AEA5-1239617033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4466"/>
            <a:ext cx="9144000" cy="773534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0" y="347870"/>
            <a:ext cx="8055033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4524" y="864704"/>
            <a:ext cx="7697585" cy="526145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42116" y="6625244"/>
            <a:ext cx="2133600" cy="2393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7C1BC56-3540-4C1B-B3F4-AD00DFFE43ED}" type="datetime1">
              <a:rPr lang="es-ES" smtClean="0"/>
              <a:t>28/08/2020</a:t>
            </a:fld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085031" y="6494686"/>
            <a:ext cx="47707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864525" y="347870"/>
            <a:ext cx="495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0" dirty="0" smtClean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CONTENIDO</a:t>
            </a:r>
            <a:endParaRPr lang="es-CO" b="1" i="0" dirty="0">
              <a:solidFill>
                <a:schemeClr val="tx1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  <p:sp>
        <p:nvSpPr>
          <p:cNvPr id="12" name="TextBox 13"/>
          <p:cNvSpPr txBox="1"/>
          <p:nvPr userDrawn="1"/>
        </p:nvSpPr>
        <p:spPr>
          <a:xfrm>
            <a:off x="982049" y="5945322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3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" y="6089695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4601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ICIO DE CAP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5A037FF-60A7-40D5-ABEB-3466A6FF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2880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1709739"/>
            <a:ext cx="8077200" cy="2852737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38150" y="4589464"/>
            <a:ext cx="807243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81E124-96A2-4EDF-89FD-176E3D88B6E0}" type="datetime1">
              <a:rPr lang="es-ES" smtClean="0"/>
              <a:t>28/08/2020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01450" y="66506"/>
            <a:ext cx="2570400" cy="10637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3"/>
          <p:cNvSpPr txBox="1"/>
          <p:nvPr userDrawn="1"/>
        </p:nvSpPr>
        <p:spPr>
          <a:xfrm>
            <a:off x="982049" y="5945322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4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" y="6089695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654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SENC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49D59E1-9DFF-400C-B84C-F0E08577A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7641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303" y="145465"/>
            <a:ext cx="7866638" cy="1063453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09303" y="1311966"/>
            <a:ext cx="8360228" cy="4904684"/>
          </a:xfrm>
        </p:spPr>
        <p:txBody>
          <a:bodyPr/>
          <a:lstStyle>
            <a:lvl1pPr>
              <a:defRPr sz="24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09303" y="6592751"/>
            <a:ext cx="2133600" cy="25971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EDB26CFD-B0DB-43D9-8188-C58C566CCFC0}" type="datetime1">
              <a:rPr lang="es-ES" smtClean="0"/>
              <a:t>28/08/2020</a:t>
            </a:fld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31394" y="6496050"/>
            <a:ext cx="46736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  <p:sp>
        <p:nvSpPr>
          <p:cNvPr id="12" name="TextBox 13"/>
          <p:cNvSpPr txBox="1"/>
          <p:nvPr userDrawn="1"/>
        </p:nvSpPr>
        <p:spPr>
          <a:xfrm>
            <a:off x="982049" y="5945322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3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" y="6089695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396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5A037FF-60A7-40D5-ABEB-3466A6FF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2880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45466"/>
            <a:ext cx="7647291" cy="985065"/>
          </a:xfrm>
        </p:spPr>
        <p:txBody>
          <a:bodyPr/>
          <a:lstStyle>
            <a:lvl1pPr>
              <a:defRPr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238596"/>
            <a:ext cx="3886200" cy="493836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238596"/>
            <a:ext cx="3886200" cy="493836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60FEF-AA65-40DA-89B3-45CA00C41CEE}" type="datetime1">
              <a:rPr lang="es-ES" smtClean="0"/>
              <a:t>28/08/2020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  <p:sp>
        <p:nvSpPr>
          <p:cNvPr id="12" name="TextBox 13"/>
          <p:cNvSpPr txBox="1"/>
          <p:nvPr userDrawn="1"/>
        </p:nvSpPr>
        <p:spPr>
          <a:xfrm>
            <a:off x="982049" y="5945322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3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" y="6089695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290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5A037FF-60A7-40D5-ABEB-3466A6FF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2880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145466"/>
            <a:ext cx="7646099" cy="111691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90468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114380"/>
            <a:ext cx="3868340" cy="441942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90468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114380"/>
            <a:ext cx="3887391" cy="441942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EFEB04-4BDB-43D7-A479-2A871DF192EB}" type="datetime1">
              <a:rPr lang="es-ES" smtClean="0"/>
              <a:t>28/08/2020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000294" y="5997329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5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" y="6141702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720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5A037FF-60A7-40D5-ABEB-3466A6FF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2880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9BFEF4-AAF7-496E-A851-733AD729906D}" type="datetime1">
              <a:rPr lang="es-ES" smtClean="0"/>
              <a:t>28/08/2020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  <p:sp>
        <p:nvSpPr>
          <p:cNvPr id="13" name="TextBox 13"/>
          <p:cNvSpPr txBox="1"/>
          <p:nvPr userDrawn="1"/>
        </p:nvSpPr>
        <p:spPr>
          <a:xfrm>
            <a:off x="982049" y="6029411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4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" y="6173784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926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BB8F862-C54C-4763-89BF-6589903C0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5217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437E74-7515-4B07-9BD8-565536E02041}" type="datetime1">
              <a:rPr lang="es-ES" smtClean="0"/>
              <a:t>28/08/2020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D40E49-1F5A-4E52-B3D2-7E58D3B954A5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  <p:sp>
        <p:nvSpPr>
          <p:cNvPr id="13" name="TextBox 13"/>
          <p:cNvSpPr txBox="1"/>
          <p:nvPr userDrawn="1"/>
        </p:nvSpPr>
        <p:spPr>
          <a:xfrm>
            <a:off x="963804" y="5965172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4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" y="6109545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665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608445"/>
            <a:ext cx="20574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CE29FD57-85EB-4906-8748-78DA5BB9A262}" type="datetime1">
              <a:rPr lang="es-ES" smtClean="0"/>
              <a:t>28/08/2020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608445"/>
            <a:ext cx="3086100" cy="2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608445"/>
            <a:ext cx="2057400" cy="231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0241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83" r:id="rId2"/>
    <p:sldLayoutId id="2147483656" r:id="rId3"/>
    <p:sldLayoutId id="2147483669" r:id="rId4"/>
    <p:sldLayoutId id="2147483678" r:id="rId5"/>
    <p:sldLayoutId id="2147483670" r:id="rId6"/>
    <p:sldLayoutId id="2147483671" r:id="rId7"/>
    <p:sldLayoutId id="2147483674" r:id="rId8"/>
    <p:sldLayoutId id="2147483675" r:id="rId9"/>
    <p:sldLayoutId id="2147483653" r:id="rId10"/>
    <p:sldLayoutId id="2147483662" r:id="rId11"/>
    <p:sldLayoutId id="2147483665" r:id="rId12"/>
    <p:sldLayoutId id="2147483684" r:id="rId13"/>
    <p:sldLayoutId id="214748367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mailto:leonardo.Ospino@Invemar.org.co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ítulo 161"/>
          <p:cNvSpPr>
            <a:spLocks noGrp="1"/>
          </p:cNvSpPr>
          <p:nvPr>
            <p:ph type="ctrTitle"/>
          </p:nvPr>
        </p:nvSpPr>
        <p:spPr>
          <a:xfrm>
            <a:off x="317145" y="1265628"/>
            <a:ext cx="8615445" cy="2088971"/>
          </a:xfrm>
        </p:spPr>
        <p:txBody>
          <a:bodyPr anchor="ctr">
            <a:noAutofit/>
          </a:bodyPr>
          <a:lstStyle/>
          <a:p>
            <a:r>
              <a:rPr lang="es-CO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Módulo </a:t>
            </a:r>
            <a:r>
              <a:rPr lang="es-CO" sz="3600" dirty="0">
                <a:solidFill>
                  <a:srgbClr val="002060"/>
                </a:solidFill>
                <a:latin typeface="Calibri" panose="020F0502020204030204" pitchFamily="34" charset="0"/>
              </a:rPr>
              <a:t>3: Ordenamiento territorial y ordenamiento ambiental territorial en el contexto de la Alta Guajira (generalidades)</a:t>
            </a:r>
          </a:p>
        </p:txBody>
      </p:sp>
      <p:sp>
        <p:nvSpPr>
          <p:cNvPr id="163" name="Subtítulo 162"/>
          <p:cNvSpPr>
            <a:spLocks noGrp="1"/>
          </p:cNvSpPr>
          <p:nvPr>
            <p:ph type="subTitle" idx="1"/>
          </p:nvPr>
        </p:nvSpPr>
        <p:spPr>
          <a:xfrm>
            <a:off x="317145" y="435133"/>
            <a:ext cx="5511259" cy="324756"/>
          </a:xfrm>
        </p:spPr>
        <p:txBody>
          <a:bodyPr>
            <a:normAutofit/>
          </a:bodyPr>
          <a:lstStyle/>
          <a:p>
            <a:r>
              <a:rPr lang="es-CO" sz="1200" i="1" dirty="0" smtClean="0"/>
              <a:t>Capacitación para el manejo de zonas marinas y costeras – Agosto 11 – Septiembre 24</a:t>
            </a:r>
            <a:endParaRPr lang="es-CO" sz="1200" i="1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0E49-1F5A-4E52-B3D2-7E58D3B954A5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782625" y="3532856"/>
            <a:ext cx="768448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s-CO" sz="3200" dirty="0" smtClean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TEMA: </a:t>
            </a:r>
            <a:r>
              <a:rPr lang="es-CO" sz="32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Unidades Ambientales Costeras (UAC) y Planes de Ordenación y Manejo Integrado de UAC (POMIUAC</a:t>
            </a:r>
            <a:r>
              <a:rPr lang="es-CO" sz="3200" dirty="0" smtClean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)</a:t>
            </a:r>
            <a:endParaRPr lang="es-CO" sz="32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518113" y="5350528"/>
            <a:ext cx="5589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i="1" dirty="0" smtClean="0">
                <a:solidFill>
                  <a:srgbClr val="002060"/>
                </a:solidFill>
              </a:rPr>
              <a:t>Profesor:  Leonardo Javier Ospino Sepulveda</a:t>
            </a:r>
            <a:endParaRPr lang="es-CO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e 12"/>
          <p:cNvSpPr/>
          <p:nvPr/>
        </p:nvSpPr>
        <p:spPr>
          <a:xfrm>
            <a:off x="5242170" y="1112814"/>
            <a:ext cx="2304532" cy="2187598"/>
          </a:xfrm>
          <a:prstGeom prst="ellipse">
            <a:avLst/>
          </a:prstGeom>
          <a:noFill/>
          <a:ln w="101600">
            <a:solidFill>
              <a:srgbClr val="A8B1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Participación en el proceso del POMIUAC</a:t>
            </a:r>
            <a:endParaRPr lang="es-CO" sz="20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1316577" y="1127102"/>
            <a:ext cx="2304532" cy="2187598"/>
          </a:xfrm>
          <a:prstGeom prst="ellipse">
            <a:avLst/>
          </a:prstGeom>
          <a:noFill/>
          <a:ln w="101600">
            <a:solidFill>
              <a:srgbClr val="A8B1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Adopción el POMIUAC</a:t>
            </a:r>
            <a:endParaRPr lang="es-CO" sz="20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938843" y="3314700"/>
            <a:ext cx="3060000" cy="2624137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Por comisión conjunta o las autoridades ambientales competentes, según el caso, previo concepto del </a:t>
            </a:r>
            <a:r>
              <a:rPr lang="es-ES" dirty="0" err="1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Minambiente</a:t>
            </a:r>
            <a:r>
              <a:rPr lang="es-ES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, excepto cuando el </a:t>
            </a:r>
            <a:r>
              <a:rPr lang="es-ES" dirty="0" err="1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Minambiente</a:t>
            </a:r>
            <a:r>
              <a:rPr lang="es-ES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 participe del proceso.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4657479" y="3314700"/>
            <a:ext cx="3473915" cy="2624137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u="sng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Podrán participar</a:t>
            </a:r>
          </a:p>
          <a:p>
            <a:pPr algn="ctr"/>
            <a:r>
              <a:rPr lang="es-CO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Personas naturales y jurídicas asentadas o que desarrollen actividades en la zona.</a:t>
            </a:r>
          </a:p>
          <a:p>
            <a:pPr algn="ctr"/>
            <a:endParaRPr lang="es-CO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algn="ctr"/>
            <a:r>
              <a:rPr lang="es-CO" u="sng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Consulta previa</a:t>
            </a:r>
            <a:endParaRPr lang="es-CO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algn="ctr"/>
            <a:r>
              <a:rPr lang="es-CO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Si existe de manera directa y especifica presencia de comunidades étnicas.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531679" y="95808"/>
            <a:ext cx="6136379" cy="747155"/>
          </a:xfrm>
          <a:prstGeom prst="roundRect">
            <a:avLst/>
          </a:prstGeom>
          <a:noFill/>
          <a:ln w="57150">
            <a:solidFill>
              <a:srgbClr val="A8B1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Plan de Ordenación y Manejo Integrado  de las Unidades Ambientales Costeras (POMIUAC)</a:t>
            </a:r>
            <a:endParaRPr lang="es-CO" sz="20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843612" y="1711289"/>
            <a:ext cx="1640936" cy="1458936"/>
            <a:chOff x="2525614" y="1411241"/>
            <a:chExt cx="1640936" cy="1458936"/>
          </a:xfrm>
        </p:grpSpPr>
        <p:sp>
          <p:nvSpPr>
            <p:cNvPr id="11" name="Elipse 10"/>
            <p:cNvSpPr/>
            <p:nvPr/>
          </p:nvSpPr>
          <p:spPr>
            <a:xfrm>
              <a:off x="2525614" y="1411241"/>
              <a:ext cx="1640936" cy="1458936"/>
            </a:xfrm>
            <a:prstGeom prst="ellipse">
              <a:avLst/>
            </a:prstGeom>
            <a:noFill/>
            <a:ln w="101600">
              <a:solidFill>
                <a:srgbClr val="A8B1B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 b="1" dirty="0">
                <a:solidFill>
                  <a:schemeClr val="tx1"/>
                </a:solidFill>
                <a:latin typeface="Bahnschrift SemiCondensed" panose="020B0502040204020203" pitchFamily="34" charset="0"/>
              </a:endParaRPr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2614611" y="1946855"/>
              <a:ext cx="149478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900" b="1" dirty="0" smtClean="0">
                  <a:solidFill>
                    <a:schemeClr val="bg1"/>
                  </a:solidFill>
                  <a:latin typeface="Bahnschrift SemiCondensed" panose="020B0502040204020203" pitchFamily="34" charset="0"/>
                </a:rPr>
                <a:t>Conformación</a:t>
              </a:r>
              <a:endParaRPr lang="es-CO" sz="1900" b="1" dirty="0">
                <a:solidFill>
                  <a:schemeClr val="bg1"/>
                </a:solidFill>
                <a:latin typeface="Bahnschrift SemiCondensed" panose="020B0502040204020203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180621" y="1681219"/>
            <a:ext cx="1640936" cy="1458936"/>
            <a:chOff x="2525614" y="1411241"/>
            <a:chExt cx="1640936" cy="1458936"/>
          </a:xfrm>
        </p:grpSpPr>
        <p:sp>
          <p:nvSpPr>
            <p:cNvPr id="21" name="Elipse 20"/>
            <p:cNvSpPr/>
            <p:nvPr/>
          </p:nvSpPr>
          <p:spPr>
            <a:xfrm>
              <a:off x="2525614" y="1411241"/>
              <a:ext cx="1640936" cy="1458936"/>
            </a:xfrm>
            <a:prstGeom prst="ellipse">
              <a:avLst/>
            </a:prstGeom>
            <a:noFill/>
            <a:ln w="101600">
              <a:solidFill>
                <a:srgbClr val="A8B1B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 b="1" dirty="0">
                <a:solidFill>
                  <a:schemeClr val="tx1"/>
                </a:solidFill>
                <a:latin typeface="Bahnschrift SemiCondensed" panose="020B0502040204020203" pitchFamily="34" charset="0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2614611" y="1946855"/>
              <a:ext cx="149478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900" b="1" dirty="0" smtClean="0">
                  <a:solidFill>
                    <a:schemeClr val="bg1"/>
                  </a:solidFill>
                  <a:latin typeface="Bahnschrift SemiCondensed" panose="020B0502040204020203" pitchFamily="34" charset="0"/>
                </a:rPr>
                <a:t>Funciones</a:t>
              </a:r>
              <a:endParaRPr lang="es-CO" sz="1900" b="1" dirty="0">
                <a:solidFill>
                  <a:schemeClr val="bg1"/>
                </a:solidFill>
                <a:latin typeface="Bahnschrift SemiCondensed" panose="020B0502040204020203" pitchFamily="34" charset="0"/>
              </a:endParaRPr>
            </a:p>
          </p:txBody>
        </p:sp>
      </p:grpSp>
      <p:sp>
        <p:nvSpPr>
          <p:cNvPr id="14" name="Elipse 13"/>
          <p:cNvSpPr/>
          <p:nvPr/>
        </p:nvSpPr>
        <p:spPr>
          <a:xfrm>
            <a:off x="310282" y="1711289"/>
            <a:ext cx="1640936" cy="1458936"/>
          </a:xfrm>
          <a:prstGeom prst="ellipse">
            <a:avLst/>
          </a:prstGeom>
          <a:noFill/>
          <a:ln w="101600">
            <a:solidFill>
              <a:srgbClr val="A8B1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Objeto</a:t>
            </a:r>
            <a:endParaRPr lang="es-CO" sz="20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118375" y="3155937"/>
            <a:ext cx="2024750" cy="2624137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Concertar y armonizar el proceso de ordenación de las UAC comunes.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531679" y="95808"/>
            <a:ext cx="6136379" cy="747155"/>
          </a:xfrm>
          <a:prstGeom prst="roundRect">
            <a:avLst/>
          </a:prstGeom>
          <a:noFill/>
          <a:ln w="57150">
            <a:solidFill>
              <a:srgbClr val="A8B1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Plan de Ordenación y Manejo Integrado  de las Unidades Ambientales Costeras (POMIUAC)</a:t>
            </a:r>
            <a:endParaRPr lang="es-CO" sz="20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2333706" y="3155937"/>
            <a:ext cx="2660749" cy="2624137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Ministro de Ambiente o su delegado.</a:t>
            </a:r>
          </a:p>
          <a:p>
            <a:pPr marL="342900" indent="-342900">
              <a:buFont typeface="+mj-lt"/>
              <a:buAutoNum type="arabicPeriod"/>
            </a:pPr>
            <a:endParaRPr lang="es-ES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Directores de las Autoridades Ambientales o sus delegados.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5186363" y="3138663"/>
            <a:ext cx="3957637" cy="2986087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ES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Coordinar la formulación del POMIUAC.</a:t>
            </a:r>
            <a:endParaRPr lang="es-ES" sz="16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Adoptar el POMIUAC o modificaciones.</a:t>
            </a:r>
            <a:endParaRPr lang="es-ES" sz="16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Impartir directrices para planificación y administración de los recursos naturales renovables de la UAC. </a:t>
            </a:r>
            <a:endParaRPr lang="es-ES" sz="16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Realizar seguimiento y evaluación del POMIUAC.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Crear comités técnicos (quienes suministrará el soporte técnico para la toma de decisiones).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Definir reglamento interno.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41134" y="988529"/>
            <a:ext cx="2573480" cy="5400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Comisiones Conjuntas</a:t>
            </a:r>
            <a:endParaRPr lang="es-CO" sz="20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9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5201071" y="1982760"/>
            <a:ext cx="1640936" cy="1458936"/>
            <a:chOff x="2525614" y="1411241"/>
            <a:chExt cx="1640936" cy="1458936"/>
          </a:xfrm>
        </p:grpSpPr>
        <p:sp>
          <p:nvSpPr>
            <p:cNvPr id="11" name="Elipse 10"/>
            <p:cNvSpPr/>
            <p:nvPr/>
          </p:nvSpPr>
          <p:spPr>
            <a:xfrm>
              <a:off x="2525614" y="1411241"/>
              <a:ext cx="1640936" cy="1458936"/>
            </a:xfrm>
            <a:prstGeom prst="ellipse">
              <a:avLst/>
            </a:prstGeom>
            <a:noFill/>
            <a:ln w="101600">
              <a:solidFill>
                <a:srgbClr val="A8B1B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 b="1" dirty="0">
                <a:solidFill>
                  <a:schemeClr val="tx1"/>
                </a:solidFill>
                <a:latin typeface="Bahnschrift SemiCondensed" panose="020B0502040204020203" pitchFamily="34" charset="0"/>
              </a:endParaRPr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2614611" y="1818263"/>
              <a:ext cx="14947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900" b="1" dirty="0" smtClean="0">
                  <a:solidFill>
                    <a:schemeClr val="bg1"/>
                  </a:solidFill>
                  <a:latin typeface="Bahnschrift SemiCondensed" panose="020B0502040204020203" pitchFamily="34" charset="0"/>
                </a:rPr>
                <a:t>Facultad de intervención</a:t>
              </a:r>
              <a:endParaRPr lang="es-CO" sz="1900" b="1" dirty="0">
                <a:solidFill>
                  <a:schemeClr val="bg1"/>
                </a:solidFill>
                <a:latin typeface="Bahnschrift SemiCondensed" panose="020B0502040204020203" pitchFamily="34" charset="0"/>
              </a:endParaRPr>
            </a:p>
          </p:txBody>
        </p:sp>
      </p:grpSp>
      <p:sp>
        <p:nvSpPr>
          <p:cNvPr id="14" name="Elipse 13"/>
          <p:cNvSpPr/>
          <p:nvPr/>
        </p:nvSpPr>
        <p:spPr>
          <a:xfrm>
            <a:off x="1924796" y="1939897"/>
            <a:ext cx="1640936" cy="1458936"/>
          </a:xfrm>
          <a:prstGeom prst="ellipse">
            <a:avLst/>
          </a:prstGeom>
          <a:noFill/>
          <a:ln w="101600">
            <a:solidFill>
              <a:srgbClr val="A8B1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Apoyo técnico y científico</a:t>
            </a:r>
            <a:endParaRPr lang="es-CO" sz="20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1275685" y="3384546"/>
            <a:ext cx="2927986" cy="2459052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Institutos de investigación (Ley 99 de 1993, art. 16), brindarán apoyo técnico y científico requerido en el proceso.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531679" y="167248"/>
            <a:ext cx="6136379" cy="747155"/>
          </a:xfrm>
          <a:prstGeom prst="roundRect">
            <a:avLst/>
          </a:prstGeom>
          <a:noFill/>
          <a:ln w="57150">
            <a:solidFill>
              <a:srgbClr val="A8B1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Plan de Ordenación y Manejo Integrado  de las Unidades Ambientales Costeras (POMIUAC)</a:t>
            </a:r>
            <a:endParaRPr lang="es-CO" sz="20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4448278" y="3427409"/>
            <a:ext cx="3381294" cy="2416188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El proceso de elaboración del POMIUAC no impide que la autoridad ambiental competente, adopte medidas de protección y conservación para prevenir o detener impactos ocasionados a ecosistemas y recursos naturales renovables de la UAC.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41133" y="1145697"/>
            <a:ext cx="2891475" cy="5400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Consideraciones finales</a:t>
            </a:r>
            <a:endParaRPr lang="es-CO" sz="20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13" name="Elipse 12"/>
          <p:cNvSpPr/>
          <p:nvPr/>
        </p:nvSpPr>
        <p:spPr>
          <a:xfrm>
            <a:off x="2188114" y="912789"/>
            <a:ext cx="4798474" cy="4330724"/>
          </a:xfrm>
          <a:prstGeom prst="ellipse">
            <a:avLst/>
          </a:prstGeom>
          <a:noFill/>
          <a:ln w="101600">
            <a:solidFill>
              <a:srgbClr val="A8B1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¿Luego </a:t>
            </a:r>
            <a:r>
              <a:rPr lang="es-CO" sz="2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de </a:t>
            </a:r>
            <a:r>
              <a:rPr lang="es-CO" sz="2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varios </a:t>
            </a:r>
            <a:r>
              <a:rPr lang="es-CO" sz="2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años de asumir la </a:t>
            </a:r>
            <a:r>
              <a:rPr lang="es-CO" sz="2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responsabilidad </a:t>
            </a:r>
            <a:r>
              <a:rPr lang="es-CO" sz="2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de la </a:t>
            </a:r>
            <a:r>
              <a:rPr lang="es-CO" sz="2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jurisdicción ampliada </a:t>
            </a:r>
            <a:r>
              <a:rPr lang="es-CO" sz="2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a las </a:t>
            </a:r>
            <a:r>
              <a:rPr lang="es-CO" sz="2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CAR </a:t>
            </a:r>
            <a:r>
              <a:rPr lang="es-CO" sz="2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costeras, </a:t>
            </a:r>
            <a:r>
              <a:rPr lang="es-CO" sz="2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cuales </a:t>
            </a:r>
            <a:r>
              <a:rPr lang="es-CO" sz="2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consideran </a:t>
            </a:r>
            <a:r>
              <a:rPr lang="es-CO" sz="2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han </a:t>
            </a:r>
            <a:r>
              <a:rPr lang="es-CO" sz="2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sido las </a:t>
            </a:r>
            <a:r>
              <a:rPr lang="es-CO" sz="2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oportunidades </a:t>
            </a:r>
            <a:r>
              <a:rPr lang="es-CO" sz="2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y las limitaciones para la </a:t>
            </a:r>
            <a:r>
              <a:rPr lang="es-CO" sz="2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gestión en esa </a:t>
            </a:r>
            <a:r>
              <a:rPr lang="es-CO" sz="2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nueva á</a:t>
            </a:r>
            <a:r>
              <a:rPr lang="es-CO" sz="2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rea?</a:t>
            </a:r>
            <a:endParaRPr lang="es-CO" sz="24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0E49-1F5A-4E52-B3D2-7E58D3B954A5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Gracias!</a:t>
            </a:r>
            <a:endParaRPr lang="es-ES" sz="4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585077" y="4915071"/>
            <a:ext cx="3973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Leonardo Javier Ospino Sepulveda</a:t>
            </a:r>
          </a:p>
          <a:p>
            <a:pPr algn="ctr"/>
            <a:r>
              <a:rPr lang="en-US" sz="2200" b="1" dirty="0" smtClean="0">
                <a:hlinkClick r:id="rId2"/>
              </a:rPr>
              <a:t>leonardo.ospino@Invemar.org.co</a:t>
            </a:r>
            <a:r>
              <a:rPr lang="en-US" sz="2200" b="1" dirty="0" smtClean="0"/>
              <a:t> </a:t>
            </a:r>
            <a:endParaRPr lang="en-US" sz="22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r="4687" b="6070"/>
          <a:stretch/>
        </p:blipFill>
        <p:spPr>
          <a:xfrm>
            <a:off x="81888" y="6105489"/>
            <a:ext cx="920255" cy="30895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85493" y="6062245"/>
            <a:ext cx="2511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i="1" dirty="0" smtClean="0"/>
              <a:t>Contenidos protegidos </a:t>
            </a:r>
            <a:r>
              <a:rPr lang="es-CO" sz="800" i="1" dirty="0"/>
              <a:t>por la licencia </a:t>
            </a:r>
            <a:r>
              <a:rPr lang="es-CO" sz="800" i="1" dirty="0" err="1" smtClean="0"/>
              <a:t>Creative</a:t>
            </a:r>
            <a:r>
              <a:rPr lang="es-CO" sz="800" i="1" dirty="0" smtClean="0"/>
              <a:t> </a:t>
            </a:r>
            <a:r>
              <a:rPr lang="es-CO" sz="800" i="1" dirty="0" err="1" smtClean="0"/>
              <a:t>Commons</a:t>
            </a:r>
            <a:endParaRPr lang="es-CO" sz="800" i="1" dirty="0" smtClean="0"/>
          </a:p>
          <a:p>
            <a:r>
              <a:rPr lang="es-CO" sz="800" i="1" dirty="0" err="1" smtClean="0"/>
              <a:t>Attribution</a:t>
            </a:r>
            <a:r>
              <a:rPr lang="es-CO" sz="800" i="1" dirty="0" smtClean="0"/>
              <a:t> </a:t>
            </a:r>
            <a:r>
              <a:rPr lang="es-CO" sz="800" i="1" dirty="0" err="1"/>
              <a:t>NonCommercial</a:t>
            </a:r>
            <a:r>
              <a:rPr lang="es-CO" sz="800" i="1" dirty="0"/>
              <a:t> </a:t>
            </a:r>
            <a:r>
              <a:rPr lang="es-CO" sz="800" i="1" dirty="0" err="1"/>
              <a:t>ShareAlike</a:t>
            </a:r>
            <a:r>
              <a:rPr lang="es-CO" sz="800" i="1" dirty="0"/>
              <a:t> 4.0</a:t>
            </a:r>
          </a:p>
        </p:txBody>
      </p:sp>
    </p:spTree>
    <p:extLst>
      <p:ext uri="{BB962C8B-B14F-4D97-AF65-F5344CB8AC3E}">
        <p14:creationId xmlns:p14="http://schemas.microsoft.com/office/powerpoint/2010/main" val="11590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Conector recto 47"/>
          <p:cNvCxnSpPr/>
          <p:nvPr/>
        </p:nvCxnSpPr>
        <p:spPr>
          <a:xfrm>
            <a:off x="7494168" y="721435"/>
            <a:ext cx="0" cy="25200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>
            <a:off x="5608217" y="715524"/>
            <a:ext cx="0" cy="25200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>
            <a:off x="4284243" y="715524"/>
            <a:ext cx="0" cy="25200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>
            <a:off x="4779542" y="4349140"/>
            <a:ext cx="0" cy="111600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2997849" y="4045109"/>
            <a:ext cx="3564000" cy="0"/>
          </a:xfrm>
          <a:prstGeom prst="line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8" name="Arco 7"/>
          <p:cNvSpPr/>
          <p:nvPr/>
        </p:nvSpPr>
        <p:spPr>
          <a:xfrm>
            <a:off x="-184903" y="1578286"/>
            <a:ext cx="3254192" cy="3419364"/>
          </a:xfrm>
          <a:prstGeom prst="arc">
            <a:avLst>
              <a:gd name="adj1" fmla="val 16200000"/>
              <a:gd name="adj2" fmla="val 5455948"/>
            </a:avLst>
          </a:prstGeom>
          <a:ln w="635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redondeado 10"/>
          <p:cNvSpPr/>
          <p:nvPr/>
        </p:nvSpPr>
        <p:spPr>
          <a:xfrm>
            <a:off x="3881275" y="251251"/>
            <a:ext cx="4250119" cy="459889"/>
          </a:xfrm>
          <a:prstGeom prst="roundRect">
            <a:avLst/>
          </a:prstGeom>
          <a:solidFill>
            <a:schemeClr val="tx1"/>
          </a:solidFill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Tres grandes regiones oceánicas y costeras</a:t>
            </a:r>
            <a:endParaRPr lang="es-ES" b="1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6" name="Título 12"/>
          <p:cNvSpPr txBox="1">
            <a:spLocks/>
          </p:cNvSpPr>
          <p:nvPr/>
        </p:nvSpPr>
        <p:spPr>
          <a:xfrm>
            <a:off x="31247" y="96856"/>
            <a:ext cx="2154741" cy="720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CO" sz="2800" dirty="0" smtClean="0"/>
              <a:t>Antecedentes</a:t>
            </a:r>
            <a:endParaRPr lang="es-CO" sz="2800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3230982" y="947497"/>
            <a:ext cx="1620000" cy="575174"/>
          </a:xfrm>
          <a:prstGeom prst="roundRect">
            <a:avLst/>
          </a:prstGeom>
          <a:solidFill>
            <a:schemeClr val="tx1"/>
          </a:solidFill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Región Pacífica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3341578" y="3749824"/>
            <a:ext cx="2910381" cy="599317"/>
          </a:xfrm>
          <a:prstGeom prst="roundRect">
            <a:avLst/>
          </a:prstGeom>
          <a:solidFill>
            <a:schemeClr val="tx1"/>
          </a:solidFill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Unidades Ambientales Oceánicas (UAO)</a:t>
            </a:r>
          </a:p>
        </p:txBody>
      </p:sp>
      <p:sp>
        <p:nvSpPr>
          <p:cNvPr id="17" name="Elipse 16"/>
          <p:cNvSpPr/>
          <p:nvPr/>
        </p:nvSpPr>
        <p:spPr>
          <a:xfrm>
            <a:off x="92620" y="2000250"/>
            <a:ext cx="2648472" cy="257543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52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4903321" y="947497"/>
            <a:ext cx="1512000" cy="575174"/>
          </a:xfrm>
          <a:prstGeom prst="roundRect">
            <a:avLst/>
          </a:prstGeom>
          <a:solidFill>
            <a:schemeClr val="tx1"/>
          </a:solidFill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Región Caribe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6568491" y="939964"/>
            <a:ext cx="2533475" cy="575174"/>
          </a:xfrm>
          <a:prstGeom prst="roundRect">
            <a:avLst/>
          </a:prstGeom>
          <a:solidFill>
            <a:schemeClr val="tx1"/>
          </a:solidFill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Región Caribe Insular</a:t>
            </a:r>
          </a:p>
        </p:txBody>
      </p:sp>
      <p:sp>
        <p:nvSpPr>
          <p:cNvPr id="26" name="Rectángulo redondeado 25"/>
          <p:cNvSpPr/>
          <p:nvPr/>
        </p:nvSpPr>
        <p:spPr>
          <a:xfrm>
            <a:off x="3370996" y="1839396"/>
            <a:ext cx="2914323" cy="1303858"/>
          </a:xfrm>
          <a:prstGeom prst="roundRect">
            <a:avLst/>
          </a:prstGeom>
          <a:solidFill>
            <a:schemeClr val="tx1"/>
          </a:solidFill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u="sng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Incluye</a:t>
            </a:r>
            <a:r>
              <a:rPr lang="es-CO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: </a:t>
            </a:r>
            <a:r>
              <a:rPr lang="es-CO" sz="16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plataforma, </a:t>
            </a:r>
            <a:r>
              <a:rPr lang="es-CO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islas continentales </a:t>
            </a:r>
            <a:r>
              <a:rPr lang="es-CO" sz="16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y espacios </a:t>
            </a:r>
            <a:r>
              <a:rPr lang="es-CO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oceánicos.</a:t>
            </a:r>
          </a:p>
        </p:txBody>
      </p:sp>
      <p:sp>
        <p:nvSpPr>
          <p:cNvPr id="27" name="Rectángulo redondeado 26"/>
          <p:cNvSpPr/>
          <p:nvPr/>
        </p:nvSpPr>
        <p:spPr>
          <a:xfrm>
            <a:off x="6568490" y="1834753"/>
            <a:ext cx="2533475" cy="1308500"/>
          </a:xfrm>
          <a:prstGeom prst="roundRect">
            <a:avLst/>
          </a:prstGeom>
          <a:solidFill>
            <a:schemeClr val="tx1"/>
          </a:solidFill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u="sng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Incluye</a:t>
            </a:r>
            <a:r>
              <a:rPr lang="es-CO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: Archipiélago San Andrés, Providencia</a:t>
            </a:r>
            <a:r>
              <a:rPr lang="es-CO" sz="16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, </a:t>
            </a:r>
            <a:r>
              <a:rPr lang="es-CO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Santa Catalina</a:t>
            </a:r>
            <a:r>
              <a:rPr lang="es-CO" sz="16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, los Cayos </a:t>
            </a:r>
            <a:r>
              <a:rPr lang="es-CO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y sus áreas marinas, submarinas </a:t>
            </a:r>
            <a:r>
              <a:rPr lang="es-CO" sz="16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y </a:t>
            </a:r>
            <a:r>
              <a:rPr lang="es-CO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plataforma arrecifal.</a:t>
            </a:r>
          </a:p>
        </p:txBody>
      </p:sp>
      <p:sp>
        <p:nvSpPr>
          <p:cNvPr id="28" name="Rectángulo redondeado 27"/>
          <p:cNvSpPr/>
          <p:nvPr/>
        </p:nvSpPr>
        <p:spPr>
          <a:xfrm>
            <a:off x="6568489" y="3758639"/>
            <a:ext cx="2512292" cy="581685"/>
          </a:xfrm>
          <a:prstGeom prst="roundRect">
            <a:avLst/>
          </a:prstGeom>
          <a:solidFill>
            <a:schemeClr val="tx1"/>
          </a:solidFill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Unidades Ambientales Costeras</a:t>
            </a:r>
            <a:r>
              <a:rPr lang="es-CO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 </a:t>
            </a:r>
            <a:r>
              <a:rPr lang="es-CO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(UAC)</a:t>
            </a:r>
          </a:p>
        </p:txBody>
      </p:sp>
      <p:sp>
        <p:nvSpPr>
          <p:cNvPr id="29" name="Rectángulo redondeado 28"/>
          <p:cNvSpPr/>
          <p:nvPr/>
        </p:nvSpPr>
        <p:spPr>
          <a:xfrm>
            <a:off x="2755469" y="4647126"/>
            <a:ext cx="3524400" cy="599317"/>
          </a:xfrm>
          <a:prstGeom prst="roundRect">
            <a:avLst/>
          </a:prstGeom>
          <a:solidFill>
            <a:schemeClr val="tx1"/>
          </a:solidFill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-</a:t>
            </a:r>
            <a:r>
              <a:rPr lang="es-CO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 Unidad </a:t>
            </a:r>
            <a:r>
              <a:rPr lang="es-CO" sz="16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Ambiental Caribe </a:t>
            </a:r>
            <a:r>
              <a:rPr lang="es-CO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Oceánico</a:t>
            </a:r>
          </a:p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-</a:t>
            </a:r>
            <a:r>
              <a:rPr lang="es-CO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 Unidad </a:t>
            </a:r>
            <a:r>
              <a:rPr lang="es-CO" sz="16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Ambiental Pacífico </a:t>
            </a:r>
            <a:r>
              <a:rPr lang="es-CO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Oceánico</a:t>
            </a:r>
          </a:p>
        </p:txBody>
      </p:sp>
      <p:sp>
        <p:nvSpPr>
          <p:cNvPr id="30" name="Rectángulo redondeado 29"/>
          <p:cNvSpPr/>
          <p:nvPr/>
        </p:nvSpPr>
        <p:spPr>
          <a:xfrm>
            <a:off x="6568490" y="4638878"/>
            <a:ext cx="2512291" cy="599317"/>
          </a:xfrm>
          <a:prstGeom prst="roundRect">
            <a:avLst/>
          </a:prstGeom>
          <a:solidFill>
            <a:schemeClr val="tx1"/>
          </a:solidFill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Reglamentadas por el Decreto 1120 de </a:t>
            </a:r>
            <a:r>
              <a:rPr lang="es-CO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2013</a:t>
            </a:r>
            <a:endParaRPr lang="es-CO" sz="16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1" name="Rectángulo redondeado 30"/>
          <p:cNvSpPr/>
          <p:nvPr/>
        </p:nvSpPr>
        <p:spPr>
          <a:xfrm>
            <a:off x="1042988" y="5475762"/>
            <a:ext cx="5313370" cy="1149212"/>
          </a:xfrm>
          <a:prstGeom prst="roundRect">
            <a:avLst/>
          </a:prstGeom>
          <a:solidFill>
            <a:schemeClr val="tx1"/>
          </a:solidFill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Representadas por </a:t>
            </a:r>
            <a:r>
              <a:rPr lang="es-CO" sz="16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todas las </a:t>
            </a:r>
            <a:r>
              <a:rPr lang="es-CO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áreas marinas jurisdiccionales </a:t>
            </a:r>
            <a:r>
              <a:rPr lang="es-CO" sz="16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de Colombia en el </a:t>
            </a:r>
            <a:r>
              <a:rPr lang="es-CO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Mar Caribe y Océano Pacífico (respectivamente) a </a:t>
            </a:r>
            <a:r>
              <a:rPr lang="es-CO" sz="16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partir de la isóbata de los </a:t>
            </a:r>
            <a:r>
              <a:rPr lang="es-CO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200 m</a:t>
            </a:r>
            <a:r>
              <a:rPr lang="es-CO" sz="16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., </a:t>
            </a:r>
            <a:r>
              <a:rPr lang="es-CO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límite convencional </a:t>
            </a:r>
            <a:r>
              <a:rPr lang="es-CO" sz="16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de la </a:t>
            </a:r>
            <a:r>
              <a:rPr lang="es-CO" sz="16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plataforma continental </a:t>
            </a:r>
            <a:r>
              <a:rPr lang="es-CO" sz="16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o insular.</a:t>
            </a:r>
            <a:endParaRPr lang="es-CO" sz="1600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3" name="Elipse 32"/>
          <p:cNvSpPr/>
          <p:nvPr/>
        </p:nvSpPr>
        <p:spPr>
          <a:xfrm>
            <a:off x="2784045" y="3930738"/>
            <a:ext cx="223180" cy="214387"/>
          </a:xfrm>
          <a:prstGeom prst="ellipse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2741091" y="2303413"/>
            <a:ext cx="223180" cy="2143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>
              <a:solidFill>
                <a:schemeClr val="bg1"/>
              </a:solidFill>
            </a:endParaRPr>
          </a:p>
        </p:txBody>
      </p:sp>
      <p:cxnSp>
        <p:nvCxnSpPr>
          <p:cNvPr id="10" name="Conector angular 9"/>
          <p:cNvCxnSpPr>
            <a:stCxn id="34" idx="0"/>
            <a:endCxn id="11" idx="1"/>
          </p:cNvCxnSpPr>
          <p:nvPr/>
        </p:nvCxnSpPr>
        <p:spPr>
          <a:xfrm rot="5400000" flipH="1" flipV="1">
            <a:off x="2455870" y="878008"/>
            <a:ext cx="1822217" cy="1028594"/>
          </a:xfrm>
          <a:prstGeom prst="bentConnector2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7832305" y="4340324"/>
            <a:ext cx="0" cy="306000"/>
          </a:xfrm>
          <a:prstGeom prst="line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>
            <a:off x="7849348" y="1522671"/>
            <a:ext cx="0" cy="28800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>
            <a:off x="4327107" y="1544532"/>
            <a:ext cx="0" cy="28800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>
            <a:off x="5644310" y="1530244"/>
            <a:ext cx="0" cy="28800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7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ctrTitle"/>
          </p:nvPr>
        </p:nvSpPr>
        <p:spPr>
          <a:xfrm>
            <a:off x="72191" y="242889"/>
            <a:ext cx="5799221" cy="848638"/>
          </a:xfrm>
        </p:spPr>
        <p:txBody>
          <a:bodyPr anchor="ctr">
            <a:noAutofit/>
          </a:bodyPr>
          <a:lstStyle/>
          <a:p>
            <a:pPr algn="just"/>
            <a:r>
              <a:rPr lang="es-CO" sz="2400" dirty="0" smtClean="0"/>
              <a:t>Decreto 1120 de 2013 (compilado hoy en el Decreto 1076 de 2015)</a:t>
            </a:r>
            <a:endParaRPr lang="es-CO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0E49-1F5A-4E52-B3D2-7E58D3B954A5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72191" y="1226506"/>
            <a:ext cx="8710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i="1" dirty="0"/>
              <a:t>"Por el cual se reglamentan las Unidades </a:t>
            </a:r>
            <a:r>
              <a:rPr lang="es-CO" sz="2400" i="1" dirty="0" smtClean="0"/>
              <a:t>Ambientales Costeras </a:t>
            </a:r>
            <a:r>
              <a:rPr lang="es-CO" sz="2400" i="1" dirty="0"/>
              <a:t>-UAC-y las comisiones conjuntas, se </a:t>
            </a:r>
            <a:r>
              <a:rPr lang="es-CO" sz="2400" i="1" dirty="0" smtClean="0"/>
              <a:t>establecen las </a:t>
            </a:r>
            <a:r>
              <a:rPr lang="es-CO" sz="2400" i="1" dirty="0"/>
              <a:t>reglas de procedimiento y criterios para reglamentar </a:t>
            </a:r>
            <a:r>
              <a:rPr lang="es-CO" sz="2400" i="1" dirty="0" smtClean="0"/>
              <a:t>la restricción </a:t>
            </a:r>
            <a:r>
              <a:rPr lang="es-CO" sz="2400" i="1" dirty="0"/>
              <a:t>de ciertas actividades en pastos marinos, y </a:t>
            </a:r>
            <a:r>
              <a:rPr lang="es-CO" sz="2400" i="1" dirty="0" smtClean="0"/>
              <a:t>se dictan </a:t>
            </a:r>
            <a:r>
              <a:rPr lang="es-CO" sz="2400" i="1" dirty="0"/>
              <a:t>otras disposiciones" .</a:t>
            </a:r>
          </a:p>
        </p:txBody>
      </p:sp>
      <p:sp>
        <p:nvSpPr>
          <p:cNvPr id="5" name="Título 12"/>
          <p:cNvSpPr txBox="1">
            <a:spLocks/>
          </p:cNvSpPr>
          <p:nvPr/>
        </p:nvSpPr>
        <p:spPr>
          <a:xfrm>
            <a:off x="124575" y="3344571"/>
            <a:ext cx="5799221" cy="720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CO" sz="2400" dirty="0" smtClean="0"/>
              <a:t>Definición de Unidad Ambiental Costera (UAC)</a:t>
            </a:r>
            <a:endParaRPr lang="es-CO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24575" y="4064962"/>
            <a:ext cx="8710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/>
              <a:t>Área de la zona costera definida geográficamente para su ordenación y manejo, que contiene ecosistemas con características propias y distintivas, con condiciones similares y de conectividad en cuanto a sus aspectos estructurales y funcionales (Decreto 1120 de 2013).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1654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7" name="Rectángulo redondeado 6"/>
          <p:cNvSpPr/>
          <p:nvPr/>
        </p:nvSpPr>
        <p:spPr>
          <a:xfrm>
            <a:off x="882900" y="199273"/>
            <a:ext cx="7008682" cy="61511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Unidades Ambientales Costeras (UAC) en Colombia</a:t>
            </a:r>
            <a:endParaRPr lang="es-CO" sz="24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114301" y="1171578"/>
            <a:ext cx="8901112" cy="4786312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Unidad </a:t>
            </a:r>
            <a:r>
              <a:rPr lang="es-CO" sz="2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Ambiental Caribe </a:t>
            </a:r>
            <a:r>
              <a:rPr lang="es-CO" sz="2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Insular.</a:t>
            </a:r>
            <a:endParaRPr lang="es-CO" sz="22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Unidad </a:t>
            </a:r>
            <a:r>
              <a:rPr lang="es-CO" sz="2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Ambiental Costera de la Alta </a:t>
            </a:r>
            <a:r>
              <a:rPr lang="es-CO" sz="2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Guajira.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Unidad </a:t>
            </a:r>
            <a:r>
              <a:rPr lang="es-CO" sz="2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Ambiental Costera de la Vertiente Norte de La Sierra Nevada de Santa </a:t>
            </a:r>
            <a:r>
              <a:rPr lang="es-CO" sz="2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Marta.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Unidad </a:t>
            </a:r>
            <a:r>
              <a:rPr lang="es-CO" sz="2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Ambiental Costera del Río Magdalena complejo Canal del Dique – sistema lagunar de la Ciénaga Grande de Santa </a:t>
            </a:r>
            <a:r>
              <a:rPr lang="es-CO" sz="2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Marta.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Unidad </a:t>
            </a:r>
            <a:r>
              <a:rPr lang="es-CO" sz="2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Ambiental Costera Estuarina del Río Sinú y el Golfo de </a:t>
            </a:r>
            <a:r>
              <a:rPr lang="es-CO" sz="2200" dirty="0" err="1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Morrosquillo</a:t>
            </a:r>
            <a:r>
              <a:rPr lang="es-CO" sz="2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Unidad </a:t>
            </a:r>
            <a:r>
              <a:rPr lang="es-CO" sz="2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Ambiental Costera del </a:t>
            </a:r>
            <a:r>
              <a:rPr lang="es-CO" sz="2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Darién.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Unidad </a:t>
            </a:r>
            <a:r>
              <a:rPr lang="es-ES" sz="2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Ambiental Costera Pacífico Norte </a:t>
            </a:r>
            <a:r>
              <a:rPr lang="es-ES" sz="2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Chocoano.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Unidad </a:t>
            </a:r>
            <a:r>
              <a:rPr lang="es-CO" sz="2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Ambiental Costera del Baudó - San </a:t>
            </a:r>
            <a:r>
              <a:rPr lang="es-CO" sz="2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Juan.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Unidad </a:t>
            </a:r>
            <a:r>
              <a:rPr lang="es-CO" sz="2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Ambiental Costera del Complejo de Málaga </a:t>
            </a:r>
            <a:r>
              <a:rPr lang="es-CO" sz="2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– Buenaventura.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Unidad </a:t>
            </a:r>
            <a:r>
              <a:rPr lang="es-CO" sz="2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Ambiental Costera de la Llanura Aluvial </a:t>
            </a:r>
            <a:r>
              <a:rPr lang="es-CO" sz="2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Sur.</a:t>
            </a:r>
            <a:endParaRPr lang="es-ES" sz="2200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5</a:t>
            </a:fld>
            <a:endParaRPr lang="es-ES" dirty="0"/>
          </a:p>
        </p:txBody>
      </p:sp>
      <p:pic>
        <p:nvPicPr>
          <p:cNvPr id="30" name="Imagen 2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63" y="58736"/>
            <a:ext cx="5986461" cy="6027739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57147" y="1693474"/>
            <a:ext cx="2986088" cy="3221423"/>
          </a:xfrm>
          <a:prstGeom prst="roundRect">
            <a:avLst/>
          </a:prstGeom>
          <a:noFill/>
          <a:ln w="63500">
            <a:solidFill>
              <a:srgbClr val="A8B1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Unidades Ambientales Costeras (UAC), reglamentadas en el Decreto 1120 de </a:t>
            </a:r>
            <a:r>
              <a:rPr lang="es-CO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2013 (compilado hoy en el Decreto 1076 de </a:t>
            </a:r>
            <a:r>
              <a:rPr lang="es-CO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2015).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b="1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Unidades Ambientales Oceánicas (UAO), establecidas en la PNAOCI (MMA, 2001).</a:t>
            </a:r>
            <a:endParaRPr lang="es-CO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ctrTitle"/>
          </p:nvPr>
        </p:nvSpPr>
        <p:spPr>
          <a:xfrm>
            <a:off x="72191" y="377490"/>
            <a:ext cx="5799221" cy="720391"/>
          </a:xfrm>
        </p:spPr>
        <p:txBody>
          <a:bodyPr anchor="ctr">
            <a:noAutofit/>
          </a:bodyPr>
          <a:lstStyle/>
          <a:p>
            <a:pPr algn="just"/>
            <a:r>
              <a:rPr lang="es-CO" sz="2400" dirty="0" smtClean="0"/>
              <a:t>Plan de Ordenación y Manejo Integrado  de las Unidades Ambientales Costeras (POMIUAC)</a:t>
            </a:r>
            <a:endParaRPr lang="es-CO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0E49-1F5A-4E52-B3D2-7E58D3B954A5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72191" y="1331521"/>
            <a:ext cx="8943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Ley 1450 de 2011 “Por la cual se expide el Plan Nacional de Desarrollo, 2010-2014 (artículo 207, parágrafo 3): </a:t>
            </a:r>
          </a:p>
          <a:p>
            <a:pPr algn="just"/>
            <a:r>
              <a:rPr lang="es-CO" dirty="0" smtClean="0"/>
              <a:t>“</a:t>
            </a:r>
            <a:r>
              <a:rPr lang="es-CO" i="1" dirty="0" smtClean="0"/>
              <a:t>… corresponde </a:t>
            </a:r>
            <a:r>
              <a:rPr lang="es-CO" i="1" dirty="0"/>
              <a:t>a </a:t>
            </a:r>
            <a:r>
              <a:rPr lang="es-CO" i="1" dirty="0" smtClean="0"/>
              <a:t>las Corporaciones </a:t>
            </a:r>
            <a:r>
              <a:rPr lang="es-CO" i="1" dirty="0"/>
              <a:t>Autónomas Regionales y de Desarrollo Sostenible de los </a:t>
            </a:r>
            <a:r>
              <a:rPr lang="es-CO" i="1" dirty="0" smtClean="0"/>
              <a:t>departamentos costeros </a:t>
            </a:r>
            <a:r>
              <a:rPr lang="es-CO" i="1" dirty="0"/>
              <a:t>elaborar los planes de manejo costero de las Unidades Ambientales </a:t>
            </a:r>
            <a:r>
              <a:rPr lang="es-CO" i="1" dirty="0" smtClean="0"/>
              <a:t>Costeras, en </a:t>
            </a:r>
            <a:r>
              <a:rPr lang="es-CO" i="1" dirty="0"/>
              <a:t>un término no mayor a dos (2) años contados a partir de la entrada en vigencia </a:t>
            </a:r>
            <a:r>
              <a:rPr lang="es-CO" i="1" dirty="0" smtClean="0"/>
              <a:t>de esta </a:t>
            </a:r>
            <a:r>
              <a:rPr lang="es-CO" i="1" dirty="0"/>
              <a:t>ley, para lo cual, contarán con el apoyo técnico de los institutos de </a:t>
            </a:r>
            <a:r>
              <a:rPr lang="es-CO" i="1" dirty="0" smtClean="0"/>
              <a:t>investigación. Los </a:t>
            </a:r>
            <a:r>
              <a:rPr lang="es-CO" i="1" dirty="0"/>
              <a:t>Planes deberán ser presentados al Ministerio de Ambiente, Vivienda y </a:t>
            </a:r>
            <a:r>
              <a:rPr lang="es-CO" i="1" dirty="0" smtClean="0"/>
              <a:t>Desarrollo Territorial </a:t>
            </a:r>
            <a:r>
              <a:rPr lang="es-CO" i="1" dirty="0"/>
              <a:t>para su aprobación mediante acto </a:t>
            </a:r>
            <a:r>
              <a:rPr lang="es-CO" i="1" dirty="0" smtClean="0"/>
              <a:t>administrativo</a:t>
            </a:r>
            <a:r>
              <a:rPr lang="es-CO" dirty="0" smtClean="0"/>
              <a:t>”.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4"/>
          <a:stretch/>
        </p:blipFill>
        <p:spPr>
          <a:xfrm>
            <a:off x="4457042" y="3443811"/>
            <a:ext cx="4086884" cy="252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cto de flecha 24"/>
          <p:cNvCxnSpPr/>
          <p:nvPr/>
        </p:nvCxnSpPr>
        <p:spPr>
          <a:xfrm>
            <a:off x="4596468" y="1225096"/>
            <a:ext cx="0" cy="360000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7" name="Rectángulo redondeado 6"/>
          <p:cNvSpPr/>
          <p:nvPr/>
        </p:nvSpPr>
        <p:spPr>
          <a:xfrm>
            <a:off x="1531679" y="138672"/>
            <a:ext cx="6136379" cy="1044000"/>
          </a:xfrm>
          <a:prstGeom prst="roundRect">
            <a:avLst/>
          </a:prstGeom>
          <a:noFill/>
          <a:ln w="101600">
            <a:solidFill>
              <a:srgbClr val="A8B1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Plan de Ordenación y Manejo Integrado  de las Unidades Ambientales Costeras (POMIUAC)</a:t>
            </a:r>
            <a:endParaRPr lang="es-CO" sz="24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310193" y="2544786"/>
            <a:ext cx="3060000" cy="339881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I</a:t>
            </a:r>
            <a:r>
              <a:rPr lang="es-ES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nstrumento de planificación mediante el cual la Comisión Conjunta o la autoridad ambiental competente, según el caso, define y orienta la ordenación y manejo ambiental de las unidades ambientales costeras.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3328742" y="2544786"/>
            <a:ext cx="2880000" cy="3398813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Se constituye en norma de superior jerarquía y determinante ambiental para la elaboración y adopción de los POT y orienta la planeación de los demás sectores en la zona costera.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2445150" y="1621096"/>
            <a:ext cx="4338013" cy="560354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Establecido en el Decreto 1120 de 2013 (</a:t>
            </a:r>
            <a:r>
              <a:rPr lang="es-CO" sz="17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compilado hoy en el Decreto 1076 de 2015</a:t>
            </a:r>
            <a:r>
              <a:rPr lang="es-ES" sz="17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)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6148384" y="2544786"/>
            <a:ext cx="2880000" cy="339881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Suministrará insumos técnicos para la elaboración del POMCA (ordenación y manejo) en la zona costera de la cuenca.</a:t>
            </a: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2343150" y="2914653"/>
            <a:ext cx="1471613" cy="0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5286375" y="2900365"/>
            <a:ext cx="1704961" cy="0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r 26"/>
          <p:cNvCxnSpPr/>
          <p:nvPr/>
        </p:nvCxnSpPr>
        <p:spPr>
          <a:xfrm rot="10800000" flipV="1">
            <a:off x="1840194" y="1886984"/>
            <a:ext cx="604957" cy="643513"/>
          </a:xfrm>
          <a:prstGeom prst="bentConnector2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0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ector recto 39"/>
          <p:cNvCxnSpPr/>
          <p:nvPr/>
        </p:nvCxnSpPr>
        <p:spPr>
          <a:xfrm>
            <a:off x="1831693" y="4969926"/>
            <a:ext cx="1476000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8" name="Arco 7"/>
          <p:cNvSpPr/>
          <p:nvPr/>
        </p:nvSpPr>
        <p:spPr>
          <a:xfrm>
            <a:off x="-184903" y="1578286"/>
            <a:ext cx="3254192" cy="3419364"/>
          </a:xfrm>
          <a:prstGeom prst="arc">
            <a:avLst>
              <a:gd name="adj1" fmla="val 16200000"/>
              <a:gd name="adj2" fmla="val 5455948"/>
            </a:avLst>
          </a:prstGeom>
          <a:ln w="635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redondeado 10"/>
          <p:cNvSpPr/>
          <p:nvPr/>
        </p:nvSpPr>
        <p:spPr>
          <a:xfrm>
            <a:off x="3341578" y="64172"/>
            <a:ext cx="3220271" cy="459889"/>
          </a:xfrm>
          <a:prstGeom prst="roundRect">
            <a:avLst/>
          </a:prstGeom>
          <a:solidFill>
            <a:schemeClr val="tx1"/>
          </a:solidFill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1. Preparación o aprestamiento</a:t>
            </a:r>
            <a:endParaRPr lang="es-ES" b="1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92620" y="2000250"/>
            <a:ext cx="2648472" cy="2575436"/>
          </a:xfrm>
          <a:prstGeom prst="ellipse">
            <a:avLst/>
          </a:prstGeom>
          <a:noFill/>
          <a:ln w="152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Fases del POMIUAC</a:t>
            </a:r>
          </a:p>
        </p:txBody>
      </p:sp>
      <p:sp>
        <p:nvSpPr>
          <p:cNvPr id="33" name="Elipse 32"/>
          <p:cNvSpPr/>
          <p:nvPr/>
        </p:nvSpPr>
        <p:spPr>
          <a:xfrm>
            <a:off x="1603602" y="4855555"/>
            <a:ext cx="223180" cy="214387"/>
          </a:xfrm>
          <a:prstGeom prst="ellipse">
            <a:avLst/>
          </a:prstGeom>
          <a:solidFill>
            <a:srgbClr val="FFC000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1603602" y="1503019"/>
            <a:ext cx="223180" cy="214387"/>
          </a:xfrm>
          <a:prstGeom prst="ellipse">
            <a:avLst/>
          </a:prstGeom>
          <a:solidFill>
            <a:srgbClr val="FFC000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>
              <a:solidFill>
                <a:schemeClr val="bg1"/>
              </a:solidFill>
            </a:endParaRPr>
          </a:p>
        </p:txBody>
      </p:sp>
      <p:cxnSp>
        <p:nvCxnSpPr>
          <p:cNvPr id="10" name="Conector angular 9"/>
          <p:cNvCxnSpPr>
            <a:stCxn id="34" idx="0"/>
            <a:endCxn id="11" idx="1"/>
          </p:cNvCxnSpPr>
          <p:nvPr/>
        </p:nvCxnSpPr>
        <p:spPr>
          <a:xfrm rot="5400000" flipH="1" flipV="1">
            <a:off x="1923934" y="85375"/>
            <a:ext cx="1208902" cy="1626386"/>
          </a:xfrm>
          <a:prstGeom prst="bentConnector2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redondeado 34"/>
          <p:cNvSpPr/>
          <p:nvPr/>
        </p:nvSpPr>
        <p:spPr>
          <a:xfrm>
            <a:off x="3601875" y="524060"/>
            <a:ext cx="4680000" cy="1559019"/>
          </a:xfrm>
          <a:prstGeom prst="roundRect">
            <a:avLst/>
          </a:prstGeom>
          <a:solidFill>
            <a:schemeClr val="tx1"/>
          </a:solidFill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Planeación previa</a:t>
            </a:r>
          </a:p>
          <a:p>
            <a:pPr marL="285750" indent="-285750">
              <a:buFontTx/>
              <a:buChar char="-"/>
            </a:pPr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Identificación de necesidades</a:t>
            </a:r>
            <a:endParaRPr lang="es-CO" sz="12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Conformación equipo de trabajo</a:t>
            </a:r>
          </a:p>
          <a:p>
            <a:pPr marL="285750" indent="-285750">
              <a:buFontTx/>
              <a:buChar char="-"/>
            </a:pPr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Organización aspectos financieros</a:t>
            </a:r>
          </a:p>
          <a:p>
            <a:pPr marL="285750" indent="-285750">
              <a:buFontTx/>
              <a:buChar char="-"/>
            </a:pPr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Estructuración estrategias de socialización-participación de actores</a:t>
            </a:r>
          </a:p>
          <a:p>
            <a:pPr marL="285750" indent="-285750">
              <a:buFontTx/>
              <a:buChar char="-"/>
            </a:pPr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Entre otros aspectos necesarios.</a:t>
            </a:r>
            <a:endParaRPr lang="es-CO" sz="12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   Se publicará un aviso en medios de comunicación informando el inicio del proceso.</a:t>
            </a:r>
          </a:p>
        </p:txBody>
      </p:sp>
      <p:sp>
        <p:nvSpPr>
          <p:cNvPr id="36" name="Rectángulo redondeado 35"/>
          <p:cNvSpPr/>
          <p:nvPr/>
        </p:nvSpPr>
        <p:spPr>
          <a:xfrm>
            <a:off x="3341578" y="2333368"/>
            <a:ext cx="3220271" cy="459889"/>
          </a:xfrm>
          <a:prstGeom prst="roundRect">
            <a:avLst/>
          </a:prstGeom>
          <a:solidFill>
            <a:schemeClr val="tx1"/>
          </a:solidFill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2</a:t>
            </a:r>
            <a:r>
              <a:rPr lang="es-CO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. Caracterización y diagnóstico</a:t>
            </a:r>
            <a:endParaRPr lang="es-ES" b="1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3601875" y="2793256"/>
            <a:ext cx="4680000" cy="1635869"/>
          </a:xfrm>
          <a:prstGeom prst="roundRect">
            <a:avLst/>
          </a:prstGeom>
          <a:solidFill>
            <a:schemeClr val="tx1"/>
          </a:solidFill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Recursos naturales</a:t>
            </a:r>
          </a:p>
          <a:p>
            <a:pPr marL="285750" indent="-285750">
              <a:buFontTx/>
              <a:buChar char="-"/>
            </a:pPr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Obras de infraestructura físicas</a:t>
            </a:r>
            <a:endParaRPr lang="es-CO" sz="12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Centros poblados y asentamientos humanos</a:t>
            </a:r>
          </a:p>
          <a:p>
            <a:pPr marL="285750" indent="-285750">
              <a:buFontTx/>
              <a:buChar char="-"/>
            </a:pPr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Actividades económicas o de servicios</a:t>
            </a:r>
          </a:p>
          <a:p>
            <a:pPr marL="285750" indent="-285750">
              <a:buFontTx/>
              <a:buChar char="-"/>
            </a:pPr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Amenazas y vulnerabilidades de acuerdo a información disponible</a:t>
            </a:r>
          </a:p>
          <a:p>
            <a:pPr marL="285750" indent="-285750">
              <a:buFontTx/>
              <a:buChar char="-"/>
            </a:pPr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Conflictos de uso y potencialidades de las UAC.</a:t>
            </a:r>
          </a:p>
          <a:p>
            <a:pPr marL="285750" indent="-285750">
              <a:buFontTx/>
              <a:buChar char="-"/>
            </a:pPr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Instrumentos de planificación ambiental, territorial, sectorial y cultural, presentes en la UAC.</a:t>
            </a:r>
          </a:p>
        </p:txBody>
      </p:sp>
      <p:sp>
        <p:nvSpPr>
          <p:cNvPr id="38" name="Rectángulo redondeado 37"/>
          <p:cNvSpPr/>
          <p:nvPr/>
        </p:nvSpPr>
        <p:spPr>
          <a:xfrm>
            <a:off x="3341578" y="4679414"/>
            <a:ext cx="3702160" cy="459889"/>
          </a:xfrm>
          <a:prstGeom prst="roundRect">
            <a:avLst/>
          </a:prstGeom>
          <a:solidFill>
            <a:schemeClr val="tx1"/>
          </a:solidFill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3. Prospectiva y zonificación ambiental</a:t>
            </a:r>
            <a:endParaRPr lang="es-ES" b="1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3601875" y="5139303"/>
            <a:ext cx="4680000" cy="1356748"/>
          </a:xfrm>
          <a:prstGeom prst="roundRect">
            <a:avLst/>
          </a:prstGeom>
          <a:solidFill>
            <a:schemeClr val="tx1"/>
          </a:solidFill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Diseñan escenarios futuros</a:t>
            </a:r>
          </a:p>
          <a:p>
            <a:pPr marL="285750" indent="-285750">
              <a:buFontTx/>
              <a:buChar char="-"/>
            </a:pPr>
            <a:r>
              <a:rPr lang="es-CO" sz="1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H</a:t>
            </a:r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orizonte no menor a 20 años para el modelo de ordenación</a:t>
            </a:r>
            <a:endParaRPr lang="es-CO" sz="12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Resultado de la prospectiva se elabora la zonificación ambiental</a:t>
            </a:r>
          </a:p>
          <a:p>
            <a:pPr marL="285750" indent="-285750">
              <a:buFontTx/>
              <a:buChar char="-"/>
            </a:pPr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Categorías de uso y manejo, y criterios técnicos para la zonificación se desarrollarán con base a lo estipulado en la Guía Técnica para la Ordenación y Manejo Integrado de la Zona Costera (Resolución 768 de 2017).</a:t>
            </a:r>
          </a:p>
        </p:txBody>
      </p:sp>
      <p:cxnSp>
        <p:nvCxnSpPr>
          <p:cNvPr id="41" name="Conector recto 40"/>
          <p:cNvCxnSpPr/>
          <p:nvPr/>
        </p:nvCxnSpPr>
        <p:spPr>
          <a:xfrm>
            <a:off x="3021188" y="2564863"/>
            <a:ext cx="324000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e 41"/>
          <p:cNvSpPr/>
          <p:nvPr/>
        </p:nvSpPr>
        <p:spPr>
          <a:xfrm>
            <a:off x="2807385" y="2464780"/>
            <a:ext cx="223180" cy="214387"/>
          </a:xfrm>
          <a:prstGeom prst="ellipse">
            <a:avLst/>
          </a:prstGeom>
          <a:solidFill>
            <a:srgbClr val="FFC000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ector recto 39"/>
          <p:cNvCxnSpPr/>
          <p:nvPr/>
        </p:nvCxnSpPr>
        <p:spPr>
          <a:xfrm>
            <a:off x="2966539" y="4084438"/>
            <a:ext cx="504000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8" name="Arco 7"/>
          <p:cNvSpPr/>
          <p:nvPr/>
        </p:nvSpPr>
        <p:spPr>
          <a:xfrm>
            <a:off x="-184903" y="1578286"/>
            <a:ext cx="3254192" cy="3419364"/>
          </a:xfrm>
          <a:prstGeom prst="arc">
            <a:avLst>
              <a:gd name="adj1" fmla="val 16200000"/>
              <a:gd name="adj2" fmla="val 5455948"/>
            </a:avLst>
          </a:prstGeom>
          <a:ln w="635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redondeado 10"/>
          <p:cNvSpPr/>
          <p:nvPr/>
        </p:nvSpPr>
        <p:spPr>
          <a:xfrm>
            <a:off x="3255850" y="121327"/>
            <a:ext cx="3220271" cy="459889"/>
          </a:xfrm>
          <a:prstGeom prst="roundRect">
            <a:avLst/>
          </a:prstGeom>
          <a:solidFill>
            <a:schemeClr val="tx1"/>
          </a:solidFill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4</a:t>
            </a:r>
            <a:r>
              <a:rPr lang="es-CO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. Formulación </a:t>
            </a:r>
            <a:r>
              <a:rPr lang="es-CO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y</a:t>
            </a:r>
            <a:r>
              <a:rPr lang="es-CO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 adopción</a:t>
            </a:r>
            <a:endParaRPr lang="es-ES" b="1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92620" y="2000250"/>
            <a:ext cx="2648472" cy="2575436"/>
          </a:xfrm>
          <a:prstGeom prst="ellipse">
            <a:avLst/>
          </a:prstGeom>
          <a:noFill/>
          <a:ln w="152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Fases del POMIUAC</a:t>
            </a:r>
          </a:p>
        </p:txBody>
      </p:sp>
      <p:sp>
        <p:nvSpPr>
          <p:cNvPr id="33" name="Elipse 32"/>
          <p:cNvSpPr/>
          <p:nvPr/>
        </p:nvSpPr>
        <p:spPr>
          <a:xfrm>
            <a:off x="2771605" y="3977245"/>
            <a:ext cx="223180" cy="214387"/>
          </a:xfrm>
          <a:prstGeom prst="ellipse">
            <a:avLst/>
          </a:prstGeom>
          <a:solidFill>
            <a:srgbClr val="FFC000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1603602" y="1503019"/>
            <a:ext cx="223180" cy="214387"/>
          </a:xfrm>
          <a:prstGeom prst="ellipse">
            <a:avLst/>
          </a:prstGeom>
          <a:solidFill>
            <a:srgbClr val="FFC000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>
              <a:solidFill>
                <a:schemeClr val="bg1"/>
              </a:solidFill>
            </a:endParaRPr>
          </a:p>
        </p:txBody>
      </p:sp>
      <p:cxnSp>
        <p:nvCxnSpPr>
          <p:cNvPr id="10" name="Conector angular 9"/>
          <p:cNvCxnSpPr>
            <a:stCxn id="34" idx="0"/>
            <a:endCxn id="11" idx="1"/>
          </p:cNvCxnSpPr>
          <p:nvPr/>
        </p:nvCxnSpPr>
        <p:spPr>
          <a:xfrm rot="5400000" flipH="1" flipV="1">
            <a:off x="1909648" y="156817"/>
            <a:ext cx="1151747" cy="1540658"/>
          </a:xfrm>
          <a:prstGeom prst="bentConnector2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redondeado 34"/>
          <p:cNvSpPr/>
          <p:nvPr/>
        </p:nvSpPr>
        <p:spPr>
          <a:xfrm>
            <a:off x="3516147" y="581216"/>
            <a:ext cx="4680000" cy="1193346"/>
          </a:xfrm>
          <a:prstGeom prst="roundRect">
            <a:avLst/>
          </a:prstGeom>
          <a:solidFill>
            <a:schemeClr val="tx1"/>
          </a:solidFill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Objetivos, metas, programas, proyectos, estrategias y medidas para la administración y manejo sostenible de los recursos naturales renovables.</a:t>
            </a:r>
          </a:p>
          <a:p>
            <a:pPr marL="285750" indent="-285750">
              <a:buFontTx/>
              <a:buChar char="-"/>
            </a:pPr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Después de la aprobación se procederá a la adopción del POMIUAC, de acuerdo a lo establecido en el art. 8 del Decreto 1120 de 2013.</a:t>
            </a:r>
          </a:p>
        </p:txBody>
      </p:sp>
      <p:sp>
        <p:nvSpPr>
          <p:cNvPr id="36" name="Rectángulo redondeado 35"/>
          <p:cNvSpPr/>
          <p:nvPr/>
        </p:nvSpPr>
        <p:spPr>
          <a:xfrm>
            <a:off x="3413014" y="2147623"/>
            <a:ext cx="3220271" cy="459889"/>
          </a:xfrm>
          <a:prstGeom prst="roundRect">
            <a:avLst/>
          </a:prstGeom>
          <a:solidFill>
            <a:schemeClr val="tx1"/>
          </a:solidFill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5. Implementación </a:t>
            </a:r>
            <a:r>
              <a:rPr lang="es-CO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o</a:t>
            </a:r>
            <a:r>
              <a:rPr lang="es-CO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 ejecución</a:t>
            </a:r>
            <a:endParaRPr lang="es-ES" b="1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3673311" y="2607511"/>
            <a:ext cx="4680000" cy="830349"/>
          </a:xfrm>
          <a:prstGeom prst="roundRect">
            <a:avLst/>
          </a:prstGeom>
          <a:solidFill>
            <a:schemeClr val="tx1"/>
          </a:solidFill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CO" sz="1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A</a:t>
            </a:r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utoridades ambientales competentes: coordinaran la ejecución del POMIUAC, sin perjuicio de las competencias establecidas para las demás autoridades. </a:t>
            </a:r>
          </a:p>
        </p:txBody>
      </p:sp>
      <p:sp>
        <p:nvSpPr>
          <p:cNvPr id="38" name="Rectángulo redondeado 37"/>
          <p:cNvSpPr/>
          <p:nvPr/>
        </p:nvSpPr>
        <p:spPr>
          <a:xfrm>
            <a:off x="3416624" y="3810920"/>
            <a:ext cx="3702160" cy="459889"/>
          </a:xfrm>
          <a:prstGeom prst="roundRect">
            <a:avLst/>
          </a:prstGeom>
          <a:solidFill>
            <a:schemeClr val="tx1"/>
          </a:solidFill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6</a:t>
            </a:r>
            <a:r>
              <a:rPr lang="es-CO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. Seguimiento y evaluación</a:t>
            </a:r>
            <a:endParaRPr lang="es-ES" b="1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3676921" y="4270809"/>
            <a:ext cx="4680000" cy="912167"/>
          </a:xfrm>
          <a:prstGeom prst="roundRect">
            <a:avLst/>
          </a:prstGeom>
          <a:solidFill>
            <a:schemeClr val="tx1"/>
          </a:solidFill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Autoridades Ambientales: realizaran esta fase con base en lo definido en el respectivo Plan en concordancia con la </a:t>
            </a:r>
            <a:r>
              <a:rPr lang="es-CO" sz="1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Guía Técnica para la Ordenación y Manejo Integrado de la Zona </a:t>
            </a:r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Costera (Resolución </a:t>
            </a:r>
            <a:r>
              <a:rPr lang="es-CO" sz="1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768 de 2017</a:t>
            </a:r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).</a:t>
            </a:r>
            <a:endParaRPr lang="es-CO" sz="12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cxnSp>
        <p:nvCxnSpPr>
          <p:cNvPr id="41" name="Conector recto 40"/>
          <p:cNvCxnSpPr/>
          <p:nvPr/>
        </p:nvCxnSpPr>
        <p:spPr>
          <a:xfrm>
            <a:off x="2964033" y="2364826"/>
            <a:ext cx="432000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e 41"/>
          <p:cNvSpPr/>
          <p:nvPr/>
        </p:nvSpPr>
        <p:spPr>
          <a:xfrm>
            <a:off x="2750230" y="2264743"/>
            <a:ext cx="223180" cy="214387"/>
          </a:xfrm>
          <a:prstGeom prst="ellipse">
            <a:avLst/>
          </a:prstGeom>
          <a:solidFill>
            <a:srgbClr val="FFC000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3470539" y="5478256"/>
            <a:ext cx="5400000" cy="612000"/>
          </a:xfrm>
          <a:prstGeom prst="roundRect">
            <a:avLst/>
          </a:prstGeom>
          <a:solidFill>
            <a:schemeClr val="tx1"/>
          </a:solidFill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Cada fase se desarrollará de acuerdo a la </a:t>
            </a:r>
            <a:r>
              <a:rPr lang="es-CO" sz="1200" dirty="0" err="1">
                <a:solidFill>
                  <a:schemeClr val="bg1"/>
                </a:solidFill>
                <a:latin typeface="Bahnschrift SemiCondensed" panose="020B0502040204020203" pitchFamily="34" charset="0"/>
              </a:rPr>
              <a:t>la</a:t>
            </a:r>
            <a:r>
              <a:rPr lang="es-CO" sz="12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 Guía Técnica para la Ordenación y Manejo Integrado de la Zona Costera (Resolución 768 de 2017</a:t>
            </a:r>
            <a:r>
              <a:rPr lang="es-CO" sz="12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).</a:t>
            </a:r>
            <a:endParaRPr lang="es-CO" sz="12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1586600" y="4870887"/>
            <a:ext cx="223180" cy="214387"/>
          </a:xfrm>
          <a:prstGeom prst="ellipse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>
              <a:solidFill>
                <a:schemeClr val="bg1"/>
              </a:solidFill>
            </a:endParaRPr>
          </a:p>
        </p:txBody>
      </p:sp>
      <p:cxnSp>
        <p:nvCxnSpPr>
          <p:cNvPr id="6" name="Conector angular 5"/>
          <p:cNvCxnSpPr>
            <a:stCxn id="20" idx="4"/>
            <a:endCxn id="18" idx="1"/>
          </p:cNvCxnSpPr>
          <p:nvPr/>
        </p:nvCxnSpPr>
        <p:spPr>
          <a:xfrm rot="16200000" flipH="1">
            <a:off x="2234873" y="4548590"/>
            <a:ext cx="698982" cy="1772349"/>
          </a:xfrm>
          <a:prstGeom prst="bentConnector2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7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vem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3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9633</TotalTime>
  <Words>1319</Words>
  <Application>Microsoft Office PowerPoint</Application>
  <PresentationFormat>Presentación en pantalla (4:3)</PresentationFormat>
  <Paragraphs>125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Calibri</vt:lpstr>
      <vt:lpstr>Open Sans Light</vt:lpstr>
      <vt:lpstr>Wingdings</vt:lpstr>
      <vt:lpstr>Arial</vt:lpstr>
      <vt:lpstr>Calibri Light</vt:lpstr>
      <vt:lpstr>Open Sans Extrabold</vt:lpstr>
      <vt:lpstr>Bahnschrift SemiCondensed</vt:lpstr>
      <vt:lpstr>invemar</vt:lpstr>
      <vt:lpstr>Módulo 3: Ordenamiento territorial y ordenamiento ambiental territorial en el contexto de la Alta Guajira (generalidades)</vt:lpstr>
      <vt:lpstr>Presentación de PowerPoint</vt:lpstr>
      <vt:lpstr>Decreto 1120 de 2013 (compilado hoy en el Decreto 1076 de 2015)</vt:lpstr>
      <vt:lpstr>Presentación de PowerPoint</vt:lpstr>
      <vt:lpstr>Presentación de PowerPoint</vt:lpstr>
      <vt:lpstr>Plan de Ordenación y Manejo Integrado  de las Unidades Ambientales Costeras (POMIUAC)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>Convenio INVEMAR MADS 275/2015</dc:subject>
  <dc:creator>Ljarias</dc:creator>
  <cp:keywords>INVEMAR;SIAM;SIAC</cp:keywords>
  <cp:lastModifiedBy>LOspino</cp:lastModifiedBy>
  <cp:revision>608</cp:revision>
  <dcterms:created xsi:type="dcterms:W3CDTF">2014-09-04T20:27:04Z</dcterms:created>
  <dcterms:modified xsi:type="dcterms:W3CDTF">2020-08-28T13:01:29Z</dcterms:modified>
  <cp:category>GEZ/LABSIS</cp:category>
</cp:coreProperties>
</file>