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310" r:id="rId4"/>
    <p:sldId id="311" r:id="rId5"/>
    <p:sldId id="319" r:id="rId6"/>
    <p:sldId id="312" r:id="rId7"/>
    <p:sldId id="313" r:id="rId8"/>
    <p:sldId id="320" r:id="rId9"/>
    <p:sldId id="321" r:id="rId10"/>
    <p:sldId id="314" r:id="rId11"/>
    <p:sldId id="315" r:id="rId12"/>
    <p:sldId id="322" r:id="rId13"/>
    <p:sldId id="324" r:id="rId14"/>
    <p:sldId id="316" r:id="rId15"/>
    <p:sldId id="325" r:id="rId16"/>
    <p:sldId id="318" r:id="rId17"/>
    <p:sldId id="326" r:id="rId18"/>
    <p:sldId id="261" r:id="rId1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Open Sans Light" panose="020B060402020202020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Extrabold" panose="020B0604020202020204" charset="0"/>
      <p:bold r:id="rId30"/>
      <p:boldItalic r:id="rId31"/>
    </p:embeddedFont>
    <p:embeddedFont>
      <p:font typeface="Bahnschrift SemiCondensed" panose="020B0502040204020203" pitchFamily="34" charset="0"/>
      <p:regular r:id="rId32"/>
      <p:bold r:id="rId33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652924F-4AED-794F-8DCD-4B15FF604DEA}">
          <p14:sldIdLst>
            <p14:sldId id="256"/>
            <p14:sldId id="301"/>
            <p14:sldId id="310"/>
            <p14:sldId id="311"/>
            <p14:sldId id="319"/>
            <p14:sldId id="312"/>
            <p14:sldId id="313"/>
            <p14:sldId id="320"/>
            <p14:sldId id="321"/>
            <p14:sldId id="314"/>
            <p14:sldId id="315"/>
            <p14:sldId id="322"/>
            <p14:sldId id="324"/>
            <p14:sldId id="316"/>
            <p14:sldId id="325"/>
            <p14:sldId id="318"/>
            <p14:sldId id="32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jefeodi" initials="u" lastIdx="10" clrIdx="0">
    <p:extLst>
      <p:ext uri="{19B8F6BF-5375-455C-9EA6-DF929625EA0E}">
        <p15:presenceInfo xmlns:p15="http://schemas.microsoft.com/office/powerpoint/2012/main" userId="usrjefeo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FFF4F"/>
    <a:srgbClr val="00FA00"/>
    <a:srgbClr val="00CC00"/>
    <a:srgbClr val="006600"/>
    <a:srgbClr val="FF5D5D"/>
    <a:srgbClr val="79C4CB"/>
    <a:srgbClr val="009999"/>
    <a:srgbClr val="3F3F3F"/>
    <a:srgbClr val="192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434" autoAdjust="0"/>
  </p:normalViewPr>
  <p:slideViewPr>
    <p:cSldViewPr snapToGrid="0" snapToObjects="1">
      <p:cViewPr>
        <p:scale>
          <a:sx n="70" d="100"/>
          <a:sy n="70" d="100"/>
        </p:scale>
        <p:origin x="12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AD20-E010-402A-9ED0-89FB23A6EEB6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6B2B-596A-476E-AF16-6B3F87B72B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F2AC-AF5B-4F62-88CC-9CE7D47A6E45}" type="datetimeFigureOut">
              <a:rPr lang="es-ES" smtClean="0"/>
              <a:pPr/>
              <a:t>31/08/2020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DA4E-7392-45CF-B7E4-1EB97793B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9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28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3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73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43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81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80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73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85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70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fI4vqyXyqo_IeepJpL0QAw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invemarcolombia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s://www.facebook.com/invemar.org.co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invemar.org.co/" TargetMode="Externa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invemar.org.co/" TargetMode="External"/><Relationship Id="rId7" Type="http://schemas.openxmlformats.org/officeDocument/2006/relationships/image" Target="../media/image3.emf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fI4vqyXyqo_IeepJpL0QAw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twitter.com/invemarcolombia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s://www.facebook.com/invemar.org.co" TargetMode="External"/><Relationship Id="rId9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PRESENTACION INVEM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0C59D76A-9C17-4B12-A759-240A98E47ED6}" type="datetime1">
              <a:rPr lang="es-ES" smtClean="0"/>
              <a:t>31/08/2020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990" y="0"/>
            <a:ext cx="2571160" cy="1064115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4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5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6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7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0294" y="5936761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/>
          </a:p>
        </p:txBody>
      </p:sp>
      <p:pic>
        <p:nvPicPr>
          <p:cNvPr id="15" name="Picture 14" descr="../../../Desktop/Screen%20Shot%202018-04-11%20at%2017.39.58.pn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6047301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77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238419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843703-6EC7-451E-B82A-7EE3D332D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02352"/>
            <a:ext cx="9144000" cy="77353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1" name="TextBox 13"/>
          <p:cNvSpPr txBox="1"/>
          <p:nvPr userDrawn="1"/>
        </p:nvSpPr>
        <p:spPr>
          <a:xfrm>
            <a:off x="982049" y="6038783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2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183156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57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invema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348" y="139841"/>
            <a:ext cx="676544" cy="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139842"/>
            <a:ext cx="6361043" cy="90518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23D5C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158240"/>
            <a:ext cx="7106477" cy="557055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11" name="TextBox 13"/>
          <p:cNvSpPr txBox="1"/>
          <p:nvPr userDrawn="1"/>
        </p:nvSpPr>
        <p:spPr>
          <a:xfrm>
            <a:off x="955051" y="6001810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2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" y="6146183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7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8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8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ENTIDAD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D7DF90-E741-40B4-AE6F-FE1AA7A686D8}" type="datetime1">
              <a:rPr lang="es-ES" smtClean="0"/>
              <a:t>31/08/2020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osición de imagen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1336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0" name="Marcador de posición de imagen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115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1" name="Marcador de posición de imagen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0892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3" name="Marcador de posición de imagen 6"/>
          <p:cNvSpPr>
            <a:spLocks noGrp="1"/>
          </p:cNvSpPr>
          <p:nvPr>
            <p:ph type="pic" sz="quarter" idx="17" hasCustomPrompt="1"/>
          </p:nvPr>
        </p:nvSpPr>
        <p:spPr>
          <a:xfrm>
            <a:off x="5921780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8" hasCustomPrompt="1"/>
          </p:nvPr>
        </p:nvSpPr>
        <p:spPr>
          <a:xfrm>
            <a:off x="4666557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5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3411336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6" name="Marcador de posición de imagen 6"/>
          <p:cNvSpPr>
            <a:spLocks noGrp="1"/>
          </p:cNvSpPr>
          <p:nvPr>
            <p:ph type="pic" sz="quarter" idx="20" hasCustomPrompt="1"/>
          </p:nvPr>
        </p:nvSpPr>
        <p:spPr>
          <a:xfrm>
            <a:off x="2156115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1" hasCustomPrompt="1"/>
          </p:nvPr>
        </p:nvSpPr>
        <p:spPr>
          <a:xfrm>
            <a:off x="900892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8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7177001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9" name="Marcador de posición de imagen 6"/>
          <p:cNvSpPr>
            <a:spLocks noGrp="1"/>
          </p:cNvSpPr>
          <p:nvPr>
            <p:ph type="pic" sz="quarter" idx="23" hasCustomPrompt="1"/>
          </p:nvPr>
        </p:nvSpPr>
        <p:spPr>
          <a:xfrm>
            <a:off x="5921780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0" name="Marcador de posición de imagen 6"/>
          <p:cNvSpPr>
            <a:spLocks noGrp="1"/>
          </p:cNvSpPr>
          <p:nvPr>
            <p:ph type="pic" sz="quarter" idx="24" hasCustomPrompt="1"/>
          </p:nvPr>
        </p:nvSpPr>
        <p:spPr>
          <a:xfrm>
            <a:off x="4666557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1" name="Marcador de posición de imagen 6"/>
          <p:cNvSpPr>
            <a:spLocks noGrp="1"/>
          </p:cNvSpPr>
          <p:nvPr>
            <p:ph type="pic" sz="quarter" idx="25" hasCustomPrompt="1"/>
          </p:nvPr>
        </p:nvSpPr>
        <p:spPr>
          <a:xfrm>
            <a:off x="3411336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2" name="Marcador de posición de imagen 6"/>
          <p:cNvSpPr>
            <a:spLocks noGrp="1"/>
          </p:cNvSpPr>
          <p:nvPr>
            <p:ph type="pic" sz="quarter" idx="26" hasCustomPrompt="1"/>
          </p:nvPr>
        </p:nvSpPr>
        <p:spPr>
          <a:xfrm>
            <a:off x="2156115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3" name="Marcador de posición de imagen 6"/>
          <p:cNvSpPr>
            <a:spLocks noGrp="1"/>
          </p:cNvSpPr>
          <p:nvPr>
            <p:ph type="pic" sz="quarter" idx="27" hasCustomPrompt="1"/>
          </p:nvPr>
        </p:nvSpPr>
        <p:spPr>
          <a:xfrm>
            <a:off x="900892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4" name="Marcador de posición de imagen 6"/>
          <p:cNvSpPr>
            <a:spLocks noGrp="1"/>
          </p:cNvSpPr>
          <p:nvPr>
            <p:ph type="pic" sz="quarter" idx="28" hasCustomPrompt="1"/>
          </p:nvPr>
        </p:nvSpPr>
        <p:spPr>
          <a:xfrm>
            <a:off x="7177001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6"/>
          <p:cNvSpPr>
            <a:spLocks noGrp="1"/>
          </p:cNvSpPr>
          <p:nvPr>
            <p:ph type="pic" sz="quarter" idx="29" hasCustomPrompt="1"/>
          </p:nvPr>
        </p:nvSpPr>
        <p:spPr>
          <a:xfrm>
            <a:off x="5921780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6"/>
          <p:cNvSpPr>
            <a:spLocks noGrp="1"/>
          </p:cNvSpPr>
          <p:nvPr>
            <p:ph type="pic" sz="quarter" idx="30" hasCustomPrompt="1"/>
          </p:nvPr>
        </p:nvSpPr>
        <p:spPr>
          <a:xfrm>
            <a:off x="4666557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7" name="Marcador de posición de imagen 6"/>
          <p:cNvSpPr>
            <a:spLocks noGrp="1"/>
          </p:cNvSpPr>
          <p:nvPr>
            <p:ph type="pic" sz="quarter" idx="31" hasCustomPrompt="1"/>
          </p:nvPr>
        </p:nvSpPr>
        <p:spPr>
          <a:xfrm>
            <a:off x="3411336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8" name="Marcador de posición de imagen 6"/>
          <p:cNvSpPr>
            <a:spLocks noGrp="1"/>
          </p:cNvSpPr>
          <p:nvPr>
            <p:ph type="pic" sz="quarter" idx="32" hasCustomPrompt="1"/>
          </p:nvPr>
        </p:nvSpPr>
        <p:spPr>
          <a:xfrm>
            <a:off x="2156115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9" name="Marcador de posición de imagen 6"/>
          <p:cNvSpPr>
            <a:spLocks noGrp="1"/>
          </p:cNvSpPr>
          <p:nvPr>
            <p:ph type="pic" sz="quarter" idx="33" hasCustomPrompt="1"/>
          </p:nvPr>
        </p:nvSpPr>
        <p:spPr>
          <a:xfrm>
            <a:off x="900892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0" name="Marcador de posición de imagen 6"/>
          <p:cNvSpPr>
            <a:spLocks noGrp="1"/>
          </p:cNvSpPr>
          <p:nvPr>
            <p:ph type="pic" sz="quarter" idx="34" hasCustomPrompt="1"/>
          </p:nvPr>
        </p:nvSpPr>
        <p:spPr>
          <a:xfrm>
            <a:off x="7177001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1" name="Marcador de posición de imagen 6"/>
          <p:cNvSpPr>
            <a:spLocks noGrp="1"/>
          </p:cNvSpPr>
          <p:nvPr>
            <p:ph type="pic" sz="quarter" idx="35" hasCustomPrompt="1"/>
          </p:nvPr>
        </p:nvSpPr>
        <p:spPr>
          <a:xfrm>
            <a:off x="5921780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2" name="Marcador de posición de imagen 6"/>
          <p:cNvSpPr>
            <a:spLocks noGrp="1"/>
          </p:cNvSpPr>
          <p:nvPr>
            <p:ph type="pic" sz="quarter" idx="36" hasCustomPrompt="1"/>
          </p:nvPr>
        </p:nvSpPr>
        <p:spPr>
          <a:xfrm>
            <a:off x="4666557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3" name="Marcador de posición de imagen 6"/>
          <p:cNvSpPr>
            <a:spLocks noGrp="1"/>
          </p:cNvSpPr>
          <p:nvPr>
            <p:ph type="pic" sz="quarter" idx="37" hasCustomPrompt="1"/>
          </p:nvPr>
        </p:nvSpPr>
        <p:spPr>
          <a:xfrm>
            <a:off x="3411336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4" name="Marcador de posición de imagen 6"/>
          <p:cNvSpPr>
            <a:spLocks noGrp="1"/>
          </p:cNvSpPr>
          <p:nvPr>
            <p:ph type="pic" sz="quarter" idx="38" hasCustomPrompt="1"/>
          </p:nvPr>
        </p:nvSpPr>
        <p:spPr>
          <a:xfrm>
            <a:off x="2156115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5" name="Marcador de posición de imagen 6"/>
          <p:cNvSpPr>
            <a:spLocks noGrp="1"/>
          </p:cNvSpPr>
          <p:nvPr>
            <p:ph type="pic" sz="quarter" idx="39" hasCustomPrompt="1"/>
          </p:nvPr>
        </p:nvSpPr>
        <p:spPr>
          <a:xfrm>
            <a:off x="900892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6" name="Marcador de posición de imagen 6"/>
          <p:cNvSpPr>
            <a:spLocks noGrp="1"/>
          </p:cNvSpPr>
          <p:nvPr>
            <p:ph type="pic" sz="quarter" idx="40" hasCustomPrompt="1"/>
          </p:nvPr>
        </p:nvSpPr>
        <p:spPr>
          <a:xfrm>
            <a:off x="7177001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7" name="Marcador de posición de imagen 6"/>
          <p:cNvSpPr>
            <a:spLocks noGrp="1"/>
          </p:cNvSpPr>
          <p:nvPr>
            <p:ph type="pic" sz="quarter" idx="41" hasCustomPrompt="1"/>
          </p:nvPr>
        </p:nvSpPr>
        <p:spPr>
          <a:xfrm>
            <a:off x="5921780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8" name="Marcador de posición de imagen 6"/>
          <p:cNvSpPr>
            <a:spLocks noGrp="1"/>
          </p:cNvSpPr>
          <p:nvPr>
            <p:ph type="pic" sz="quarter" idx="42" hasCustomPrompt="1"/>
          </p:nvPr>
        </p:nvSpPr>
        <p:spPr>
          <a:xfrm>
            <a:off x="4666557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03" y="415174"/>
            <a:ext cx="799556" cy="910386"/>
          </a:xfrm>
          <a:prstGeom prst="rect">
            <a:avLst/>
          </a:prstGeom>
        </p:spPr>
      </p:pic>
      <p:sp>
        <p:nvSpPr>
          <p:cNvPr id="42" name="TextBox 13"/>
          <p:cNvSpPr txBox="1"/>
          <p:nvPr userDrawn="1"/>
        </p:nvSpPr>
        <p:spPr>
          <a:xfrm>
            <a:off x="982049" y="5958230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tx1"/>
              </a:solidFill>
            </a:endParaRPr>
          </a:p>
        </p:txBody>
      </p:sp>
      <p:pic>
        <p:nvPicPr>
          <p:cNvPr id="4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102603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107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13590"/>
            <a:ext cx="2400300" cy="2526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E706D-C4DF-4CB1-BA34-2877AF9152AA}" type="datetime1">
              <a:rPr lang="es-ES" smtClean="0"/>
              <a:t>31/08/2020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75" y="2333625"/>
            <a:ext cx="1924050" cy="219075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FINAL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0645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PRESENTACION INVEMAR Y OTR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4887" y="4778943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925DF85-92BD-4EF8-A47D-A1B5A10D437E}" type="datetime1">
              <a:rPr lang="es-ES" smtClean="0"/>
              <a:t>31/08/2020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3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4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5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6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32" y="174809"/>
            <a:ext cx="1807117" cy="74790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 hasCustomPrompt="1"/>
          </p:nvPr>
        </p:nvSpPr>
        <p:spPr>
          <a:xfrm>
            <a:off x="577691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4" name="Marcador de posición de imagen 10"/>
          <p:cNvSpPr>
            <a:spLocks noGrp="1"/>
          </p:cNvSpPr>
          <p:nvPr>
            <p:ph type="pic" sz="quarter" idx="14" hasCustomPrompt="1"/>
          </p:nvPr>
        </p:nvSpPr>
        <p:spPr>
          <a:xfrm>
            <a:off x="470295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10"/>
          <p:cNvSpPr>
            <a:spLocks noGrp="1"/>
          </p:cNvSpPr>
          <p:nvPr>
            <p:ph type="pic" sz="quarter" idx="15" hasCustomPrompt="1"/>
          </p:nvPr>
        </p:nvSpPr>
        <p:spPr>
          <a:xfrm>
            <a:off x="362899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10"/>
          <p:cNvSpPr>
            <a:spLocks noGrp="1"/>
          </p:cNvSpPr>
          <p:nvPr>
            <p:ph type="pic" sz="quarter" idx="16" hasCustomPrompt="1"/>
          </p:nvPr>
        </p:nvSpPr>
        <p:spPr>
          <a:xfrm>
            <a:off x="255503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7" name="Marcador de posición de imagen 10"/>
          <p:cNvSpPr>
            <a:spLocks noGrp="1"/>
          </p:cNvSpPr>
          <p:nvPr>
            <p:ph type="pic" sz="quarter" idx="17" hasCustomPrompt="1"/>
          </p:nvPr>
        </p:nvSpPr>
        <p:spPr>
          <a:xfrm>
            <a:off x="148107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8" name="Marcador de posición de imagen 10"/>
          <p:cNvSpPr>
            <a:spLocks noGrp="1"/>
          </p:cNvSpPr>
          <p:nvPr>
            <p:ph type="pic" sz="quarter" idx="18" hasCustomPrompt="1"/>
          </p:nvPr>
        </p:nvSpPr>
        <p:spPr>
          <a:xfrm>
            <a:off x="399511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2" name="TextBox 13"/>
          <p:cNvSpPr txBox="1"/>
          <p:nvPr userDrawn="1"/>
        </p:nvSpPr>
        <p:spPr>
          <a:xfrm>
            <a:off x="1000294" y="5878548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/>
          </a:p>
        </p:txBody>
      </p:sp>
      <p:pic>
        <p:nvPicPr>
          <p:cNvPr id="30" name="Picture 14" descr="../../../Desktop/Screen%20Shot%202018-04-11%20at%2017.39.58.pn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6022921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73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347870"/>
            <a:ext cx="805503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524" y="864704"/>
            <a:ext cx="7697585" cy="52614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42116" y="6625244"/>
            <a:ext cx="2133600" cy="239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7C1BC56-3540-4C1B-B3F4-AD00DFFE43ED}" type="datetime1">
              <a:rPr lang="es-ES" smtClean="0"/>
              <a:t>31/08/2020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85031" y="6494686"/>
            <a:ext cx="4770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864525" y="347870"/>
            <a:ext cx="49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0" dirty="0" smtClean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CONTENIDO</a:t>
            </a:r>
            <a:endParaRPr lang="es-CO" b="1" i="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60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ICIO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09739"/>
            <a:ext cx="8077200" cy="2852737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8150" y="4589464"/>
            <a:ext cx="80724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1E124-96A2-4EDF-89FD-176E3D88B6E0}" type="datetime1">
              <a:rPr lang="es-ES" smtClean="0"/>
              <a:t>31/08/2020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450" y="66506"/>
            <a:ext cx="2570400" cy="10637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5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NC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9D59E1-9DFF-400C-B84C-F0E08577A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641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145465"/>
            <a:ext cx="7866638" cy="106345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9303" y="1311966"/>
            <a:ext cx="8360228" cy="4904684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09303" y="6592751"/>
            <a:ext cx="2133600" cy="25971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DB26CFD-B0DB-43D9-8188-C58C566CCFC0}" type="datetime1">
              <a:rPr lang="es-ES" smtClean="0"/>
              <a:t>31/08/2020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1394" y="6496050"/>
            <a:ext cx="46736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39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5466"/>
            <a:ext cx="7647291" cy="985065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60FEF-AA65-40DA-89B3-45CA00C41CEE}" type="datetime1">
              <a:rPr lang="es-ES" smtClean="0"/>
              <a:t>31/08/2020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2" name="TextBox 13"/>
          <p:cNvSpPr txBox="1"/>
          <p:nvPr userDrawn="1"/>
        </p:nvSpPr>
        <p:spPr>
          <a:xfrm>
            <a:off x="982049" y="594532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3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08969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9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145466"/>
            <a:ext cx="7646099" cy="111691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90468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114380"/>
            <a:ext cx="3868340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9046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114380"/>
            <a:ext cx="3887391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FEB04-4BDB-43D7-A479-2A871DF192EB}" type="datetime1">
              <a:rPr lang="es-ES" smtClean="0"/>
              <a:t>31/08/2020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0294" y="5997329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5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6141702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2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BFEF4-AAF7-496E-A851-733AD729906D}" type="datetime1">
              <a:rPr lang="es-ES" smtClean="0"/>
              <a:t>31/08/2020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3" name="TextBox 13"/>
          <p:cNvSpPr txBox="1"/>
          <p:nvPr userDrawn="1"/>
        </p:nvSpPr>
        <p:spPr>
          <a:xfrm>
            <a:off x="982049" y="6029411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" y="6173784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2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BB8F862-C54C-4763-89BF-6589903C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5217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437E74-7515-4B07-9BD8-565536E02041}" type="datetime1">
              <a:rPr lang="es-ES" smtClean="0"/>
              <a:t>31/08/2020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  <p:sp>
        <p:nvSpPr>
          <p:cNvPr id="13" name="TextBox 13"/>
          <p:cNvSpPr txBox="1"/>
          <p:nvPr userDrawn="1"/>
        </p:nvSpPr>
        <p:spPr>
          <a:xfrm>
            <a:off x="963804" y="5965172"/>
            <a:ext cx="275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800" b="0" i="0" u="none" strike="noStrike" kern="1200" baseline="0" noProof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s-CO" sz="800" b="0" i="0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Contenidos protegidos por la licencia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Creative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800" b="0" i="1" u="none" strike="noStrike" kern="1200" baseline="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Commons</a:t>
            </a:r>
            <a:r>
              <a:rPr lang="es-CO" sz="800" b="0" i="1" u="none" strike="noStrike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Attribution-NonCommercial-ShareAlike4.0</a:t>
            </a:r>
            <a:endParaRPr lang="es-CO" sz="800" noProof="0" dirty="0">
              <a:solidFill>
                <a:schemeClr val="bg1"/>
              </a:solidFill>
            </a:endParaRPr>
          </a:p>
        </p:txBody>
      </p:sp>
      <p:pic>
        <p:nvPicPr>
          <p:cNvPr id="14" name="Picture 14" descr="../../../Desktop/Screen%20Shot%202018-04-11%20at%2017.39.58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" y="6109545"/>
            <a:ext cx="927100" cy="3302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6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608445"/>
            <a:ext cx="20574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CE29FD57-85EB-4906-8748-78DA5BB9A262}" type="datetime1">
              <a:rPr lang="es-ES" smtClean="0"/>
              <a:t>31/08/2020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608445"/>
            <a:ext cx="3086100" cy="2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608445"/>
            <a:ext cx="2057400" cy="23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24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56" r:id="rId3"/>
    <p:sldLayoutId id="2147483669" r:id="rId4"/>
    <p:sldLayoutId id="2147483678" r:id="rId5"/>
    <p:sldLayoutId id="2147483670" r:id="rId6"/>
    <p:sldLayoutId id="2147483671" r:id="rId7"/>
    <p:sldLayoutId id="2147483674" r:id="rId8"/>
    <p:sldLayoutId id="2147483675" r:id="rId9"/>
    <p:sldLayoutId id="2147483653" r:id="rId10"/>
    <p:sldLayoutId id="2147483662" r:id="rId11"/>
    <p:sldLayoutId id="2147483665" r:id="rId12"/>
    <p:sldLayoutId id="2147483684" r:id="rId13"/>
    <p:sldLayoutId id="21474836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mailto:leonardo.Ospino@Invemar.org.co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61"/>
          <p:cNvSpPr>
            <a:spLocks noGrp="1"/>
          </p:cNvSpPr>
          <p:nvPr>
            <p:ph type="ctrTitle"/>
          </p:nvPr>
        </p:nvSpPr>
        <p:spPr>
          <a:xfrm>
            <a:off x="317145" y="1265628"/>
            <a:ext cx="8615445" cy="2088971"/>
          </a:xfrm>
        </p:spPr>
        <p:txBody>
          <a:bodyPr anchor="ctr">
            <a:noAutofit/>
          </a:bodyPr>
          <a:lstStyle/>
          <a:p>
            <a:r>
              <a:rPr lang="es-CO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Módulo </a:t>
            </a:r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</a:rPr>
              <a:t>3: Ordenamiento territorial y ordenamiento ambiental territorial en el contexto de la Alta Guajira (generalidades)</a:t>
            </a:r>
          </a:p>
        </p:txBody>
      </p:sp>
      <p:sp>
        <p:nvSpPr>
          <p:cNvPr id="163" name="Subtítulo 162"/>
          <p:cNvSpPr>
            <a:spLocks noGrp="1"/>
          </p:cNvSpPr>
          <p:nvPr>
            <p:ph type="subTitle" idx="1"/>
          </p:nvPr>
        </p:nvSpPr>
        <p:spPr>
          <a:xfrm>
            <a:off x="317145" y="435133"/>
            <a:ext cx="5511259" cy="324756"/>
          </a:xfrm>
        </p:spPr>
        <p:txBody>
          <a:bodyPr>
            <a:normAutofit/>
          </a:bodyPr>
          <a:lstStyle/>
          <a:p>
            <a:r>
              <a:rPr lang="es-CO" sz="1200" i="1" dirty="0" smtClean="0"/>
              <a:t>Capacitación para el manejo de zonas marinas y costeras – Agosto 11 – Septiembre 24</a:t>
            </a:r>
            <a:endParaRPr lang="es-CO" sz="1200" i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82625" y="3532856"/>
            <a:ext cx="768448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TEMA: </a:t>
            </a: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Metodología para la estructuración y formulación </a:t>
            </a: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del POMIUAC</a:t>
            </a:r>
            <a:endParaRPr lang="es-CO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18113" y="5350528"/>
            <a:ext cx="558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i="1" dirty="0" smtClean="0">
                <a:solidFill>
                  <a:srgbClr val="002060"/>
                </a:solidFill>
              </a:rPr>
              <a:t>Profesor:  Leonardo Javier Ospino Sepulveda</a:t>
            </a:r>
            <a:endParaRPr lang="es-CO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423696" y="1194662"/>
            <a:ext cx="6364023" cy="1430168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.1. Construcción de escenarios prospectivos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Construcción de escenarios futuros (horizonte no menor a 20 años).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Participación del equipo técnico, inclusión de comunidades, sectores y otros grupos importantes pertinentes.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Revisión del estado de otros instrumentos de ordenamiento ambiental y su relación con el POMIUAC.</a:t>
            </a: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0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225083" y="2628938"/>
            <a:ext cx="2553459" cy="1921012"/>
          </a:xfrm>
          <a:prstGeom prst="hexagon">
            <a:avLst/>
          </a:prstGeom>
          <a:solidFill>
            <a:srgbClr val="4FFF4F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ambiental</a:t>
            </a:r>
          </a:p>
        </p:txBody>
      </p:sp>
      <p:sp>
        <p:nvSpPr>
          <p:cNvPr id="8" name="Hexágono 7"/>
          <p:cNvSpPr/>
          <p:nvPr/>
        </p:nvSpPr>
        <p:spPr>
          <a:xfrm>
            <a:off x="2531298" y="2624830"/>
            <a:ext cx="6124073" cy="956813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O" sz="1400" b="1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Escenario tendencial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Desarrollado por el equipo técnico.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Proyecta las condiciones esperadas de la UAC dejando actuar las dinámicas sin ninguna intervención.</a:t>
            </a:r>
            <a:endParaRPr lang="es-CO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2543670" y="3581643"/>
            <a:ext cx="6124073" cy="956813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O" sz="1400" b="1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Escenario deseado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Elaborado con propuestas de diferentes actores.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Constituirán el reflejo de las visiones del territorio (necesidades e intereses en el desarrollo futuro).</a:t>
            </a:r>
            <a:endParaRPr lang="es-CO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3" name="Hexágono 12"/>
          <p:cNvSpPr/>
          <p:nvPr/>
        </p:nvSpPr>
        <p:spPr>
          <a:xfrm>
            <a:off x="2543670" y="4538455"/>
            <a:ext cx="6124073" cy="972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s-CO" sz="1400" b="1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Escenario apuesta – Zonificación ambiental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Resultado de un primer ejercicio de zonificación ambiental.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Podrá ser ajustado con aportes recibidos posteriormente en diferentes espacios de participación.</a:t>
            </a:r>
            <a:endParaRPr lang="es-CO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599568" y="935350"/>
            <a:ext cx="6453071" cy="1764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3.2. Definición de criterios para la zonificación ecológica: elaboración de las unidades cartográficas de análisis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Se generarán </a:t>
            </a:r>
            <a:r>
              <a:rPr lang="es-CO" sz="1400" i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unidades de paisaje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regiones homogéneas desde aspectos físicos y bióticos principalmente.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No serán objeto de zonificación ecológica las áreas pertenecientes a diferentes categorías del SINAP, ni las pertenecientes a estrategias complementarias de conservación internacional.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160209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0" y="2776186"/>
            <a:ext cx="2553459" cy="1921012"/>
          </a:xfrm>
          <a:prstGeom prst="hexagon">
            <a:avLst/>
          </a:prstGeom>
          <a:solidFill>
            <a:srgbClr val="4FFF4F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2553458" y="2699022"/>
            <a:ext cx="6549597" cy="2088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3.3. Zonificación ambiental: definición de criterios de zonificación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Deben definirse por el equipo técnico y el comité técnico de la UAC y deben:.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S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er aplicables al área de estudio.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eterminar parámetros de evaluación de cada uno.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Constituir una escala de valores para la calificación de criterios.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Contemplar como mínimo: criterios físicos, criterios bióticos, criterios socioeconómicos.</a:t>
            </a:r>
          </a:p>
        </p:txBody>
      </p:sp>
      <p:sp>
        <p:nvSpPr>
          <p:cNvPr id="12" name="Hexágono 11"/>
          <p:cNvSpPr/>
          <p:nvPr/>
        </p:nvSpPr>
        <p:spPr>
          <a:xfrm>
            <a:off x="2586658" y="4756514"/>
            <a:ext cx="6488334" cy="1764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3.4. Definición de las áreas de manejo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Conservación y protección ambiental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zonas de uso y manejo definidas como áreas protegidas del SINAP, áreas para protección y áreas para restauración.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Uso múltiple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zonas de uso y manejo denominadas de restauración, áreas para producción agrícola, ganadera y de uso sostenible de recursos naturales, áreas urbanas y áreas de interés sectorial.</a:t>
            </a:r>
          </a:p>
        </p:txBody>
      </p:sp>
    </p:spTree>
    <p:extLst>
      <p:ext uri="{BB962C8B-B14F-4D97-AF65-F5344CB8AC3E}">
        <p14:creationId xmlns:p14="http://schemas.microsoft.com/office/powerpoint/2010/main" val="10644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662176" y="-16588"/>
            <a:ext cx="5427857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/>
              <a:t>Estructuración </a:t>
            </a:r>
            <a:r>
              <a:rPr lang="es-CO" sz="2400" dirty="0"/>
              <a:t>y formulación </a:t>
            </a:r>
            <a:r>
              <a:rPr lang="es-CO" sz="2400" dirty="0" smtClean="0"/>
              <a:t>del POMIUAC</a:t>
            </a:r>
            <a:endParaRPr lang="es-CO" sz="2400" dirty="0"/>
          </a:p>
        </p:txBody>
      </p:sp>
      <p:sp>
        <p:nvSpPr>
          <p:cNvPr id="17" name="Hexágono 16"/>
          <p:cNvSpPr/>
          <p:nvPr/>
        </p:nvSpPr>
        <p:spPr>
          <a:xfrm>
            <a:off x="31247" y="589327"/>
            <a:ext cx="2553459" cy="1085933"/>
          </a:xfrm>
          <a:prstGeom prst="hexagon">
            <a:avLst/>
          </a:prstGeom>
          <a:solidFill>
            <a:srgbClr val="4FFF4F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2612002" y="900992"/>
            <a:ext cx="5253525" cy="467275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Ejemplo: </a:t>
            </a:r>
            <a:r>
              <a:rPr lang="es-CO" sz="1400" b="1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Criterioa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de zonific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ación ambiental</a:t>
            </a:r>
            <a:endParaRPr lang="es-CO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792699" y="2469463"/>
            <a:ext cx="7572375" cy="34400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7292" y="2013525"/>
            <a:ext cx="37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</a:rPr>
              <a:t>Sitios prioritarios de conservación</a:t>
            </a:r>
          </a:p>
        </p:txBody>
      </p:sp>
    </p:spTree>
    <p:extLst>
      <p:ext uri="{BB962C8B-B14F-4D97-AF65-F5344CB8AC3E}">
        <p14:creationId xmlns:p14="http://schemas.microsoft.com/office/powerpoint/2010/main" val="36488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662176" y="-16588"/>
            <a:ext cx="5427857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/>
              <a:t>Estructuración </a:t>
            </a:r>
            <a:r>
              <a:rPr lang="es-CO" sz="2400" dirty="0"/>
              <a:t>y formulación </a:t>
            </a:r>
            <a:r>
              <a:rPr lang="es-CO" sz="2400" dirty="0" smtClean="0"/>
              <a:t>del POMIUAC</a:t>
            </a:r>
            <a:endParaRPr lang="es-CO" sz="2400" dirty="0"/>
          </a:p>
        </p:txBody>
      </p:sp>
      <p:sp>
        <p:nvSpPr>
          <p:cNvPr id="17" name="Hexágono 16"/>
          <p:cNvSpPr/>
          <p:nvPr/>
        </p:nvSpPr>
        <p:spPr>
          <a:xfrm>
            <a:off x="31247" y="589327"/>
            <a:ext cx="2553459" cy="1085933"/>
          </a:xfrm>
          <a:prstGeom prst="hexagon">
            <a:avLst/>
          </a:prstGeom>
          <a:solidFill>
            <a:srgbClr val="4FFF4F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2612002" y="900992"/>
            <a:ext cx="5253525" cy="467275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Definición </a:t>
            </a:r>
            <a:r>
              <a:rPr lang="es-CO" sz="1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 las áreas de 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manejo</a:t>
            </a:r>
            <a:endParaRPr lang="es-CO" sz="14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1" y="1735969"/>
            <a:ext cx="8407021" cy="42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27296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74958" y="2721792"/>
            <a:ext cx="2553459" cy="1921012"/>
          </a:xfrm>
          <a:prstGeom prst="hexagon">
            <a:avLst/>
          </a:prstGeom>
          <a:solidFill>
            <a:srgbClr val="4FFF4F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2662176" y="1129513"/>
            <a:ext cx="5976000" cy="1692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3.5. Integración de criterios de zonificación ambiental y asignación de las áreas de manejo</a:t>
            </a:r>
            <a:endParaRPr lang="es-CO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Cada unidad cartográfica se califica con los criterios de zonificación ambiental definidos y de acuerdo a su ponderación deberá definírsele una categoría de ordenación y manejo.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Consolidar un mapa de zonificación ambiental de la UAC y su documento técnico de soporte.</a:t>
            </a:r>
          </a:p>
        </p:txBody>
      </p:sp>
      <p:sp>
        <p:nvSpPr>
          <p:cNvPr id="7" name="Hexágono 6"/>
          <p:cNvSpPr/>
          <p:nvPr/>
        </p:nvSpPr>
        <p:spPr>
          <a:xfrm>
            <a:off x="2662176" y="2820216"/>
            <a:ext cx="5976000" cy="1692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3.6. Definición de condicionamientos para el uso y aprovechamiento de los recursos naturales renovables</a:t>
            </a:r>
            <a:endParaRPr lang="es-CO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Determinar lineamientos de uso y actividades para cada área de manejo.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En las áreas del SINAP, la zonificación y régimen de usos serán determinados por la respectiva autoridad ambiental competente.</a:t>
            </a:r>
          </a:p>
        </p:txBody>
      </p:sp>
      <p:sp>
        <p:nvSpPr>
          <p:cNvPr id="9" name="Hexágono 8"/>
          <p:cNvSpPr/>
          <p:nvPr/>
        </p:nvSpPr>
        <p:spPr>
          <a:xfrm>
            <a:off x="2683008" y="4511072"/>
            <a:ext cx="5940000" cy="1584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3.7. Consolidación del capítulo de prospectiva y zonificación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Consolidar un documento con los productos de esta fase: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Escenario prospectiva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ambiental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criterios de zonificación y descripción de la zonificación ambiental (estado actual) de acuerdo con las categorías establecidas.</a:t>
            </a:r>
          </a:p>
        </p:txBody>
      </p:sp>
    </p:spTree>
    <p:extLst>
      <p:ext uri="{BB962C8B-B14F-4D97-AF65-F5344CB8AC3E}">
        <p14:creationId xmlns:p14="http://schemas.microsoft.com/office/powerpoint/2010/main" val="2010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662176" y="24356"/>
            <a:ext cx="5427857" cy="524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/>
              <a:t>Estructuración </a:t>
            </a:r>
            <a:r>
              <a:rPr lang="es-CO" sz="2400" dirty="0"/>
              <a:t>y formulación </a:t>
            </a:r>
            <a:r>
              <a:rPr lang="es-CO" sz="2400" dirty="0" smtClean="0"/>
              <a:t>del POMIUAC</a:t>
            </a:r>
            <a:endParaRPr lang="es-CO" sz="2400" dirty="0"/>
          </a:p>
        </p:txBody>
      </p:sp>
      <p:sp>
        <p:nvSpPr>
          <p:cNvPr id="17" name="Hexágono 16"/>
          <p:cNvSpPr/>
          <p:nvPr/>
        </p:nvSpPr>
        <p:spPr>
          <a:xfrm>
            <a:off x="31247" y="507439"/>
            <a:ext cx="2553459" cy="1085933"/>
          </a:xfrm>
          <a:prstGeom prst="hexagon">
            <a:avLst/>
          </a:prstGeom>
          <a:solidFill>
            <a:srgbClr val="4FFF4F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3. Prospectiva y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Zonificación 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ambiental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2475525" y="585466"/>
            <a:ext cx="5253525" cy="467275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Zonificación ambiental</a:t>
            </a:r>
            <a:endParaRPr lang="es-CO" sz="14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6" y="1108018"/>
            <a:ext cx="6021163" cy="57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88606" y="186389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88606" y="1995098"/>
            <a:ext cx="2553459" cy="1921012"/>
          </a:xfrm>
          <a:prstGeom prst="hexagon">
            <a:avLst/>
          </a:prstGeom>
          <a:solidFill>
            <a:srgbClr val="FFFF66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4. Formulación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adopción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2671697" y="1371604"/>
            <a:ext cx="6324662" cy="3168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Documento compilado del POMIUAC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Objetivo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Estrategias: metas</a:t>
            </a: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objetivos específicos, programas</a:t>
            </a: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, </a:t>
            </a:r>
            <a:r>
              <a:rPr lang="es-CO" sz="1400" dirty="0" smtClean="0">
                <a:solidFill>
                  <a:srgbClr val="00B0F0"/>
                </a:solidFill>
                <a:latin typeface="Bahnschrift SemiCondensed" panose="020B0502040204020203" pitchFamily="34" charset="0"/>
              </a:rPr>
              <a:t>proyectos*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, </a:t>
            </a: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costos y plan de 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Plan de acción con plazos de ejecución: corto plazo (3-5 años), mediano plazo (5-7 años), largo plazo (7-8 años).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Plan financiero: flujo de inversión, fuentes y mecanismos de financiación.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Programa de seguimiento y evaluación: indicadores.</a:t>
            </a:r>
          </a:p>
          <a:p>
            <a:pPr marL="285750" indent="-285750">
              <a:buFont typeface="Bahnschrift SemiCondensed" panose="020B0502040204020203" pitchFamily="34" charset="0"/>
              <a:buChar char="*"/>
            </a:pPr>
            <a:r>
              <a:rPr lang="es-CO" sz="1400" dirty="0" smtClean="0">
                <a:solidFill>
                  <a:srgbClr val="00B0F0"/>
                </a:solidFill>
                <a:latin typeface="Bahnschrift SemiCondensed" panose="020B0502040204020203" pitchFamily="34" charset="0"/>
              </a:rPr>
              <a:t>Proyectos: objetivos, metas, indicadores, lugar y fecha en el que se desarrollará, responsables, costo de ejecución, fuentes de financiación, prioridad de acuerdo al plan de acción.</a:t>
            </a:r>
          </a:p>
          <a:p>
            <a:pPr marL="285750" indent="-285750">
              <a:buFont typeface="Bahnschrift SemiCondensed" panose="020B0502040204020203" pitchFamily="34" charset="0"/>
              <a:buChar char="*"/>
            </a:pPr>
            <a:r>
              <a:rPr lang="es-CO" sz="1400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Anexos: Documento técnico fases 2 y 3, cartografía y memoria de los procesos de participación.</a:t>
            </a:r>
            <a:endParaRPr lang="es-CO" sz="1400" dirty="0">
              <a:solidFill>
                <a:srgbClr val="00B05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Hexágono 10"/>
          <p:cNvSpPr/>
          <p:nvPr/>
        </p:nvSpPr>
        <p:spPr>
          <a:xfrm>
            <a:off x="3214627" y="4539604"/>
            <a:ext cx="5257862" cy="986833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Adopción del plan de manejo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Acto administrativo de la Comisión Conjunta mediante el cual se adopta el POMIUAC.</a:t>
            </a:r>
          </a:p>
        </p:txBody>
      </p:sp>
    </p:spTree>
    <p:extLst>
      <p:ext uri="{BB962C8B-B14F-4D97-AF65-F5344CB8AC3E}">
        <p14:creationId xmlns:p14="http://schemas.microsoft.com/office/powerpoint/2010/main" val="695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706304" y="169433"/>
            <a:ext cx="5425090" cy="555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/>
              <a:t>Estructuración </a:t>
            </a:r>
            <a:r>
              <a:rPr lang="es-CO" sz="2400" dirty="0"/>
              <a:t>y formulación </a:t>
            </a:r>
            <a:r>
              <a:rPr lang="es-CO" sz="2400" dirty="0" smtClean="0"/>
              <a:t>del POMIUAC</a:t>
            </a:r>
            <a:endParaRPr lang="es-CO" sz="2400" dirty="0"/>
          </a:p>
        </p:txBody>
      </p:sp>
      <p:sp>
        <p:nvSpPr>
          <p:cNvPr id="17" name="Hexágono 16"/>
          <p:cNvSpPr/>
          <p:nvPr/>
        </p:nvSpPr>
        <p:spPr>
          <a:xfrm>
            <a:off x="265879" y="805992"/>
            <a:ext cx="2553459" cy="976611"/>
          </a:xfrm>
          <a:prstGeom prst="hexagon">
            <a:avLst/>
          </a:prstGeom>
          <a:solidFill>
            <a:srgbClr val="FFFF66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4. Formulación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adopción</a:t>
            </a:r>
            <a:endParaRPr lang="es-CO" sz="20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2819338" y="982551"/>
            <a:ext cx="6324662" cy="623494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Ejemplo: 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Escenarios de ejecución del POMIUAC.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Ejemplo: Descripci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ón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de proyectos.</a:t>
            </a:r>
            <a:endParaRPr lang="es-CO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483"/>
            <a:ext cx="9144000" cy="22666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3"/>
          <a:stretch/>
        </p:blipFill>
        <p:spPr>
          <a:xfrm>
            <a:off x="0" y="4346636"/>
            <a:ext cx="9144000" cy="21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Gracias!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585077" y="4915071"/>
            <a:ext cx="3973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Leonardo Javier Ospino Sepulveda</a:t>
            </a:r>
          </a:p>
          <a:p>
            <a:pPr algn="ctr"/>
            <a:r>
              <a:rPr lang="en-US" sz="2200" b="1" dirty="0" smtClean="0">
                <a:hlinkClick r:id="rId2"/>
              </a:rPr>
              <a:t>leonardo.ospino@Invemar.org.co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687" b="6070"/>
          <a:stretch/>
        </p:blipFill>
        <p:spPr>
          <a:xfrm>
            <a:off x="81888" y="6105489"/>
            <a:ext cx="920255" cy="30895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5493" y="6062245"/>
            <a:ext cx="251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i="1" dirty="0" smtClean="0"/>
              <a:t>Contenidos protegidos </a:t>
            </a:r>
            <a:r>
              <a:rPr lang="es-CO" sz="800" i="1" dirty="0"/>
              <a:t>por la licencia </a:t>
            </a:r>
            <a:r>
              <a:rPr lang="es-CO" sz="800" i="1" dirty="0" err="1" smtClean="0"/>
              <a:t>Creative</a:t>
            </a:r>
            <a:r>
              <a:rPr lang="es-CO" sz="800" i="1" dirty="0" smtClean="0"/>
              <a:t> </a:t>
            </a:r>
            <a:r>
              <a:rPr lang="es-CO" sz="800" i="1" dirty="0" err="1" smtClean="0"/>
              <a:t>Commons</a:t>
            </a:r>
            <a:endParaRPr lang="es-CO" sz="800" i="1" dirty="0" smtClean="0"/>
          </a:p>
          <a:p>
            <a:r>
              <a:rPr lang="es-CO" sz="800" i="1" dirty="0" err="1" smtClean="0"/>
              <a:t>Attribution</a:t>
            </a:r>
            <a:r>
              <a:rPr lang="es-CO" sz="800" i="1" dirty="0" smtClean="0"/>
              <a:t> </a:t>
            </a:r>
            <a:r>
              <a:rPr lang="es-CO" sz="800" i="1" dirty="0" err="1"/>
              <a:t>NonCommercial</a:t>
            </a:r>
            <a:r>
              <a:rPr lang="es-CO" sz="800" i="1" dirty="0"/>
              <a:t> </a:t>
            </a:r>
            <a:r>
              <a:rPr lang="es-CO" sz="800" i="1" dirty="0" err="1"/>
              <a:t>ShareAlike</a:t>
            </a:r>
            <a:r>
              <a:rPr lang="es-CO" sz="800" i="1" dirty="0"/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1159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0" y="2593383"/>
            <a:ext cx="1682531" cy="200171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8" name="Arco 7"/>
          <p:cNvSpPr/>
          <p:nvPr/>
        </p:nvSpPr>
        <p:spPr>
          <a:xfrm>
            <a:off x="-157607" y="1878535"/>
            <a:ext cx="3254192" cy="3419364"/>
          </a:xfrm>
          <a:prstGeom prst="arc">
            <a:avLst>
              <a:gd name="adj1" fmla="val 16200000"/>
              <a:gd name="adj2" fmla="val 5455948"/>
            </a:avLst>
          </a:prstGeom>
          <a:ln w="635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10"/>
          <p:cNvSpPr/>
          <p:nvPr/>
        </p:nvSpPr>
        <p:spPr>
          <a:xfrm>
            <a:off x="3510454" y="1180758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 1. Preparación o aprestamiento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1507381" y="24116"/>
            <a:ext cx="5905529" cy="497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600" dirty="0" smtClean="0"/>
              <a:t>Estructuración </a:t>
            </a:r>
            <a:r>
              <a:rPr lang="es-CO" sz="2600" dirty="0"/>
              <a:t>y formulación </a:t>
            </a:r>
            <a:r>
              <a:rPr lang="es-CO" sz="2600" dirty="0" smtClean="0"/>
              <a:t>del POMIUAC</a:t>
            </a:r>
            <a:endParaRPr lang="es-CO" sz="2600" dirty="0"/>
          </a:p>
        </p:txBody>
      </p:sp>
      <p:sp>
        <p:nvSpPr>
          <p:cNvPr id="17" name="Elipse 16"/>
          <p:cNvSpPr/>
          <p:nvPr/>
        </p:nvSpPr>
        <p:spPr>
          <a:xfrm>
            <a:off x="119916" y="2300499"/>
            <a:ext cx="2648472" cy="2575436"/>
          </a:xfrm>
          <a:prstGeom prst="ellipse">
            <a:avLst/>
          </a:prstGeom>
          <a:noFill/>
          <a:ln w="152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796837" y="1857202"/>
            <a:ext cx="223180" cy="214387"/>
          </a:xfrm>
          <a:prstGeom prst="ellipse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10" name="Conector angular 9"/>
          <p:cNvCxnSpPr>
            <a:stCxn id="34" idx="0"/>
            <a:endCxn id="11" idx="1"/>
          </p:cNvCxnSpPr>
          <p:nvPr/>
        </p:nvCxnSpPr>
        <p:spPr>
          <a:xfrm rot="5400000" flipH="1" flipV="1">
            <a:off x="2486191" y="832940"/>
            <a:ext cx="446499" cy="1602027"/>
          </a:xfrm>
          <a:prstGeom prst="bentConnector2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3510453" y="2099440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 2. Caracterización y diagnóstico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2455095" y="2221851"/>
            <a:ext cx="223180" cy="214387"/>
          </a:xfrm>
          <a:prstGeom prst="ellipse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3510452" y="2916925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 3. Prospectiva y zonificación ambiental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2913555" y="3039677"/>
            <a:ext cx="223180" cy="214387"/>
          </a:xfrm>
          <a:prstGeom prst="ellipse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3510451" y="3835266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 4. Formulación y adopción</a:t>
            </a:r>
          </a:p>
        </p:txBody>
      </p:sp>
      <p:sp>
        <p:nvSpPr>
          <p:cNvPr id="53" name="Elipse 52"/>
          <p:cNvSpPr/>
          <p:nvPr/>
        </p:nvSpPr>
        <p:spPr>
          <a:xfrm>
            <a:off x="2934321" y="3958018"/>
            <a:ext cx="223180" cy="214387"/>
          </a:xfrm>
          <a:prstGeom prst="ellipse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2432427" y="4790073"/>
            <a:ext cx="223180" cy="214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56" name="Rectángulo redondeado 55"/>
          <p:cNvSpPr/>
          <p:nvPr/>
        </p:nvSpPr>
        <p:spPr>
          <a:xfrm>
            <a:off x="3510450" y="4667321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 5. Implementación o ejecución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3510449" y="5484806"/>
            <a:ext cx="4250119" cy="459889"/>
          </a:xfrm>
          <a:prstGeom prst="roundRect">
            <a:avLst/>
          </a:prstGeom>
          <a:solidFill>
            <a:schemeClr val="tx1"/>
          </a:solidFill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Fase 6. Seguimiento y evaluación</a:t>
            </a:r>
            <a:endParaRPr lang="es-ES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1796833" y="5144293"/>
            <a:ext cx="223180" cy="214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59" name="Conector angular 58"/>
          <p:cNvCxnSpPr>
            <a:endCxn id="57" idx="1"/>
          </p:cNvCxnSpPr>
          <p:nvPr/>
        </p:nvCxnSpPr>
        <p:spPr>
          <a:xfrm>
            <a:off x="1908423" y="5299076"/>
            <a:ext cx="1602026" cy="415675"/>
          </a:xfrm>
          <a:prstGeom prst="bentConnector3">
            <a:avLst>
              <a:gd name="adj1" fmla="val 432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>
            <a:stCxn id="36" idx="6"/>
            <a:endCxn id="35" idx="1"/>
          </p:cNvCxnSpPr>
          <p:nvPr/>
        </p:nvCxnSpPr>
        <p:spPr>
          <a:xfrm>
            <a:off x="2678275" y="2329045"/>
            <a:ext cx="832178" cy="34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>
            <a:stCxn id="42" idx="6"/>
            <a:endCxn id="41" idx="1"/>
          </p:cNvCxnSpPr>
          <p:nvPr/>
        </p:nvCxnSpPr>
        <p:spPr>
          <a:xfrm flipV="1">
            <a:off x="3136735" y="3146870"/>
            <a:ext cx="373717" cy="1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>
            <a:stCxn id="53" idx="6"/>
            <a:endCxn id="52" idx="1"/>
          </p:cNvCxnSpPr>
          <p:nvPr/>
        </p:nvCxnSpPr>
        <p:spPr>
          <a:xfrm flipV="1">
            <a:off x="3157501" y="4065211"/>
            <a:ext cx="352950" cy="1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>
            <a:stCxn id="55" idx="6"/>
            <a:endCxn id="56" idx="1"/>
          </p:cNvCxnSpPr>
          <p:nvPr/>
        </p:nvCxnSpPr>
        <p:spPr>
          <a:xfrm flipV="1">
            <a:off x="2655607" y="4897266"/>
            <a:ext cx="854843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54800" y="608870"/>
            <a:ext cx="800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chemeClr val="bg1"/>
                </a:solidFill>
              </a:rPr>
              <a:t>Guía Técnica para la Ordenación y Manejo Integrado de la Zona Costera, adoptada mediante la Resolución 768 de 2017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803357" y="1046749"/>
            <a:ext cx="6070071" cy="1216977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1.1. Formalización del inicio del proceso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Conformación de la comisión conjunta para la formulación del POMIUAC.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Definición del reglamento interno de la comisión.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Publicación del inicio del proceso en medios de comunicación.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0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546349" y="2975491"/>
            <a:ext cx="2553459" cy="1921012"/>
          </a:xfrm>
          <a:prstGeom prst="hexagon">
            <a:avLst/>
          </a:prstGeom>
          <a:solidFill>
            <a:srgbClr val="00B0F0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 Preparación o</a:t>
            </a:r>
          </a:p>
          <a:p>
            <a:pPr algn="ctr"/>
            <a:r>
              <a:rPr lang="es-CO" sz="22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aprestamiento</a:t>
            </a:r>
            <a:endParaRPr lang="es-CO" sz="22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2677319" y="2265721"/>
            <a:ext cx="6336000" cy="1656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1.2. Conformación del equipo de trabajo y establecimiento de capacidad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Equipo de trabajo interdisciplinario para desarrollar el documento técnico.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Mínimo un experto en: ciencias naturales, sociales, económicas, área de Derecho, de planificación ambiental y gestión del riesgo, en SIG, y en aspectos administrativos y financieros.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7" name="Hexágono 26"/>
          <p:cNvSpPr/>
          <p:nvPr/>
        </p:nvSpPr>
        <p:spPr>
          <a:xfrm>
            <a:off x="2949053" y="3923965"/>
            <a:ext cx="5796000" cy="612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1.3. Conformación del comité técnico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Comisión conjunta conformará comités técnicos.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8" name="Hexágono 27"/>
          <p:cNvSpPr/>
          <p:nvPr/>
        </p:nvSpPr>
        <p:spPr>
          <a:xfrm>
            <a:off x="2749513" y="4540664"/>
            <a:ext cx="6206876" cy="1451059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1.4. Precisión y delimitación cartográfica preliminar de la UAC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 acuerdo a lo definido en la sección 1, capítulo 2, título 4 del libro 2 del Decreto 1076 de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Escala 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mínima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: 1:100.000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Formato: </a:t>
            </a:r>
            <a:r>
              <a:rPr lang="es-CO" sz="1400" i="1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shape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o similar con metadatos.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Proyección: en </a:t>
            </a:r>
            <a:r>
              <a:rPr lang="es-CO" sz="1400" i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magna sirgas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0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912331" y="921703"/>
            <a:ext cx="5817408" cy="864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1.5. Solicitud de certificación al Ministerio del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Comisión conjunta enviará al </a:t>
            </a:r>
            <a:r>
              <a:rPr lang="es-CO" sz="14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Mininterior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la solicitud de certificación de presencia de grupos étnicos.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0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596732" y="2854606"/>
            <a:ext cx="2553459" cy="1957108"/>
          </a:xfrm>
          <a:prstGeom prst="hexagon">
            <a:avLst/>
          </a:prstGeom>
          <a:solidFill>
            <a:srgbClr val="00B0F0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 Preparación o</a:t>
            </a:r>
          </a:p>
          <a:p>
            <a:pPr algn="ctr"/>
            <a:r>
              <a:rPr lang="es-CO" sz="22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aprestamiento</a:t>
            </a:r>
            <a:endParaRPr lang="es-CO" sz="22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2605127" y="1777262"/>
            <a:ext cx="6444000" cy="2084875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1.6. Elaboración de la estrategia de participación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En la conceptualización de la estrategia se definirá el rol de cada uno de los actores identificados en la UAC.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Se recogerán insumos necesarios para vincular a los actores públicos, privados y comunidades en el proceso de formulación e implementación del POMIUAC.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Contendrá: Objetivos, metodología, fundamento conceptual de la estrategia, identificación de actores con énfasis en los comunitarios y sectoriales, entre otros dispuestos en la Guía.</a:t>
            </a:r>
            <a:endParaRPr lang="es-ES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7" name="Hexágono 26"/>
          <p:cNvSpPr/>
          <p:nvPr/>
        </p:nvSpPr>
        <p:spPr>
          <a:xfrm>
            <a:off x="2944653" y="3860229"/>
            <a:ext cx="5785086" cy="756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1.7. Organización de los aspectos financieros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Identificar fuentes financieras base para la elaboración de la estrategia financiera del POMIUAC.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8" name="Hexágono 27"/>
          <p:cNvSpPr/>
          <p:nvPr/>
        </p:nvSpPr>
        <p:spPr>
          <a:xfrm>
            <a:off x="2606745" y="4616225"/>
            <a:ext cx="6480000" cy="2124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Productos derivados de la fase de preparación o aprestamiento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Acta </a:t>
            </a: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de conformación de la comisión conjunta publicada en diario oficial.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Reglamento interno de la comisión 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adoptado.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Aviso 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en medios de comunicación masivo informando el </a:t>
            </a:r>
            <a:r>
              <a:rPr lang="es-CO" sz="14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inicio del 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proceso.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Comité técnico conformado.</a:t>
            </a:r>
            <a:endParaRPr lang="es-CO" sz="14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Mapa de delimitación cartográfica de la UAC con </a:t>
            </a:r>
            <a:r>
              <a:rPr lang="es-CO" sz="14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geodatabase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Estrategia de participación y estrategia financiera formulada.</a:t>
            </a:r>
          </a:p>
        </p:txBody>
      </p:sp>
    </p:spTree>
    <p:extLst>
      <p:ext uri="{BB962C8B-B14F-4D97-AF65-F5344CB8AC3E}">
        <p14:creationId xmlns:p14="http://schemas.microsoft.com/office/powerpoint/2010/main" val="1776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0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1" y="929575"/>
            <a:ext cx="2057400" cy="1127825"/>
          </a:xfrm>
          <a:prstGeom prst="hexagon">
            <a:avLst/>
          </a:prstGeom>
          <a:solidFill>
            <a:srgbClr val="00B0F0"/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1. Preparación o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aprestamiento</a:t>
            </a:r>
            <a:endParaRPr lang="es-CO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8" name="Hexágono 27"/>
          <p:cNvSpPr/>
          <p:nvPr/>
        </p:nvSpPr>
        <p:spPr>
          <a:xfrm>
            <a:off x="1910230" y="904938"/>
            <a:ext cx="6206876" cy="588549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Ejemplo: Mapa de d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elimitación cartográfica 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de la 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UAC</a:t>
            </a:r>
            <a:endParaRPr lang="es-CO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9" name="Imagen 8" descr="D:\Trabajo\ASOCARS\TercerContrato\UAC\AltaGuajira\InsumosDelimitacion\mapas\PropuestaDel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2691" r="1712" b="3020"/>
          <a:stretch/>
        </p:blipFill>
        <p:spPr bwMode="auto">
          <a:xfrm>
            <a:off x="2036872" y="1532412"/>
            <a:ext cx="6215063" cy="4014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000248" y="5547200"/>
            <a:ext cx="654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bg1"/>
                </a:solidFill>
              </a:rPr>
              <a:t>Polígono de la UAC </a:t>
            </a:r>
            <a:r>
              <a:rPr lang="es-CO" sz="1200" b="1" dirty="0" smtClean="0">
                <a:solidFill>
                  <a:schemeClr val="bg1"/>
                </a:solidFill>
              </a:rPr>
              <a:t>Alta Guajira, </a:t>
            </a:r>
            <a:r>
              <a:rPr lang="es-CO" sz="1200" b="1" dirty="0">
                <a:solidFill>
                  <a:schemeClr val="bg1"/>
                </a:solidFill>
              </a:rPr>
              <a:t>aprobado en Comisión Conjunta (Acta No. 3 noviembre 11 de 2015</a:t>
            </a:r>
            <a:r>
              <a:rPr lang="es-CO" sz="1200" b="1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es-CO" sz="1200" b="1" dirty="0">
                <a:solidFill>
                  <a:schemeClr val="bg1"/>
                </a:solidFill>
              </a:rPr>
              <a:t>Fuente: Convenio MADS - ASOCARS / 2015 -  Elaboración UAC </a:t>
            </a:r>
            <a:r>
              <a:rPr lang="es-CO" sz="1200" b="1" dirty="0" smtClean="0">
                <a:solidFill>
                  <a:schemeClr val="bg1"/>
                </a:solidFill>
              </a:rPr>
              <a:t>Alta Guajira.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858944" y="921703"/>
            <a:ext cx="6011281" cy="167851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2.1. Línea base y análisis de información secundaria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Inventario con productos bibliográficos y cartográficos con la escala en la cual se encuentran e identificando necesidades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Revisión del estado de otros instrumentos de ordenamiento ambiental y su relación con el POMIUAC.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Análisis de información sectorial, proyectos y proyecciones.</a:t>
            </a:r>
            <a:endParaRPr lang="es-ES" sz="1400" b="1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31247" y="0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34014" y="2467707"/>
            <a:ext cx="2794911" cy="1921012"/>
          </a:xfrm>
          <a:prstGeom prst="hexagon">
            <a:avLst/>
          </a:prstGeom>
          <a:solidFill>
            <a:schemeClr val="tx1">
              <a:lumMod val="85000"/>
            </a:schemeClr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Caracterización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diagnóstico</a:t>
            </a:r>
          </a:p>
        </p:txBody>
      </p:sp>
      <p:sp>
        <p:nvSpPr>
          <p:cNvPr id="9" name="Hexágono 8"/>
          <p:cNvSpPr/>
          <p:nvPr/>
        </p:nvSpPr>
        <p:spPr>
          <a:xfrm>
            <a:off x="2858944" y="2600213"/>
            <a:ext cx="6011282" cy="1656000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2.2. Levantamiento y recopilación de información primaria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Obtención de línea base mediante trabajo y verificación de campo para cada una de las temáticas a abordar.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Documentar el trabajo mediante un estándar reconocido.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La información recopilada en esta fase deberá ser incorporada al Sistema de Información Ambiental para Colombia (SIAC).</a:t>
            </a:r>
            <a:endParaRPr lang="es-ES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2737942" y="4256213"/>
            <a:ext cx="6256426" cy="2124000"/>
          </a:xfrm>
          <a:prstGeom prst="hexagon">
            <a:avLst/>
          </a:prstGeom>
          <a:solidFill>
            <a:schemeClr val="tx1"/>
          </a:solidFill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2.3. Procesamiento de datos y cartografía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Con la información recolectada se procederá al procesamiento de datos geográficos y estructuración de la información en el SIG.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Generación de vectores temáticos (escala mínima 1:100.000).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Generación de las capas de: división político-administrativa, aspectos físicos, cobertura de la tierra (</a:t>
            </a:r>
            <a:r>
              <a:rPr lang="es-CO" sz="14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Corine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es-CO" sz="14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Land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es-CO" sz="1400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Cover</a:t>
            </a: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adaptada para Colombia de IDEAM, 2010), uso de la tierra, conflictos de uso, ecosistemas estratégicos, áreas con régimen especial.</a:t>
            </a:r>
            <a:endParaRPr lang="es-ES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758933" y="957719"/>
            <a:ext cx="6228000" cy="570244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Ejemplo: Línea </a:t>
            </a:r>
            <a:r>
              <a:rPr lang="es-CO" sz="1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base y análisis de información 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secundaria</a:t>
            </a:r>
            <a:endParaRPr lang="es-CO" sz="14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530699" y="13859"/>
            <a:ext cx="5729287" cy="59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/>
              <a:t>Estructuración </a:t>
            </a:r>
            <a:r>
              <a:rPr lang="es-CO" sz="2400" dirty="0"/>
              <a:t>y formulación </a:t>
            </a:r>
            <a:r>
              <a:rPr lang="es-CO" sz="2400" dirty="0" smtClean="0"/>
              <a:t>del POMIUAC</a:t>
            </a:r>
            <a:endParaRPr lang="es-CO" sz="2400" dirty="0"/>
          </a:p>
        </p:txBody>
      </p:sp>
      <p:sp>
        <p:nvSpPr>
          <p:cNvPr id="17" name="Hexágono 16"/>
          <p:cNvSpPr/>
          <p:nvPr/>
        </p:nvSpPr>
        <p:spPr>
          <a:xfrm>
            <a:off x="35460" y="567457"/>
            <a:ext cx="2852061" cy="1921012"/>
          </a:xfrm>
          <a:prstGeom prst="hexagon">
            <a:avLst/>
          </a:prstGeom>
          <a:solidFill>
            <a:schemeClr val="tx1">
              <a:lumMod val="85000"/>
            </a:schemeClr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Caracterización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diagnóstico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904"/>
          <a:stretch/>
        </p:blipFill>
        <p:spPr>
          <a:xfrm>
            <a:off x="3380653" y="1560589"/>
            <a:ext cx="5624073" cy="50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887521" y="1897463"/>
            <a:ext cx="6228000" cy="3056031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2.4. Documento de caracterización, diagnóstico y síntesis integrada</a:t>
            </a:r>
          </a:p>
          <a:p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Estado actual de la UAC desde los componentes o aspectos: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Físicos.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Bióticos.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Socioeconómicos y culturales.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Marco institucional.</a:t>
            </a:r>
          </a:p>
          <a:p>
            <a:endParaRPr lang="es-ES" sz="1400" dirty="0" smtClean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u="sng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Síntesis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Clasificación y priorización de problemas (limitantes y condicionamientos).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Identificación de potencialidades.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Análisis de conflictos por uso y manejo de los recursos naturales.</a:t>
            </a: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0" y="202069"/>
            <a:ext cx="7339170" cy="72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800" dirty="0" smtClean="0"/>
              <a:t>Estructuración </a:t>
            </a:r>
            <a:r>
              <a:rPr lang="es-CO" sz="2800" dirty="0"/>
              <a:t>y formulación </a:t>
            </a:r>
            <a:r>
              <a:rPr lang="es-CO" sz="2800" dirty="0" smtClean="0"/>
              <a:t>del POMIUAC</a:t>
            </a:r>
            <a:endParaRPr lang="es-CO" sz="2800" dirty="0"/>
          </a:p>
        </p:txBody>
      </p:sp>
      <p:sp>
        <p:nvSpPr>
          <p:cNvPr id="17" name="Hexágono 16"/>
          <p:cNvSpPr/>
          <p:nvPr/>
        </p:nvSpPr>
        <p:spPr>
          <a:xfrm>
            <a:off x="19725" y="2467707"/>
            <a:ext cx="2852061" cy="1921012"/>
          </a:xfrm>
          <a:prstGeom prst="hexagon">
            <a:avLst/>
          </a:prstGeom>
          <a:solidFill>
            <a:schemeClr val="tx1">
              <a:lumMod val="85000"/>
            </a:schemeClr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Caracterización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41198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1" name="Hexágono 10"/>
          <p:cNvSpPr/>
          <p:nvPr/>
        </p:nvSpPr>
        <p:spPr>
          <a:xfrm>
            <a:off x="2895413" y="957719"/>
            <a:ext cx="6228000" cy="570244"/>
          </a:xfrm>
          <a:prstGeom prst="hexagon">
            <a:avLst/>
          </a:prstGeom>
          <a:noFill/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Ejemplo: </a:t>
            </a:r>
            <a:r>
              <a:rPr lang="es-CO" sz="14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Procesamiento de datos y cartografía </a:t>
            </a:r>
            <a:r>
              <a:rPr lang="es-CO" sz="14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base</a:t>
            </a:r>
            <a:endParaRPr lang="es-CO" sz="14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Título 12"/>
          <p:cNvSpPr txBox="1">
            <a:spLocks/>
          </p:cNvSpPr>
          <p:nvPr/>
        </p:nvSpPr>
        <p:spPr>
          <a:xfrm>
            <a:off x="2530699" y="13859"/>
            <a:ext cx="5729287" cy="59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2400" dirty="0" smtClean="0"/>
              <a:t>Estructuración </a:t>
            </a:r>
            <a:r>
              <a:rPr lang="es-CO" sz="2400" dirty="0"/>
              <a:t>y formulación </a:t>
            </a:r>
            <a:r>
              <a:rPr lang="es-CO" sz="2400" dirty="0" smtClean="0"/>
              <a:t>del POMIUAC</a:t>
            </a:r>
            <a:endParaRPr lang="es-CO" sz="2400" dirty="0"/>
          </a:p>
        </p:txBody>
      </p:sp>
      <p:sp>
        <p:nvSpPr>
          <p:cNvPr id="17" name="Hexágono 16"/>
          <p:cNvSpPr/>
          <p:nvPr/>
        </p:nvSpPr>
        <p:spPr>
          <a:xfrm>
            <a:off x="16056" y="818944"/>
            <a:ext cx="2852061" cy="838262"/>
          </a:xfrm>
          <a:prstGeom prst="hexagon">
            <a:avLst/>
          </a:prstGeom>
          <a:solidFill>
            <a:schemeClr val="tx1">
              <a:lumMod val="85000"/>
            </a:schemeClr>
          </a:solidFill>
          <a:ln w="152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2</a:t>
            </a:r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. Caracterización y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diagnóstico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8" y="1562073"/>
            <a:ext cx="5338127" cy="50892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979" r="24702" b="9762"/>
          <a:stretch/>
        </p:blipFill>
        <p:spPr>
          <a:xfrm>
            <a:off x="193157" y="1711360"/>
            <a:ext cx="2825088" cy="43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vem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10149</TotalTime>
  <Words>1616</Words>
  <Application>Microsoft Office PowerPoint</Application>
  <PresentationFormat>Presentación en pantalla (4:3)</PresentationFormat>
  <Paragraphs>198</Paragraphs>
  <Slides>18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Calibri Light</vt:lpstr>
      <vt:lpstr>Open Sans Light</vt:lpstr>
      <vt:lpstr>Calibri</vt:lpstr>
      <vt:lpstr>Open Sans Extrabold</vt:lpstr>
      <vt:lpstr>Bahnschrift SemiCondensed</vt:lpstr>
      <vt:lpstr>Arial</vt:lpstr>
      <vt:lpstr>invemar</vt:lpstr>
      <vt:lpstr>Módulo 3: Ordenamiento territorial y ordenamiento ambiental territorial en el contexto de la Alta Guajira (generalidades)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Convenio INVEMAR MADS 275/2015</dc:subject>
  <dc:creator>Ljarias</dc:creator>
  <cp:keywords>INVEMAR;SIAM;SIAC</cp:keywords>
  <cp:lastModifiedBy>LOspino</cp:lastModifiedBy>
  <cp:revision>660</cp:revision>
  <dcterms:created xsi:type="dcterms:W3CDTF">2014-09-04T20:27:04Z</dcterms:created>
  <dcterms:modified xsi:type="dcterms:W3CDTF">2020-09-01T06:18:27Z</dcterms:modified>
  <cp:category>GEZ/LABSIS</cp:category>
</cp:coreProperties>
</file>