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4.xml" ContentType="application/vnd.openxmlformats-officedocument.drawingml.chart+xml"/>
  <Override PartName="/ppt/notesSlides/notesSlide7.xml" ContentType="application/vnd.openxmlformats-officedocument.presentationml.notesSlide+xml"/>
  <Override PartName="/ppt/charts/chart5.xml" ContentType="application/vnd.openxmlformats-officedocument.drawingml.chart+xml"/>
  <Override PartName="/ppt/notesSlides/notesSlide8.xml" ContentType="application/vnd.openxmlformats-officedocument.presentationml.notesSlide+xml"/>
  <Override PartName="/ppt/charts/chart6.xml" ContentType="application/vnd.openxmlformats-officedocument.drawingml.chart+xml"/>
  <Override PartName="/ppt/theme/themeOverride3.xml" ContentType="application/vnd.openxmlformats-officedocument.themeOverride+xml"/>
  <Override PartName="/ppt/notesSlides/notesSlide9.xml" ContentType="application/vnd.openxmlformats-officedocument.presentationml.notesSlide+xml"/>
  <Override PartName="/ppt/charts/chart7.xml" ContentType="application/vnd.openxmlformats-officedocument.drawingml.chart+xml"/>
  <Override PartName="/ppt/theme/themeOverride4.xml" ContentType="application/vnd.openxmlformats-officedocument.themeOverride+xml"/>
  <Override PartName="/ppt/notesSlides/notesSlide10.xml" ContentType="application/vnd.openxmlformats-officedocument.presentationml.notesSlide+xml"/>
  <Override PartName="/ppt/charts/chart8.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1.xml" ContentType="application/vnd.openxmlformats-officedocument.presentationml.notesSlide+xml"/>
  <Override PartName="/ppt/charts/chart9.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2.xml" ContentType="application/vnd.openxmlformats-officedocument.presentationml.notesSlide+xml"/>
  <Override PartName="/ppt/charts/chart10.xml" ContentType="application/vnd.openxmlformats-officedocument.drawingml.chart+xml"/>
  <Override PartName="/ppt/theme/themeOverride5.xml" ContentType="application/vnd.openxmlformats-officedocument.themeOverr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6" r:id="rId1"/>
  </p:sldMasterIdLst>
  <p:notesMasterIdLst>
    <p:notesMasterId r:id="rId26"/>
  </p:notesMasterIdLst>
  <p:sldIdLst>
    <p:sldId id="256" r:id="rId2"/>
    <p:sldId id="258" r:id="rId3"/>
    <p:sldId id="282" r:id="rId4"/>
    <p:sldId id="283" r:id="rId5"/>
    <p:sldId id="284" r:id="rId6"/>
    <p:sldId id="285" r:id="rId7"/>
    <p:sldId id="286" r:id="rId8"/>
    <p:sldId id="287" r:id="rId9"/>
    <p:sldId id="288" r:id="rId10"/>
    <p:sldId id="289" r:id="rId11"/>
    <p:sldId id="290" r:id="rId12"/>
    <p:sldId id="291" r:id="rId13"/>
    <p:sldId id="292" r:id="rId14"/>
    <p:sldId id="293" r:id="rId15"/>
    <p:sldId id="294" r:id="rId16"/>
    <p:sldId id="295" r:id="rId17"/>
    <p:sldId id="296" r:id="rId18"/>
    <p:sldId id="297" r:id="rId19"/>
    <p:sldId id="298" r:id="rId20"/>
    <p:sldId id="299" r:id="rId21"/>
    <p:sldId id="300" r:id="rId22"/>
    <p:sldId id="301" r:id="rId23"/>
    <p:sldId id="305" r:id="rId24"/>
    <p:sldId id="261" r:id="rId25"/>
  </p:sldIdLst>
  <p:sldSz cx="9144000" cy="6858000" type="screen4x3"/>
  <p:notesSz cx="6858000" cy="9144000"/>
  <p:embeddedFontLst>
    <p:embeddedFont>
      <p:font typeface="Calibri" panose="020F0502020204030204" pitchFamily="34" charset="0"/>
      <p:regular r:id="rId27"/>
      <p:bold r:id="rId28"/>
      <p:italic r:id="rId29"/>
      <p:boldItalic r:id="rId30"/>
    </p:embeddedFont>
    <p:embeddedFont>
      <p:font typeface="Open Sans Light" panose="020B0604020202020204" charset="0"/>
      <p:regular r:id="rId31"/>
      <p:italic r:id="rId32"/>
    </p:embeddedFont>
    <p:embeddedFont>
      <p:font typeface="Calibri Light" panose="020F0302020204030204" pitchFamily="34" charset="0"/>
      <p:regular r:id="rId33"/>
      <p:italic r:id="rId34"/>
    </p:embeddedFont>
    <p:embeddedFont>
      <p:font typeface="Open Sans Extrabold" panose="020B0604020202020204" charset="0"/>
      <p:bold r:id="rId35"/>
      <p:boldItalic r:id="rId36"/>
    </p:embeddedFont>
    <p:embeddedFont>
      <p:font typeface="Garamond" panose="02020502050306020203" pitchFamily="18" charset="0"/>
      <p:regular r:id="rId37"/>
      <p:bold r:id="rId38"/>
      <p:italic r:id="rId39"/>
      <p:boldItalic r:id="rId40"/>
    </p:embeddedFont>
  </p:embeddedFontLst>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7652924F-4AED-794F-8DCD-4B15FF604DEA}">
          <p14:sldIdLst>
            <p14:sldId id="256"/>
            <p14:sldId id="258"/>
            <p14:sldId id="282"/>
            <p14:sldId id="283"/>
            <p14:sldId id="284"/>
            <p14:sldId id="285"/>
            <p14:sldId id="286"/>
            <p14:sldId id="287"/>
            <p14:sldId id="288"/>
            <p14:sldId id="289"/>
            <p14:sldId id="290"/>
            <p14:sldId id="291"/>
            <p14:sldId id="292"/>
            <p14:sldId id="293"/>
            <p14:sldId id="294"/>
            <p14:sldId id="295"/>
            <p14:sldId id="296"/>
            <p14:sldId id="297"/>
            <p14:sldId id="298"/>
            <p14:sldId id="299"/>
            <p14:sldId id="300"/>
            <p14:sldId id="301"/>
            <p14:sldId id="305"/>
            <p14:sldId id="26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rjefeodi" initials="u" lastIdx="10" clrIdx="0">
    <p:extLst>
      <p:ext uri="{19B8F6BF-5375-455C-9EA6-DF929625EA0E}">
        <p15:presenceInfo xmlns:p15="http://schemas.microsoft.com/office/powerpoint/2012/main" userId="usrjefeod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9C4CB"/>
    <a:srgbClr val="009999"/>
    <a:srgbClr val="006600"/>
    <a:srgbClr val="3F3F3F"/>
    <a:srgbClr val="192D45"/>
    <a:srgbClr val="0098BC"/>
    <a:srgbClr val="223D5C"/>
    <a:srgbClr val="143F62"/>
    <a:srgbClr val="FFCC66"/>
    <a:srgbClr val="F3B32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91" autoAdjust="0"/>
    <p:restoredTop sz="88330" autoAdjust="0"/>
  </p:normalViewPr>
  <p:slideViewPr>
    <p:cSldViewPr snapToGrid="0" snapToObjects="1">
      <p:cViewPr varScale="1">
        <p:scale>
          <a:sx n="100" d="100"/>
          <a:sy n="100" d="100"/>
        </p:scale>
        <p:origin x="89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5" d="100"/>
        <a:sy n="125" d="100"/>
      </p:scale>
      <p:origin x="0" y="0"/>
    </p:cViewPr>
  </p:sorterViewPr>
  <p:notesViewPr>
    <p:cSldViewPr snapToGrid="0" snapToObjects="1">
      <p:cViewPr varScale="1">
        <p:scale>
          <a:sx n="57" d="100"/>
          <a:sy n="57" d="100"/>
        </p:scale>
        <p:origin x="2683" y="3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Hoja_de_c_lculo_de_Microsoft_Excel.xlsx"/></Relationships>
</file>

<file path=ppt/charts/_rels/chart10.xml.rels><?xml version="1.0" encoding="UTF-8" standalone="yes"?>
<Relationships xmlns="http://schemas.openxmlformats.org/package/2006/relationships"><Relationship Id="rId2" Type="http://schemas.openxmlformats.org/officeDocument/2006/relationships/package" Target="../embeddings/Hoja_de_c_lculo_de_Microsoft_Excel8.xlsx"/><Relationship Id="rId1" Type="http://schemas.openxmlformats.org/officeDocument/2006/relationships/themeOverride" Target="../theme/themeOverride5.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Hoja_de_c_lculo_de_Microsoft_Excel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Hoja_de_c_lculo_de_Microsoft_Excel2.xlsx"/></Relationships>
</file>

<file path=ppt/charts/_rels/chart4.xml.rels><?xml version="1.0" encoding="UTF-8" standalone="yes"?>
<Relationships xmlns="http://schemas.openxmlformats.org/package/2006/relationships"><Relationship Id="rId1" Type="http://schemas.openxmlformats.org/officeDocument/2006/relationships/package" Target="../embeddings/Hoja_de_c_lculo_de_Microsoft_Excel3.xlsx"/></Relationships>
</file>

<file path=ppt/charts/_rels/chart5.xml.rels><?xml version="1.0" encoding="UTF-8" standalone="yes"?>
<Relationships xmlns="http://schemas.openxmlformats.org/package/2006/relationships"><Relationship Id="rId1" Type="http://schemas.openxmlformats.org/officeDocument/2006/relationships/package" Target="../embeddings/Hoja_de_c_lculo_de_Microsoft_Excel4.xlsx"/></Relationships>
</file>

<file path=ppt/charts/_rels/chart6.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3.xml"/></Relationships>
</file>

<file path=ppt/charts/_rels/chart7.xml.rels><?xml version="1.0" encoding="UTF-8" standalone="yes"?>
<Relationships xmlns="http://schemas.openxmlformats.org/package/2006/relationships"><Relationship Id="rId2" Type="http://schemas.openxmlformats.org/officeDocument/2006/relationships/package" Target="../embeddings/Hoja_de_c_lculo_de_Microsoft_Excel5.xlsx"/><Relationship Id="rId1" Type="http://schemas.openxmlformats.org/officeDocument/2006/relationships/themeOverride" Target="../theme/themeOverride4.xml"/></Relationships>
</file>

<file path=ppt/charts/_rels/chart8.xml.rels><?xml version="1.0" encoding="UTF-8" standalone="yes"?>
<Relationships xmlns="http://schemas.openxmlformats.org/package/2006/relationships"><Relationship Id="rId3" Type="http://schemas.openxmlformats.org/officeDocument/2006/relationships/package" Target="../embeddings/Hoja_de_c_lculo_de_Microsoft_Excel6.xlsx"/><Relationship Id="rId2" Type="http://schemas.microsoft.com/office/2011/relationships/chartColorStyle" Target="colors4.xml"/><Relationship Id="rId1" Type="http://schemas.microsoft.com/office/2011/relationships/chartStyle" Target="style4.xml"/></Relationships>
</file>

<file path=ppt/charts/_rels/chart9.xml.rels><?xml version="1.0" encoding="UTF-8" standalone="yes"?>
<Relationships xmlns="http://schemas.openxmlformats.org/package/2006/relationships"><Relationship Id="rId3" Type="http://schemas.openxmlformats.org/officeDocument/2006/relationships/package" Target="../embeddings/Hoja_de_c_lculo_de_Microsoft_Excel7.xlsx"/><Relationship Id="rId2" Type="http://schemas.microsoft.com/office/2011/relationships/chartColorStyle" Target="colors5.xml"/><Relationship Id="rId1" Type="http://schemas.microsoft.com/office/2011/relationships/chartStyle" Target="style5.xml"/></Relationships>
</file>

<file path=ppt/charts/chart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Hoja1!$A$2:$B$8</cx:f>
        <cx:lvl ptCount="7"/>
        <cx:lvl ptCount="7">
          <cx:pt idx="0">Gobierno Nacional</cx:pt>
          <cx:pt idx="1">Productos Verdes</cx:pt>
          <cx:pt idx="2">Bilateral / Multilateral</cx:pt>
          <cx:pt idx="3">Mercado de compensacines ambientales</cx:pt>
          <cx:pt idx="4">La filantropia</cx:pt>
        </cx:lvl>
        <cx:lvl ptCount="0"/>
      </cx:strDim>
      <cx:numDim type="size">
        <cx:f>Hoja1!$C$2:$C$8</cx:f>
        <cx:lvl ptCount="7" formatCode="General">
          <cx:pt idx="0">50</cx:pt>
          <cx:pt idx="1">13</cx:pt>
          <cx:pt idx="2">12</cx:pt>
          <cx:pt idx="3">6</cx:pt>
          <cx:pt idx="4">3</cx:pt>
        </cx:lvl>
      </cx:numDim>
    </cx:data>
  </cx:chartData>
  <cx:chart>
    <cx:plotArea>
      <cx:plotAreaRegion>
        <cx:series layoutId="treemap" uniqueId="{22715B29-B236-4508-AA49-96D9A85AD051}">
          <cx:tx>
            <cx:txData>
              <cx:f>Hoja1!$C$1</cx:f>
              <cx:v>Serie1</cx:v>
            </cx:txData>
          </cx:tx>
          <cx:dataId val="0"/>
          <cx:layoutPr>
            <cx:parentLabelLayout val="overlapping"/>
          </cx:layoutPr>
        </cx:series>
      </cx:plotAreaRegion>
    </cx:plotArea>
    <cx:legend pos="r" align="ctr" overlay="0">
      <cx:txPr>
        <a:bodyPr spcFirstLastPara="1" vertOverflow="ellipsis" wrap="square" lIns="0" tIns="0" rIns="0" bIns="0" anchor="ctr" anchorCtr="1"/>
        <a:lstStyle/>
        <a:p>
          <a:pPr>
            <a:defRPr lang="es-ES" sz="1197" b="0" i="0" u="none" strike="noStrike" baseline="0">
              <a:solidFill>
                <a:prstClr val="black">
                  <a:lumMod val="65000"/>
                  <a:lumOff val="35000"/>
                </a:prstClr>
              </a:solidFill>
              <a:latin typeface="Calibri Light"/>
            </a:defRPr>
          </a:pPr>
          <a:endParaRPr lang="en-US"/>
        </a:p>
      </cx:txPr>
    </cx:legend>
  </cx:chart>
  <cx:clrMapOvr bg1="lt1" tx1="dk1" bg2="lt2" tx2="dk2" accent1="accent1" accent2="accent2" accent3="accent3" accent4="accent4" accent5="accent5" accent6="accent6" hlink="hlink" folHlink="folHlink"/>
</cx: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Hoja1!$A$2</c:f>
              <c:strCache>
                <c:ptCount val="1"/>
                <c:pt idx="0">
                  <c:v>Caribbean AMP PNN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Hoja1!$B$1:$F$1</c:f>
              <c:strCache>
                <c:ptCount val="5"/>
                <c:pt idx="0">
                  <c:v>2011</c:v>
                </c:pt>
                <c:pt idx="1">
                  <c:v>2012</c:v>
                </c:pt>
                <c:pt idx="2">
                  <c:v>2013</c:v>
                </c:pt>
                <c:pt idx="3">
                  <c:v>2014</c:v>
                </c:pt>
                <c:pt idx="4">
                  <c:v>2015</c:v>
                </c:pt>
              </c:strCache>
            </c:strRef>
          </c:cat>
          <c:val>
            <c:numRef>
              <c:f>Hoja1!$B$2:$F$2</c:f>
              <c:numCache>
                <c:formatCode>0.00</c:formatCode>
                <c:ptCount val="5"/>
                <c:pt idx="0">
                  <c:v>1.4162448108580463</c:v>
                </c:pt>
                <c:pt idx="1">
                  <c:v>12.809724998938547</c:v>
                </c:pt>
                <c:pt idx="2">
                  <c:v>13.062098198972828</c:v>
                </c:pt>
                <c:pt idx="3">
                  <c:v>12.920111054947835</c:v>
                </c:pt>
                <c:pt idx="4">
                  <c:v>12.502598152117265</c:v>
                </c:pt>
              </c:numCache>
            </c:numRef>
          </c:val>
          <c:extLst>
            <c:ext xmlns:c16="http://schemas.microsoft.com/office/drawing/2014/chart" uri="{C3380CC4-5D6E-409C-BE32-E72D297353CC}">
              <c16:uniqueId val="{00000000-CC53-4089-8C91-6831291B5780}"/>
            </c:ext>
          </c:extLst>
        </c:ser>
        <c:ser>
          <c:idx val="1"/>
          <c:order val="1"/>
          <c:tx>
            <c:strRef>
              <c:f>Hoja1!$A$3</c:f>
              <c:strCache>
                <c:ptCount val="1"/>
                <c:pt idx="0">
                  <c:v>Pacific AMP PNN</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Hoja1!$B$1:$F$1</c:f>
              <c:strCache>
                <c:ptCount val="5"/>
                <c:pt idx="0">
                  <c:v>2011</c:v>
                </c:pt>
                <c:pt idx="1">
                  <c:v>2012</c:v>
                </c:pt>
                <c:pt idx="2">
                  <c:v>2013</c:v>
                </c:pt>
                <c:pt idx="3">
                  <c:v>2014</c:v>
                </c:pt>
                <c:pt idx="4">
                  <c:v>2015</c:v>
                </c:pt>
              </c:strCache>
            </c:strRef>
          </c:cat>
          <c:val>
            <c:numRef>
              <c:f>Hoja1!$B$3:$F$3</c:f>
              <c:numCache>
                <c:formatCode>0.00</c:formatCode>
                <c:ptCount val="5"/>
                <c:pt idx="0">
                  <c:v>0.10135050389064713</c:v>
                </c:pt>
                <c:pt idx="1">
                  <c:v>1.1419383735828452</c:v>
                </c:pt>
                <c:pt idx="2">
                  <c:v>1.1044870332182799</c:v>
                </c:pt>
                <c:pt idx="3">
                  <c:v>1.3597215686592321</c:v>
                </c:pt>
                <c:pt idx="4">
                  <c:v>1.5589582339127603</c:v>
                </c:pt>
              </c:numCache>
            </c:numRef>
          </c:val>
          <c:extLst>
            <c:ext xmlns:c16="http://schemas.microsoft.com/office/drawing/2014/chart" uri="{C3380CC4-5D6E-409C-BE32-E72D297353CC}">
              <c16:uniqueId val="{00000001-CC53-4089-8C91-6831291B5780}"/>
            </c:ext>
          </c:extLst>
        </c:ser>
        <c:ser>
          <c:idx val="2"/>
          <c:order val="2"/>
          <c:tx>
            <c:strRef>
              <c:f>Hoja1!$A$4</c:f>
              <c:strCache>
                <c:ptCount val="1"/>
                <c:pt idx="0">
                  <c:v>Coralina AMP</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Hoja1!$B$1:$F$1</c:f>
              <c:strCache>
                <c:ptCount val="5"/>
                <c:pt idx="0">
                  <c:v>2011</c:v>
                </c:pt>
                <c:pt idx="1">
                  <c:v>2012</c:v>
                </c:pt>
                <c:pt idx="2">
                  <c:v>2013</c:v>
                </c:pt>
                <c:pt idx="3">
                  <c:v>2014</c:v>
                </c:pt>
                <c:pt idx="4">
                  <c:v>2015</c:v>
                </c:pt>
              </c:strCache>
            </c:strRef>
          </c:cat>
          <c:val>
            <c:numRef>
              <c:f>Hoja1!$B$4:$F$4</c:f>
              <c:numCache>
                <c:formatCode>0.00</c:formatCode>
                <c:ptCount val="5"/>
                <c:pt idx="0">
                  <c:v>0.22381262670866459</c:v>
                </c:pt>
                <c:pt idx="1">
                  <c:v>0.24485963358502055</c:v>
                </c:pt>
                <c:pt idx="2">
                  <c:v>0.36552858199666144</c:v>
                </c:pt>
                <c:pt idx="3">
                  <c:v>0.45672613792714722</c:v>
                </c:pt>
                <c:pt idx="4">
                  <c:v>0.48962329813782579</c:v>
                </c:pt>
              </c:numCache>
            </c:numRef>
          </c:val>
          <c:extLst>
            <c:ext xmlns:c16="http://schemas.microsoft.com/office/drawing/2014/chart" uri="{C3380CC4-5D6E-409C-BE32-E72D297353CC}">
              <c16:uniqueId val="{00000002-CC53-4089-8C91-6831291B5780}"/>
            </c:ext>
          </c:extLst>
        </c:ser>
        <c:dLbls>
          <c:showLegendKey val="0"/>
          <c:showVal val="0"/>
          <c:showCatName val="0"/>
          <c:showSerName val="0"/>
          <c:showPercent val="0"/>
          <c:showBubbleSize val="0"/>
        </c:dLbls>
        <c:gapWidth val="150"/>
        <c:axId val="2064296256"/>
        <c:axId val="2064297344"/>
      </c:barChart>
      <c:catAx>
        <c:axId val="20642962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crossAx val="2064297344"/>
        <c:crosses val="autoZero"/>
        <c:auto val="1"/>
        <c:lblAlgn val="ctr"/>
        <c:lblOffset val="100"/>
        <c:noMultiLvlLbl val="0"/>
      </c:catAx>
      <c:valAx>
        <c:axId val="20642973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CA" sz="1200" b="0" i="0" baseline="0" dirty="0" smtClean="0">
                    <a:effectLst/>
                  </a:rPr>
                  <a:t>Millions of constant USD 2016</a:t>
                </a:r>
                <a:endParaRPr lang="es-CO" sz="1050" dirty="0">
                  <a:effectLst/>
                </a:endParaRPr>
              </a:p>
            </c:rich>
          </c:tx>
          <c:overlay val="0"/>
          <c:spPr>
            <a:noFill/>
            <a:ln>
              <a:noFill/>
            </a:ln>
            <a:effectLst/>
          </c:sp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crossAx val="20642962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legend>
    <c:plotVisOnly val="1"/>
    <c:dispBlanksAs val="zero"/>
    <c:showDLblsOverMax val="0"/>
  </c:chart>
  <c:spPr>
    <a:noFill/>
    <a:ln>
      <a:noFill/>
    </a:ln>
    <a:effectLst/>
  </c:spPr>
  <c:txPr>
    <a:bodyPr/>
    <a:lstStyle/>
    <a:p>
      <a:pPr>
        <a:defRPr/>
      </a:pPr>
      <a:endParaRPr lang="es-CO"/>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b="1" dirty="0" err="1" smtClean="0"/>
              <a:t>Objetivos</a:t>
            </a:r>
            <a:r>
              <a:rPr lang="en-US" sz="1600" b="1" dirty="0" smtClean="0"/>
              <a:t> de </a:t>
            </a:r>
            <a:r>
              <a:rPr lang="en-US" sz="1600" b="1" dirty="0" err="1" smtClean="0"/>
              <a:t>Desarrollo</a:t>
            </a:r>
            <a:r>
              <a:rPr lang="en-US" sz="1600" b="1" dirty="0" smtClean="0"/>
              <a:t> </a:t>
            </a:r>
            <a:r>
              <a:rPr lang="en-US" sz="1600" b="1" dirty="0" err="1" smtClean="0"/>
              <a:t>Sostenible</a:t>
            </a:r>
            <a:endParaRPr lang="en-US" sz="1600" b="1" dirty="0"/>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barChart>
        <c:barDir val="bar"/>
        <c:grouping val="percentStacked"/>
        <c:varyColors val="0"/>
        <c:ser>
          <c:idx val="0"/>
          <c:order val="0"/>
          <c:tx>
            <c:strRef>
              <c:f>Hoja1!$B$1</c:f>
              <c:strCache>
                <c:ptCount val="1"/>
                <c:pt idx="0">
                  <c:v>2020 Real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Hoja1!$A$2:$A$3</c:f>
              <c:strCache>
                <c:ptCount val="2"/>
                <c:pt idx="0">
                  <c:v>AP Marinas</c:v>
                </c:pt>
                <c:pt idx="1">
                  <c:v>AP Terrestres</c:v>
                </c:pt>
              </c:strCache>
            </c:strRef>
          </c:cat>
          <c:val>
            <c:numRef>
              <c:f>Hoja1!$B$2:$B$3</c:f>
              <c:numCache>
                <c:formatCode>General</c:formatCode>
                <c:ptCount val="2"/>
                <c:pt idx="0">
                  <c:v>5</c:v>
                </c:pt>
                <c:pt idx="1">
                  <c:v>15</c:v>
                </c:pt>
              </c:numCache>
            </c:numRef>
          </c:val>
          <c:extLst>
            <c:ext xmlns:c16="http://schemas.microsoft.com/office/drawing/2014/chart" uri="{C3380CC4-5D6E-409C-BE32-E72D297353CC}">
              <c16:uniqueId val="{00000000-0375-43C5-8E70-C536CECCDC3C}"/>
            </c:ext>
          </c:extLst>
        </c:ser>
        <c:ser>
          <c:idx val="1"/>
          <c:order val="1"/>
          <c:tx>
            <c:strRef>
              <c:f>Hoja1!$C$1</c:f>
              <c:strCache>
                <c:ptCount val="1"/>
                <c:pt idx="0">
                  <c:v>2020 Meta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Hoja1!$A$2:$A$3</c:f>
              <c:strCache>
                <c:ptCount val="2"/>
                <c:pt idx="0">
                  <c:v>AP Marinas</c:v>
                </c:pt>
                <c:pt idx="1">
                  <c:v>AP Terrestres</c:v>
                </c:pt>
              </c:strCache>
            </c:strRef>
          </c:cat>
          <c:val>
            <c:numRef>
              <c:f>Hoja1!$C$2:$C$3</c:f>
              <c:numCache>
                <c:formatCode>General</c:formatCode>
                <c:ptCount val="2"/>
                <c:pt idx="0">
                  <c:v>10</c:v>
                </c:pt>
                <c:pt idx="1">
                  <c:v>17</c:v>
                </c:pt>
              </c:numCache>
            </c:numRef>
          </c:val>
          <c:extLst>
            <c:ext xmlns:c16="http://schemas.microsoft.com/office/drawing/2014/chart" uri="{C3380CC4-5D6E-409C-BE32-E72D297353CC}">
              <c16:uniqueId val="{00000001-0375-43C5-8E70-C536CECCDC3C}"/>
            </c:ext>
          </c:extLst>
        </c:ser>
        <c:ser>
          <c:idx val="2"/>
          <c:order val="2"/>
          <c:tx>
            <c:strRef>
              <c:f>Hoja1!$D$1</c:f>
              <c:strCache>
                <c:ptCount val="1"/>
                <c:pt idx="0">
                  <c:v>2030</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Hoja1!$A$2:$A$3</c:f>
              <c:strCache>
                <c:ptCount val="2"/>
                <c:pt idx="0">
                  <c:v>AP Marinas</c:v>
                </c:pt>
                <c:pt idx="1">
                  <c:v>AP Terrestres</c:v>
                </c:pt>
              </c:strCache>
            </c:strRef>
          </c:cat>
          <c:val>
            <c:numRef>
              <c:f>Hoja1!$D$2:$D$3</c:f>
              <c:numCache>
                <c:formatCode>General</c:formatCode>
                <c:ptCount val="2"/>
                <c:pt idx="0">
                  <c:v>30</c:v>
                </c:pt>
                <c:pt idx="1">
                  <c:v>30</c:v>
                </c:pt>
              </c:numCache>
            </c:numRef>
          </c:val>
          <c:extLst>
            <c:ext xmlns:c16="http://schemas.microsoft.com/office/drawing/2014/chart" uri="{C3380CC4-5D6E-409C-BE32-E72D297353CC}">
              <c16:uniqueId val="{00000002-0375-43C5-8E70-C536CECCDC3C}"/>
            </c:ext>
          </c:extLst>
        </c:ser>
        <c:dLbls>
          <c:showLegendKey val="0"/>
          <c:showVal val="0"/>
          <c:showCatName val="0"/>
          <c:showSerName val="0"/>
          <c:showPercent val="0"/>
          <c:showBubbleSize val="0"/>
        </c:dLbls>
        <c:gapWidth val="150"/>
        <c:overlap val="100"/>
        <c:axId val="1904432096"/>
        <c:axId val="1904428832"/>
      </c:barChart>
      <c:catAx>
        <c:axId val="19044320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crossAx val="1904428832"/>
        <c:crosses val="autoZero"/>
        <c:auto val="1"/>
        <c:lblAlgn val="ctr"/>
        <c:lblOffset val="100"/>
        <c:noMultiLvlLbl val="0"/>
      </c:catAx>
      <c:valAx>
        <c:axId val="190442883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crossAx val="19044320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Hoja1!$B$1</c:f>
              <c:strCache>
                <c:ptCount val="1"/>
                <c:pt idx="0">
                  <c:v>USD / Ha</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C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Costa Rica</c:v>
                </c:pt>
                <c:pt idx="1">
                  <c:v>Belice</c:v>
                </c:pt>
                <c:pt idx="2">
                  <c:v>Guatemala</c:v>
                </c:pt>
                <c:pt idx="3">
                  <c:v>Colombia</c:v>
                </c:pt>
                <c:pt idx="4">
                  <c:v>Chile</c:v>
                </c:pt>
                <c:pt idx="5">
                  <c:v>Ecuador</c:v>
                </c:pt>
                <c:pt idx="6">
                  <c:v>Peru</c:v>
                </c:pt>
                <c:pt idx="7">
                  <c:v>México</c:v>
                </c:pt>
              </c:strCache>
            </c:strRef>
          </c:cat>
          <c:val>
            <c:numRef>
              <c:f>Hoja1!$B$2:$B$9</c:f>
              <c:numCache>
                <c:formatCode>General</c:formatCode>
                <c:ptCount val="8"/>
                <c:pt idx="0">
                  <c:v>63.64</c:v>
                </c:pt>
                <c:pt idx="1">
                  <c:v>11.83</c:v>
                </c:pt>
                <c:pt idx="2">
                  <c:v>7.24</c:v>
                </c:pt>
                <c:pt idx="3">
                  <c:v>2.11</c:v>
                </c:pt>
                <c:pt idx="4">
                  <c:v>1.8</c:v>
                </c:pt>
                <c:pt idx="5">
                  <c:v>1.55</c:v>
                </c:pt>
                <c:pt idx="6">
                  <c:v>1.47</c:v>
                </c:pt>
                <c:pt idx="7">
                  <c:v>0.44</c:v>
                </c:pt>
              </c:numCache>
            </c:numRef>
          </c:val>
          <c:smooth val="0"/>
          <c:extLst>
            <c:ext xmlns:c16="http://schemas.microsoft.com/office/drawing/2014/chart" uri="{C3380CC4-5D6E-409C-BE32-E72D297353CC}">
              <c16:uniqueId val="{00000000-EF29-4CBF-81DA-89F03DE90450}"/>
            </c:ext>
          </c:extLst>
        </c:ser>
        <c:dLbls>
          <c:dLblPos val="t"/>
          <c:showLegendKey val="0"/>
          <c:showVal val="1"/>
          <c:showCatName val="0"/>
          <c:showSerName val="0"/>
          <c:showPercent val="0"/>
          <c:showBubbleSize val="0"/>
        </c:dLbls>
        <c:smooth val="0"/>
        <c:axId val="1904429920"/>
        <c:axId val="1904433184"/>
      </c:lineChart>
      <c:catAx>
        <c:axId val="19044299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crossAx val="1904433184"/>
        <c:crosses val="autoZero"/>
        <c:auto val="1"/>
        <c:lblAlgn val="ctr"/>
        <c:lblOffset val="100"/>
        <c:noMultiLvlLbl val="0"/>
      </c:catAx>
      <c:valAx>
        <c:axId val="1904433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crossAx val="19044299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Colombian MPA Managers</a:t>
            </a:r>
            <a:r>
              <a:rPr lang="en-US" baseline="0" dirty="0"/>
              <a:t> Total Score</a:t>
            </a:r>
            <a:endParaRPr lang="en-US" dirty="0"/>
          </a:p>
        </c:rich>
      </c:tx>
      <c:layout>
        <c:manualLayout>
          <c:xMode val="edge"/>
          <c:yMode val="edge"/>
          <c:x val="0.23399571639621494"/>
          <c:y val="2.9322866378405608E-2"/>
        </c:manualLayout>
      </c:layout>
      <c:overlay val="0"/>
      <c:spPr>
        <a:noFill/>
        <a:ln>
          <a:noFill/>
        </a:ln>
        <a:effectLst/>
      </c:spPr>
    </c:title>
    <c:autoTitleDeleted val="0"/>
    <c:plotArea>
      <c:layout/>
      <c:barChart>
        <c:barDir val="bar"/>
        <c:grouping val="clustered"/>
        <c:varyColors val="0"/>
        <c:ser>
          <c:idx val="0"/>
          <c:order val="0"/>
          <c:tx>
            <c:strRef>
              <c:f>Hoja1!$B$1</c:f>
              <c:strCache>
                <c:ptCount val="1"/>
                <c:pt idx="0">
                  <c:v>Actual score / Total possible score %</c:v>
                </c:pt>
              </c:strCache>
            </c:strRef>
          </c:tx>
          <c:spPr>
            <a:solidFill>
              <a:schemeClr val="accent1"/>
            </a:solidFill>
            <a:ln>
              <a:noFill/>
            </a:ln>
            <a:effectLst/>
          </c:spPr>
          <c:invertIfNegative val="0"/>
          <c:dPt>
            <c:idx val="0"/>
            <c:invertIfNegative val="0"/>
            <c:bubble3D val="0"/>
            <c:spPr>
              <a:solidFill>
                <a:schemeClr val="accent6">
                  <a:lumMod val="75000"/>
                </a:schemeClr>
              </a:solidFill>
              <a:ln>
                <a:noFill/>
              </a:ln>
              <a:effectLst/>
            </c:spPr>
            <c:extLst>
              <c:ext xmlns:c16="http://schemas.microsoft.com/office/drawing/2014/chart" uri="{C3380CC4-5D6E-409C-BE32-E72D297353CC}">
                <c16:uniqueId val="{00000001-7A1A-4CDA-8270-78C269B4F769}"/>
              </c:ext>
            </c:extLst>
          </c:dPt>
          <c:dPt>
            <c:idx val="1"/>
            <c:invertIfNegative val="0"/>
            <c:bubble3D val="0"/>
            <c:spPr>
              <a:solidFill>
                <a:schemeClr val="accent6">
                  <a:lumMod val="75000"/>
                </a:schemeClr>
              </a:solidFill>
              <a:ln>
                <a:noFill/>
              </a:ln>
              <a:effectLst/>
            </c:spPr>
            <c:extLst>
              <c:ext xmlns:c16="http://schemas.microsoft.com/office/drawing/2014/chart" uri="{C3380CC4-5D6E-409C-BE32-E72D297353CC}">
                <c16:uniqueId val="{00000003-7A1A-4CDA-8270-78C269B4F769}"/>
              </c:ext>
            </c:extLst>
          </c:dPt>
          <c:dPt>
            <c:idx val="3"/>
            <c:invertIfNegative val="0"/>
            <c:bubble3D val="0"/>
            <c:spPr>
              <a:solidFill>
                <a:schemeClr val="accent1">
                  <a:lumMod val="75000"/>
                </a:schemeClr>
              </a:solidFill>
              <a:ln>
                <a:noFill/>
              </a:ln>
              <a:effectLst/>
            </c:spPr>
            <c:extLst>
              <c:ext xmlns:c16="http://schemas.microsoft.com/office/drawing/2014/chart" uri="{C3380CC4-5D6E-409C-BE32-E72D297353CC}">
                <c16:uniqueId val="{00000005-7A1A-4CDA-8270-78C269B4F769}"/>
              </c:ext>
            </c:extLst>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Hoja1!$A$2:$A$12</c:f>
              <c:strCache>
                <c:ptCount val="11"/>
                <c:pt idx="0">
                  <c:v>2011 SCORE</c:v>
                </c:pt>
                <c:pt idx="1">
                  <c:v>SAMP AVERAGE</c:v>
                </c:pt>
                <c:pt idx="2">
                  <c:v>CAR AVERAGE</c:v>
                </c:pt>
                <c:pt idx="3">
                  <c:v>PNN</c:v>
                </c:pt>
                <c:pt idx="4">
                  <c:v>CORALINA</c:v>
                </c:pt>
                <c:pt idx="5">
                  <c:v> CVS</c:v>
                </c:pt>
                <c:pt idx="6">
                  <c:v>CVC</c:v>
                </c:pt>
                <c:pt idx="7">
                  <c:v>CARSUCRE</c:v>
                </c:pt>
                <c:pt idx="8">
                  <c:v>CORPOGUAJIRA</c:v>
                </c:pt>
                <c:pt idx="9">
                  <c:v>CORPOURABA</c:v>
                </c:pt>
                <c:pt idx="10">
                  <c:v>CODECHOCO</c:v>
                </c:pt>
              </c:strCache>
            </c:strRef>
          </c:cat>
          <c:val>
            <c:numRef>
              <c:f>Hoja1!$B$2:$B$12</c:f>
              <c:numCache>
                <c:formatCode>0%</c:formatCode>
                <c:ptCount val="11"/>
                <c:pt idx="0">
                  <c:v>0.4</c:v>
                </c:pt>
                <c:pt idx="1">
                  <c:v>0.27813040969417197</c:v>
                </c:pt>
                <c:pt idx="2">
                  <c:v>0.22640264026402643</c:v>
                </c:pt>
                <c:pt idx="3">
                  <c:v>0.63761467889908252</c:v>
                </c:pt>
                <c:pt idx="4">
                  <c:v>0.56880733944954132</c:v>
                </c:pt>
                <c:pt idx="5">
                  <c:v>0.24186046511627907</c:v>
                </c:pt>
                <c:pt idx="6">
                  <c:v>0.20370370370370369</c:v>
                </c:pt>
                <c:pt idx="7">
                  <c:v>0.18807339449541285</c:v>
                </c:pt>
                <c:pt idx="8">
                  <c:v>0.18446601941747573</c:v>
                </c:pt>
                <c:pt idx="9">
                  <c:v>0.11312217194570136</c:v>
                </c:pt>
                <c:pt idx="10">
                  <c:v>8.5972850678733032E-2</c:v>
                </c:pt>
              </c:numCache>
            </c:numRef>
          </c:val>
          <c:extLst>
            <c:ext xmlns:c16="http://schemas.microsoft.com/office/drawing/2014/chart" uri="{C3380CC4-5D6E-409C-BE32-E72D297353CC}">
              <c16:uniqueId val="{00000000-0660-45D4-A73A-1903FF85F175}"/>
            </c:ext>
          </c:extLst>
        </c:ser>
        <c:dLbls>
          <c:showLegendKey val="0"/>
          <c:showVal val="0"/>
          <c:showCatName val="0"/>
          <c:showSerName val="0"/>
          <c:showPercent val="0"/>
          <c:showBubbleSize val="0"/>
        </c:dLbls>
        <c:gapWidth val="182"/>
        <c:axId val="2064306048"/>
        <c:axId val="2064296800"/>
      </c:barChart>
      <c:catAx>
        <c:axId val="20643060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s-CO"/>
          </a:p>
        </c:txPr>
        <c:crossAx val="2064296800"/>
        <c:crosses val="autoZero"/>
        <c:auto val="1"/>
        <c:lblAlgn val="ctr"/>
        <c:lblOffset val="100"/>
        <c:noMultiLvlLbl val="0"/>
      </c:catAx>
      <c:valAx>
        <c:axId val="206429680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s-CO"/>
          </a:p>
        </c:txPr>
        <c:crossAx val="20643060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CO"/>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Hoja1!$A$2</c:f>
              <c:strCache>
                <c:ptCount val="1"/>
                <c:pt idx="0">
                  <c:v>Component 1</c:v>
                </c:pt>
              </c:strCache>
            </c:strRef>
          </c:tx>
          <c:spPr>
            <a:solidFill>
              <a:schemeClr val="accent1"/>
            </a:solidFill>
            <a:ln>
              <a:noFill/>
            </a:ln>
            <a:effectLst/>
          </c:spPr>
          <c:invertIfNegative val="0"/>
          <c:dPt>
            <c:idx val="7"/>
            <c:invertIfNegative val="0"/>
            <c:bubble3D val="0"/>
            <c:spPr>
              <a:solidFill>
                <a:schemeClr val="accent1">
                  <a:lumMod val="75000"/>
                </a:schemeClr>
              </a:solidFill>
              <a:ln>
                <a:noFill/>
              </a:ln>
              <a:effectLst/>
            </c:spPr>
            <c:extLst>
              <c:ext xmlns:c16="http://schemas.microsoft.com/office/drawing/2014/chart" uri="{C3380CC4-5D6E-409C-BE32-E72D297353CC}">
                <c16:uniqueId val="{00000001-F01B-44E9-8A6B-C97FA34FE60E}"/>
              </c:ext>
            </c:extLst>
          </c:dPt>
          <c:dPt>
            <c:idx val="9"/>
            <c:invertIfNegative val="0"/>
            <c:bubble3D val="0"/>
            <c:spPr>
              <a:solidFill>
                <a:schemeClr val="accent6">
                  <a:lumMod val="75000"/>
                </a:schemeClr>
              </a:solidFill>
              <a:ln>
                <a:noFill/>
              </a:ln>
              <a:effectLst/>
            </c:spPr>
            <c:extLst>
              <c:ext xmlns:c16="http://schemas.microsoft.com/office/drawing/2014/chart" uri="{C3380CC4-5D6E-409C-BE32-E72D297353CC}">
                <c16:uniqueId val="{00000003-F01B-44E9-8A6B-C97FA34FE60E}"/>
              </c:ext>
            </c:extLst>
          </c:dPt>
          <c:dPt>
            <c:idx val="10"/>
            <c:invertIfNegative val="0"/>
            <c:bubble3D val="0"/>
            <c:spPr>
              <a:solidFill>
                <a:schemeClr val="accent6">
                  <a:lumMod val="75000"/>
                </a:schemeClr>
              </a:solidFill>
              <a:ln>
                <a:noFill/>
              </a:ln>
              <a:effectLst/>
            </c:spPr>
            <c:extLst>
              <c:ext xmlns:c16="http://schemas.microsoft.com/office/drawing/2014/chart" uri="{C3380CC4-5D6E-409C-BE32-E72D297353CC}">
                <c16:uniqueId val="{00000005-F01B-44E9-8A6B-C97FA34FE60E}"/>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Hoja1!$B$1:$L$1</c:f>
              <c:strCache>
                <c:ptCount val="11"/>
                <c:pt idx="0">
                  <c:v>CODECHOCO</c:v>
                </c:pt>
                <c:pt idx="1">
                  <c:v>CORPOURABA</c:v>
                </c:pt>
                <c:pt idx="2">
                  <c:v>CARSUCRE</c:v>
                </c:pt>
                <c:pt idx="3">
                  <c:v> CVS</c:v>
                </c:pt>
                <c:pt idx="4">
                  <c:v>CVC</c:v>
                </c:pt>
                <c:pt idx="5">
                  <c:v>CORALINA</c:v>
                </c:pt>
                <c:pt idx="6">
                  <c:v>CORPOGUAJIRA</c:v>
                </c:pt>
                <c:pt idx="7">
                  <c:v>PNN</c:v>
                </c:pt>
                <c:pt idx="8">
                  <c:v>CAR AVERAGE</c:v>
                </c:pt>
                <c:pt idx="9">
                  <c:v>SAMP AVERAGE</c:v>
                </c:pt>
                <c:pt idx="10">
                  <c:v>2011 SCORE</c:v>
                </c:pt>
              </c:strCache>
            </c:strRef>
          </c:cat>
          <c:val>
            <c:numRef>
              <c:f>Hoja1!$B$2:$L$2</c:f>
              <c:numCache>
                <c:formatCode>0%</c:formatCode>
                <c:ptCount val="11"/>
                <c:pt idx="0">
                  <c:v>5.6818181818181816E-2</c:v>
                </c:pt>
                <c:pt idx="1">
                  <c:v>0.14772727272727273</c:v>
                </c:pt>
                <c:pt idx="2">
                  <c:v>0.28235294117647058</c:v>
                </c:pt>
                <c:pt idx="3">
                  <c:v>0.35294117647058826</c:v>
                </c:pt>
                <c:pt idx="4">
                  <c:v>0.28915662650602408</c:v>
                </c:pt>
                <c:pt idx="5">
                  <c:v>0.63529411764705879</c:v>
                </c:pt>
                <c:pt idx="6">
                  <c:v>0.23529411764705882</c:v>
                </c:pt>
                <c:pt idx="7">
                  <c:v>0.55681818181818177</c:v>
                </c:pt>
                <c:pt idx="8">
                  <c:v>0.28380634390651083</c:v>
                </c:pt>
                <c:pt idx="9">
                  <c:v>0.31877729257641924</c:v>
                </c:pt>
                <c:pt idx="10">
                  <c:v>0.39</c:v>
                </c:pt>
              </c:numCache>
            </c:numRef>
          </c:val>
          <c:extLst>
            <c:ext xmlns:c16="http://schemas.microsoft.com/office/drawing/2014/chart" uri="{C3380CC4-5D6E-409C-BE32-E72D297353CC}">
              <c16:uniqueId val="{00000000-4330-43B3-B820-50DE61CE5034}"/>
            </c:ext>
          </c:extLst>
        </c:ser>
        <c:dLbls>
          <c:showLegendKey val="0"/>
          <c:showVal val="0"/>
          <c:showCatName val="0"/>
          <c:showSerName val="0"/>
          <c:showPercent val="0"/>
          <c:showBubbleSize val="0"/>
        </c:dLbls>
        <c:gapWidth val="219"/>
        <c:overlap val="-27"/>
        <c:axId val="2064292992"/>
        <c:axId val="2064297888"/>
      </c:barChart>
      <c:catAx>
        <c:axId val="2064292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s-CO"/>
          </a:p>
        </c:txPr>
        <c:crossAx val="2064297888"/>
        <c:crosses val="autoZero"/>
        <c:auto val="1"/>
        <c:lblAlgn val="ctr"/>
        <c:lblOffset val="100"/>
        <c:noMultiLvlLbl val="0"/>
      </c:catAx>
      <c:valAx>
        <c:axId val="20642978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CA" sz="1600" b="1" dirty="0"/>
                  <a:t>Actual score / Total possible score %</a:t>
                </a:r>
              </a:p>
            </c:rich>
          </c:tx>
          <c:overlay val="0"/>
          <c:spPr>
            <a:noFill/>
            <a:ln>
              <a:noFill/>
            </a:ln>
            <a:effectLst/>
          </c:sp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crossAx val="20642929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CO"/>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Hoja2!$I$3</c:f>
              <c:strCache>
                <c:ptCount val="1"/>
                <c:pt idx="0">
                  <c:v>Caribe NNP</c:v>
                </c:pt>
              </c:strCache>
            </c:strRef>
          </c:tx>
          <c:cat>
            <c:strRef>
              <c:f>Hoja2!$J$2:$N$2</c:f>
              <c:strCache>
                <c:ptCount val="5"/>
                <c:pt idx="0">
                  <c:v>2011</c:v>
                </c:pt>
                <c:pt idx="1">
                  <c:v>2012</c:v>
                </c:pt>
                <c:pt idx="2">
                  <c:v>2013</c:v>
                </c:pt>
                <c:pt idx="3">
                  <c:v>2014</c:v>
                </c:pt>
                <c:pt idx="4">
                  <c:v>2015</c:v>
                </c:pt>
              </c:strCache>
            </c:strRef>
          </c:cat>
          <c:val>
            <c:numRef>
              <c:f>Hoja2!$J$3:$N$3</c:f>
              <c:numCache>
                <c:formatCode>_(* #,##0.00_);_(* \(#,##0.00\);_(* "-"??_);_(@_)</c:formatCode>
                <c:ptCount val="5"/>
                <c:pt idx="0">
                  <c:v>1986210.3834811274</c:v>
                </c:pt>
                <c:pt idx="1">
                  <c:v>2982679.307554279</c:v>
                </c:pt>
                <c:pt idx="2">
                  <c:v>3520922.9976824797</c:v>
                </c:pt>
                <c:pt idx="3">
                  <c:v>4133383.4064736911</c:v>
                </c:pt>
                <c:pt idx="4">
                  <c:v>4525308.5945115574</c:v>
                </c:pt>
              </c:numCache>
            </c:numRef>
          </c:val>
          <c:smooth val="0"/>
          <c:extLst>
            <c:ext xmlns:c16="http://schemas.microsoft.com/office/drawing/2014/chart" uri="{C3380CC4-5D6E-409C-BE32-E72D297353CC}">
              <c16:uniqueId val="{00000000-F3D9-4A95-AB8D-2C8B4E0100A8}"/>
            </c:ext>
          </c:extLst>
        </c:ser>
        <c:ser>
          <c:idx val="1"/>
          <c:order val="1"/>
          <c:tx>
            <c:strRef>
              <c:f>Hoja2!$I$4</c:f>
              <c:strCache>
                <c:ptCount val="1"/>
                <c:pt idx="0">
                  <c:v>Pacífico NNP</c:v>
                </c:pt>
              </c:strCache>
            </c:strRef>
          </c:tx>
          <c:cat>
            <c:strRef>
              <c:f>Hoja2!$J$2:$N$2</c:f>
              <c:strCache>
                <c:ptCount val="5"/>
                <c:pt idx="0">
                  <c:v>2011</c:v>
                </c:pt>
                <c:pt idx="1">
                  <c:v>2012</c:v>
                </c:pt>
                <c:pt idx="2">
                  <c:v>2013</c:v>
                </c:pt>
                <c:pt idx="3">
                  <c:v>2014</c:v>
                </c:pt>
                <c:pt idx="4">
                  <c:v>2015</c:v>
                </c:pt>
              </c:strCache>
            </c:strRef>
          </c:cat>
          <c:val>
            <c:numRef>
              <c:f>Hoja2!$J$4:$N$4</c:f>
              <c:numCache>
                <c:formatCode>_(* #,##0.00_);_(* \(#,##0.00\);_(* "-"??_);_(@_)</c:formatCode>
                <c:ptCount val="5"/>
                <c:pt idx="0">
                  <c:v>1314963.833600749</c:v>
                </c:pt>
                <c:pt idx="1">
                  <c:v>2217663.5271313656</c:v>
                </c:pt>
                <c:pt idx="2">
                  <c:v>2546264.1798384008</c:v>
                </c:pt>
                <c:pt idx="3">
                  <c:v>2610549.4283462428</c:v>
                </c:pt>
                <c:pt idx="4">
                  <c:v>2763451.2754935464</c:v>
                </c:pt>
              </c:numCache>
            </c:numRef>
          </c:val>
          <c:smooth val="0"/>
          <c:extLst>
            <c:ext xmlns:c16="http://schemas.microsoft.com/office/drawing/2014/chart" uri="{C3380CC4-5D6E-409C-BE32-E72D297353CC}">
              <c16:uniqueId val="{00000001-F3D9-4A95-AB8D-2C8B4E0100A8}"/>
            </c:ext>
          </c:extLst>
        </c:ser>
        <c:ser>
          <c:idx val="2"/>
          <c:order val="2"/>
          <c:tx>
            <c:strRef>
              <c:f>Hoja2!$I$5</c:f>
              <c:strCache>
                <c:ptCount val="1"/>
                <c:pt idx="0">
                  <c:v>Coralina</c:v>
                </c:pt>
              </c:strCache>
            </c:strRef>
          </c:tx>
          <c:cat>
            <c:strRef>
              <c:f>Hoja2!$J$2:$N$2</c:f>
              <c:strCache>
                <c:ptCount val="5"/>
                <c:pt idx="0">
                  <c:v>2011</c:v>
                </c:pt>
                <c:pt idx="1">
                  <c:v>2012</c:v>
                </c:pt>
                <c:pt idx="2">
                  <c:v>2013</c:v>
                </c:pt>
                <c:pt idx="3">
                  <c:v>2014</c:v>
                </c:pt>
                <c:pt idx="4">
                  <c:v>2015</c:v>
                </c:pt>
              </c:strCache>
            </c:strRef>
          </c:cat>
          <c:val>
            <c:numRef>
              <c:f>Hoja2!$J$5:$N$5</c:f>
              <c:numCache>
                <c:formatCode>_(* #,##0.00_);_(* \(#,##0.00\);_(* "-"??_);_(@_)</c:formatCode>
                <c:ptCount val="5"/>
                <c:pt idx="0">
                  <c:v>514509.60515544569</c:v>
                </c:pt>
                <c:pt idx="1">
                  <c:v>536527.44022946281</c:v>
                </c:pt>
                <c:pt idx="2">
                  <c:v>423962.23476744135</c:v>
                </c:pt>
                <c:pt idx="3">
                  <c:v>1296508.262560966</c:v>
                </c:pt>
                <c:pt idx="4">
                  <c:v>927355.86760919681</c:v>
                </c:pt>
              </c:numCache>
            </c:numRef>
          </c:val>
          <c:smooth val="0"/>
          <c:extLst>
            <c:ext xmlns:c16="http://schemas.microsoft.com/office/drawing/2014/chart" uri="{C3380CC4-5D6E-409C-BE32-E72D297353CC}">
              <c16:uniqueId val="{00000002-F3D9-4A95-AB8D-2C8B4E0100A8}"/>
            </c:ext>
          </c:extLst>
        </c:ser>
        <c:ser>
          <c:idx val="3"/>
          <c:order val="3"/>
          <c:tx>
            <c:strRef>
              <c:f>Hoja2!$I$6</c:f>
              <c:strCache>
                <c:ptCount val="1"/>
                <c:pt idx="0">
                  <c:v>Carsucre</c:v>
                </c:pt>
              </c:strCache>
            </c:strRef>
          </c:tx>
          <c:cat>
            <c:strRef>
              <c:f>Hoja2!$J$2:$N$2</c:f>
              <c:strCache>
                <c:ptCount val="5"/>
                <c:pt idx="0">
                  <c:v>2011</c:v>
                </c:pt>
                <c:pt idx="1">
                  <c:v>2012</c:v>
                </c:pt>
                <c:pt idx="2">
                  <c:v>2013</c:v>
                </c:pt>
                <c:pt idx="3">
                  <c:v>2014</c:v>
                </c:pt>
                <c:pt idx="4">
                  <c:v>2015</c:v>
                </c:pt>
              </c:strCache>
            </c:strRef>
          </c:cat>
          <c:val>
            <c:numRef>
              <c:f>Hoja2!$J$6:$N$6</c:f>
              <c:numCache>
                <c:formatCode>_(* #,##0.00_);_(* \(#,##0.00\);_(* "-"??_);_(@_)</c:formatCode>
                <c:ptCount val="5"/>
                <c:pt idx="0">
                  <c:v>171163.79305757597</c:v>
                </c:pt>
                <c:pt idx="1">
                  <c:v>37698.231462213582</c:v>
                </c:pt>
                <c:pt idx="2">
                  <c:v>27716.834011767136</c:v>
                </c:pt>
                <c:pt idx="3">
                  <c:v>26061.970240255188</c:v>
                </c:pt>
                <c:pt idx="4">
                  <c:v>37277.491877959801</c:v>
                </c:pt>
              </c:numCache>
            </c:numRef>
          </c:val>
          <c:smooth val="0"/>
          <c:extLst>
            <c:ext xmlns:c16="http://schemas.microsoft.com/office/drawing/2014/chart" uri="{C3380CC4-5D6E-409C-BE32-E72D297353CC}">
              <c16:uniqueId val="{00000003-F3D9-4A95-AB8D-2C8B4E0100A8}"/>
            </c:ext>
          </c:extLst>
        </c:ser>
        <c:ser>
          <c:idx val="4"/>
          <c:order val="4"/>
          <c:tx>
            <c:strRef>
              <c:f>Hoja2!$I$7</c:f>
              <c:strCache>
                <c:ptCount val="1"/>
                <c:pt idx="0">
                  <c:v>Corpouraba</c:v>
                </c:pt>
              </c:strCache>
            </c:strRef>
          </c:tx>
          <c:cat>
            <c:strRef>
              <c:f>Hoja2!$J$2:$N$2</c:f>
              <c:strCache>
                <c:ptCount val="5"/>
                <c:pt idx="0">
                  <c:v>2011</c:v>
                </c:pt>
                <c:pt idx="1">
                  <c:v>2012</c:v>
                </c:pt>
                <c:pt idx="2">
                  <c:v>2013</c:v>
                </c:pt>
                <c:pt idx="3">
                  <c:v>2014</c:v>
                </c:pt>
                <c:pt idx="4">
                  <c:v>2015</c:v>
                </c:pt>
              </c:strCache>
            </c:strRef>
          </c:cat>
          <c:val>
            <c:numRef>
              <c:f>Hoja2!$J$7:$N$7</c:f>
              <c:numCache>
                <c:formatCode>_(* #,##0.00_);_(* \(#,##0.00\);_(* "-"??_);_(@_)</c:formatCode>
                <c:ptCount val="5"/>
                <c:pt idx="0">
                  <c:v>60990.442615724358</c:v>
                </c:pt>
                <c:pt idx="1">
                  <c:v>65028.869496171457</c:v>
                </c:pt>
                <c:pt idx="2">
                  <c:v>50977.91877228846</c:v>
                </c:pt>
                <c:pt idx="3">
                  <c:v>76952.232534987139</c:v>
                </c:pt>
                <c:pt idx="4">
                  <c:v>31417.897596713799</c:v>
                </c:pt>
              </c:numCache>
            </c:numRef>
          </c:val>
          <c:smooth val="0"/>
          <c:extLst>
            <c:ext xmlns:c16="http://schemas.microsoft.com/office/drawing/2014/chart" uri="{C3380CC4-5D6E-409C-BE32-E72D297353CC}">
              <c16:uniqueId val="{00000004-F3D9-4A95-AB8D-2C8B4E0100A8}"/>
            </c:ext>
          </c:extLst>
        </c:ser>
        <c:ser>
          <c:idx val="5"/>
          <c:order val="5"/>
          <c:tx>
            <c:strRef>
              <c:f>Hoja2!$I$8</c:f>
              <c:strCache>
                <c:ptCount val="1"/>
                <c:pt idx="0">
                  <c:v> CVS</c:v>
                </c:pt>
              </c:strCache>
            </c:strRef>
          </c:tx>
          <c:cat>
            <c:strRef>
              <c:f>Hoja2!$J$2:$N$2</c:f>
              <c:strCache>
                <c:ptCount val="5"/>
                <c:pt idx="0">
                  <c:v>2011</c:v>
                </c:pt>
                <c:pt idx="1">
                  <c:v>2012</c:v>
                </c:pt>
                <c:pt idx="2">
                  <c:v>2013</c:v>
                </c:pt>
                <c:pt idx="3">
                  <c:v>2014</c:v>
                </c:pt>
                <c:pt idx="4">
                  <c:v>2015</c:v>
                </c:pt>
              </c:strCache>
            </c:strRef>
          </c:cat>
          <c:val>
            <c:numRef>
              <c:f>Hoja2!$J$8:$N$8</c:f>
              <c:numCache>
                <c:formatCode>_(* #,##0.00_);_(* \(#,##0.00\);_(* "-"??_);_(@_)</c:formatCode>
                <c:ptCount val="5"/>
                <c:pt idx="0">
                  <c:v>183826.03589217423</c:v>
                </c:pt>
                <c:pt idx="1">
                  <c:v>230484.44249342167</c:v>
                </c:pt>
                <c:pt idx="2">
                  <c:v>57328.937571743372</c:v>
                </c:pt>
                <c:pt idx="3">
                  <c:v>102567.53080602194</c:v>
                </c:pt>
                <c:pt idx="4">
                  <c:v>129324.89202756254</c:v>
                </c:pt>
              </c:numCache>
            </c:numRef>
          </c:val>
          <c:smooth val="0"/>
          <c:extLst>
            <c:ext xmlns:c16="http://schemas.microsoft.com/office/drawing/2014/chart" uri="{C3380CC4-5D6E-409C-BE32-E72D297353CC}">
              <c16:uniqueId val="{00000005-F3D9-4A95-AB8D-2C8B4E0100A8}"/>
            </c:ext>
          </c:extLst>
        </c:ser>
        <c:ser>
          <c:idx val="6"/>
          <c:order val="6"/>
          <c:tx>
            <c:strRef>
              <c:f>Hoja2!$I$9</c:f>
              <c:strCache>
                <c:ptCount val="1"/>
                <c:pt idx="0">
                  <c:v>CVC</c:v>
                </c:pt>
              </c:strCache>
            </c:strRef>
          </c:tx>
          <c:cat>
            <c:strRef>
              <c:f>Hoja2!$J$2:$N$2</c:f>
              <c:strCache>
                <c:ptCount val="5"/>
                <c:pt idx="0">
                  <c:v>2011</c:v>
                </c:pt>
                <c:pt idx="1">
                  <c:v>2012</c:v>
                </c:pt>
                <c:pt idx="2">
                  <c:v>2013</c:v>
                </c:pt>
                <c:pt idx="3">
                  <c:v>2014</c:v>
                </c:pt>
                <c:pt idx="4">
                  <c:v>2015</c:v>
                </c:pt>
              </c:strCache>
            </c:strRef>
          </c:cat>
          <c:val>
            <c:numRef>
              <c:f>Hoja2!$J$9:$N$9</c:f>
              <c:numCache>
                <c:formatCode>_(* #,##0.00_);_(* \(#,##0.00\);_(* "-"??_);_(@_)</c:formatCode>
                <c:ptCount val="5"/>
                <c:pt idx="0">
                  <c:v>148004.16353827587</c:v>
                </c:pt>
                <c:pt idx="1">
                  <c:v>34671.40232912686</c:v>
                </c:pt>
                <c:pt idx="2">
                  <c:v>36631.450703798044</c:v>
                </c:pt>
                <c:pt idx="3">
                  <c:v>27815.261960987933</c:v>
                </c:pt>
                <c:pt idx="4">
                  <c:v>37540.189462792921</c:v>
                </c:pt>
              </c:numCache>
            </c:numRef>
          </c:val>
          <c:smooth val="0"/>
          <c:extLst>
            <c:ext xmlns:c16="http://schemas.microsoft.com/office/drawing/2014/chart" uri="{C3380CC4-5D6E-409C-BE32-E72D297353CC}">
              <c16:uniqueId val="{00000006-F3D9-4A95-AB8D-2C8B4E0100A8}"/>
            </c:ext>
          </c:extLst>
        </c:ser>
        <c:ser>
          <c:idx val="7"/>
          <c:order val="7"/>
          <c:tx>
            <c:strRef>
              <c:f>Hoja2!$I$10</c:f>
              <c:strCache>
                <c:ptCount val="1"/>
                <c:pt idx="0">
                  <c:v>Codechocó</c:v>
                </c:pt>
              </c:strCache>
            </c:strRef>
          </c:tx>
          <c:cat>
            <c:strRef>
              <c:f>Hoja2!$J$2:$N$2</c:f>
              <c:strCache>
                <c:ptCount val="5"/>
                <c:pt idx="0">
                  <c:v>2011</c:v>
                </c:pt>
                <c:pt idx="1">
                  <c:v>2012</c:v>
                </c:pt>
                <c:pt idx="2">
                  <c:v>2013</c:v>
                </c:pt>
                <c:pt idx="3">
                  <c:v>2014</c:v>
                </c:pt>
                <c:pt idx="4">
                  <c:v>2015</c:v>
                </c:pt>
              </c:strCache>
            </c:strRef>
          </c:cat>
          <c:val>
            <c:numRef>
              <c:f>Hoja2!$J$10:$N$10</c:f>
              <c:numCache>
                <c:formatCode>_(* #,##0.00_);_(* \(#,##0.00\);_(* "-"??_);_(@_)</c:formatCode>
                <c:ptCount val="5"/>
                <c:pt idx="0">
                  <c:v>0</c:v>
                </c:pt>
                <c:pt idx="1">
                  <c:v>144670.47899455306</c:v>
                </c:pt>
                <c:pt idx="2">
                  <c:v>298374.42796553369</c:v>
                </c:pt>
                <c:pt idx="3">
                  <c:v>269969.15822710929</c:v>
                </c:pt>
                <c:pt idx="4">
                  <c:v>182846.71086846883</c:v>
                </c:pt>
              </c:numCache>
            </c:numRef>
          </c:val>
          <c:smooth val="0"/>
          <c:extLst>
            <c:ext xmlns:c16="http://schemas.microsoft.com/office/drawing/2014/chart" uri="{C3380CC4-5D6E-409C-BE32-E72D297353CC}">
              <c16:uniqueId val="{00000007-F3D9-4A95-AB8D-2C8B4E0100A8}"/>
            </c:ext>
          </c:extLst>
        </c:ser>
        <c:ser>
          <c:idx val="8"/>
          <c:order val="8"/>
          <c:tx>
            <c:strRef>
              <c:f>Hoja2!$I$11</c:f>
              <c:strCache>
                <c:ptCount val="1"/>
                <c:pt idx="0">
                  <c:v> Corpoguajira</c:v>
                </c:pt>
              </c:strCache>
            </c:strRef>
          </c:tx>
          <c:cat>
            <c:strRef>
              <c:f>Hoja2!$J$2:$N$2</c:f>
              <c:strCache>
                <c:ptCount val="5"/>
                <c:pt idx="0">
                  <c:v>2011</c:v>
                </c:pt>
                <c:pt idx="1">
                  <c:v>2012</c:v>
                </c:pt>
                <c:pt idx="2">
                  <c:v>2013</c:v>
                </c:pt>
                <c:pt idx="3">
                  <c:v>2014</c:v>
                </c:pt>
                <c:pt idx="4">
                  <c:v>2015</c:v>
                </c:pt>
              </c:strCache>
            </c:strRef>
          </c:cat>
          <c:val>
            <c:numRef>
              <c:f>Hoja2!$J$11:$N$11</c:f>
              <c:numCache>
                <c:formatCode>_(* #,##0.00_);_(* \(#,##0.00\);_(* "-"??_);_(@_)</c:formatCode>
                <c:ptCount val="5"/>
                <c:pt idx="0">
                  <c:v>0</c:v>
                </c:pt>
                <c:pt idx="1">
                  <c:v>105079.31853683612</c:v>
                </c:pt>
                <c:pt idx="2">
                  <c:v>24654.692016036963</c:v>
                </c:pt>
                <c:pt idx="3">
                  <c:v>29064.644638675367</c:v>
                </c:pt>
                <c:pt idx="4">
                  <c:v>183813.5201157745</c:v>
                </c:pt>
              </c:numCache>
            </c:numRef>
          </c:val>
          <c:smooth val="0"/>
          <c:extLst>
            <c:ext xmlns:c16="http://schemas.microsoft.com/office/drawing/2014/chart" uri="{C3380CC4-5D6E-409C-BE32-E72D297353CC}">
              <c16:uniqueId val="{00000008-F3D9-4A95-AB8D-2C8B4E0100A8}"/>
            </c:ext>
          </c:extLst>
        </c:ser>
        <c:dLbls>
          <c:showLegendKey val="0"/>
          <c:showVal val="0"/>
          <c:showCatName val="0"/>
          <c:showSerName val="0"/>
          <c:showPercent val="0"/>
          <c:showBubbleSize val="0"/>
        </c:dLbls>
        <c:marker val="1"/>
        <c:smooth val="0"/>
        <c:axId val="2064300064"/>
        <c:axId val="2064291904"/>
      </c:lineChart>
      <c:catAx>
        <c:axId val="2064300064"/>
        <c:scaling>
          <c:orientation val="minMax"/>
        </c:scaling>
        <c:delete val="0"/>
        <c:axPos val="b"/>
        <c:numFmt formatCode="General" sourceLinked="0"/>
        <c:majorTickMark val="none"/>
        <c:minorTickMark val="none"/>
        <c:tickLblPos val="nextTo"/>
        <c:crossAx val="2064291904"/>
        <c:crosses val="autoZero"/>
        <c:auto val="1"/>
        <c:lblAlgn val="ctr"/>
        <c:lblOffset val="100"/>
        <c:noMultiLvlLbl val="0"/>
      </c:catAx>
      <c:valAx>
        <c:axId val="2064291904"/>
        <c:scaling>
          <c:orientation val="minMax"/>
        </c:scaling>
        <c:delete val="0"/>
        <c:axPos val="l"/>
        <c:majorGridlines/>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000" b="1" i="0" u="none" strike="noStrike" kern="1200" baseline="0">
                    <a:solidFill>
                      <a:sysClr val="windowText" lastClr="000000"/>
                    </a:solidFill>
                    <a:latin typeface="+mn-lt"/>
                    <a:ea typeface="+mn-ea"/>
                    <a:cs typeface="+mn-cs"/>
                  </a:defRPr>
                </a:pPr>
                <a:r>
                  <a:rPr lang="en-CA" sz="1800" b="1" i="0" baseline="0">
                    <a:effectLst/>
                  </a:rPr>
                  <a:t>Constant US $2016</a:t>
                </a:r>
                <a:endParaRPr lang="es-CO">
                  <a:effectLst/>
                </a:endParaRPr>
              </a:p>
              <a:p>
                <a:pPr marL="0" marR="0" indent="0" algn="ctr" defTabSz="914400" rtl="0" eaLnBrk="1" fontAlgn="auto" latinLnBrk="0" hangingPunct="1">
                  <a:lnSpc>
                    <a:spcPct val="100000"/>
                  </a:lnSpc>
                  <a:spcBef>
                    <a:spcPts val="0"/>
                  </a:spcBef>
                  <a:spcAft>
                    <a:spcPts val="0"/>
                  </a:spcAft>
                  <a:buClrTx/>
                  <a:buSzTx/>
                  <a:buFontTx/>
                  <a:buNone/>
                  <a:tabLst/>
                  <a:defRPr sz="1000" b="1" i="0" u="none" strike="noStrike" kern="1200" baseline="0">
                    <a:solidFill>
                      <a:sysClr val="windowText" lastClr="000000"/>
                    </a:solidFill>
                    <a:latin typeface="+mn-lt"/>
                    <a:ea typeface="+mn-ea"/>
                    <a:cs typeface="+mn-cs"/>
                  </a:defRPr>
                </a:pPr>
                <a:endParaRPr lang="es-CO"/>
              </a:p>
            </c:rich>
          </c:tx>
          <c:overlay val="0"/>
        </c:title>
        <c:numFmt formatCode="_(* #,##0_);_(* \(#,##0\);_(* &quot;-&quot;_);_(@_)" sourceLinked="0"/>
        <c:majorTickMark val="none"/>
        <c:minorTickMark val="none"/>
        <c:tickLblPos val="nextTo"/>
        <c:crossAx val="2064300064"/>
        <c:crosses val="autoZero"/>
        <c:crossBetween val="between"/>
      </c:valAx>
    </c:plotArea>
    <c:legend>
      <c:legendPos val="r"/>
      <c:overlay val="0"/>
    </c:legend>
    <c:plotVisOnly val="1"/>
    <c:dispBlanksAs val="gap"/>
    <c:showDLblsOverMax val="0"/>
  </c:chart>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Hoja1!$A$2</c:f>
              <c:strCache>
                <c:ptCount val="1"/>
                <c:pt idx="0">
                  <c:v>Carsucre</c:v>
                </c:pt>
              </c:strCache>
            </c:strRef>
          </c:tx>
          <c:spPr>
            <a:ln w="28575" cap="rnd">
              <a:solidFill>
                <a:schemeClr val="accent1"/>
              </a:solidFill>
              <a:round/>
            </a:ln>
            <a:effectLst/>
          </c:spPr>
          <c:marker>
            <c:symbol val="none"/>
          </c:marker>
          <c:cat>
            <c:strRef>
              <c:f>Hoja1!$B$1:$F$1</c:f>
              <c:strCache>
                <c:ptCount val="5"/>
                <c:pt idx="0">
                  <c:v>2011</c:v>
                </c:pt>
                <c:pt idx="1">
                  <c:v>2012</c:v>
                </c:pt>
                <c:pt idx="2">
                  <c:v>2013</c:v>
                </c:pt>
                <c:pt idx="3">
                  <c:v>2014</c:v>
                </c:pt>
                <c:pt idx="4">
                  <c:v>2015</c:v>
                </c:pt>
              </c:strCache>
            </c:strRef>
          </c:cat>
          <c:val>
            <c:numRef>
              <c:f>Hoja1!$B$2:$F$2</c:f>
              <c:numCache>
                <c:formatCode>0.00</c:formatCode>
                <c:ptCount val="5"/>
                <c:pt idx="0">
                  <c:v>0.17116379305757595</c:v>
                </c:pt>
                <c:pt idx="1">
                  <c:v>3.7698231462213579E-2</c:v>
                </c:pt>
                <c:pt idx="2">
                  <c:v>2.7716834011767139E-2</c:v>
                </c:pt>
                <c:pt idx="3">
                  <c:v>2.6061970240255188E-2</c:v>
                </c:pt>
                <c:pt idx="4">
                  <c:v>3.7277491877959805E-2</c:v>
                </c:pt>
              </c:numCache>
            </c:numRef>
          </c:val>
          <c:smooth val="0"/>
          <c:extLst>
            <c:ext xmlns:c16="http://schemas.microsoft.com/office/drawing/2014/chart" uri="{C3380CC4-5D6E-409C-BE32-E72D297353CC}">
              <c16:uniqueId val="{00000000-A357-4930-93A2-F4A12869B43B}"/>
            </c:ext>
          </c:extLst>
        </c:ser>
        <c:ser>
          <c:idx val="1"/>
          <c:order val="1"/>
          <c:tx>
            <c:strRef>
              <c:f>Hoja1!$A$3</c:f>
              <c:strCache>
                <c:ptCount val="1"/>
                <c:pt idx="0">
                  <c:v>Corpouraba</c:v>
                </c:pt>
              </c:strCache>
            </c:strRef>
          </c:tx>
          <c:spPr>
            <a:ln w="28575" cap="rnd">
              <a:solidFill>
                <a:schemeClr val="accent2"/>
              </a:solidFill>
              <a:round/>
            </a:ln>
            <a:effectLst/>
          </c:spPr>
          <c:marker>
            <c:symbol val="none"/>
          </c:marker>
          <c:dLbls>
            <c:spPr>
              <a:solidFill>
                <a:schemeClr val="accent2"/>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Hoja1!$B$1:$F$1</c:f>
              <c:strCache>
                <c:ptCount val="5"/>
                <c:pt idx="0">
                  <c:v>2011</c:v>
                </c:pt>
                <c:pt idx="1">
                  <c:v>2012</c:v>
                </c:pt>
                <c:pt idx="2">
                  <c:v>2013</c:v>
                </c:pt>
                <c:pt idx="3">
                  <c:v>2014</c:v>
                </c:pt>
                <c:pt idx="4">
                  <c:v>2015</c:v>
                </c:pt>
              </c:strCache>
            </c:strRef>
          </c:cat>
          <c:val>
            <c:numRef>
              <c:f>Hoja1!$B$3:$F$3</c:f>
              <c:numCache>
                <c:formatCode>0.00</c:formatCode>
                <c:ptCount val="5"/>
                <c:pt idx="0">
                  <c:v>6.0990442615724359E-2</c:v>
                </c:pt>
                <c:pt idx="1">
                  <c:v>6.5028869496171454E-2</c:v>
                </c:pt>
                <c:pt idx="2">
                  <c:v>5.0977918772288459E-2</c:v>
                </c:pt>
                <c:pt idx="3">
                  <c:v>7.6952232534987133E-2</c:v>
                </c:pt>
                <c:pt idx="4">
                  <c:v>3.1417897596713797E-2</c:v>
                </c:pt>
              </c:numCache>
            </c:numRef>
          </c:val>
          <c:smooth val="0"/>
          <c:extLst>
            <c:ext xmlns:c16="http://schemas.microsoft.com/office/drawing/2014/chart" uri="{C3380CC4-5D6E-409C-BE32-E72D297353CC}">
              <c16:uniqueId val="{00000001-A357-4930-93A2-F4A12869B43B}"/>
            </c:ext>
          </c:extLst>
        </c:ser>
        <c:ser>
          <c:idx val="2"/>
          <c:order val="2"/>
          <c:tx>
            <c:strRef>
              <c:f>Hoja1!$A$4</c:f>
              <c:strCache>
                <c:ptCount val="1"/>
                <c:pt idx="0">
                  <c:v>CVS</c:v>
                </c:pt>
              </c:strCache>
            </c:strRef>
          </c:tx>
          <c:spPr>
            <a:ln w="28575" cap="rnd">
              <a:solidFill>
                <a:schemeClr val="accent3"/>
              </a:solidFill>
              <a:round/>
            </a:ln>
            <a:effectLst/>
          </c:spPr>
          <c:marker>
            <c:symbol val="none"/>
          </c:marker>
          <c:dLbls>
            <c:spPr>
              <a:solidFill>
                <a:schemeClr val="accent3"/>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C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Hoja1!$B$1:$F$1</c:f>
              <c:strCache>
                <c:ptCount val="5"/>
                <c:pt idx="0">
                  <c:v>2011</c:v>
                </c:pt>
                <c:pt idx="1">
                  <c:v>2012</c:v>
                </c:pt>
                <c:pt idx="2">
                  <c:v>2013</c:v>
                </c:pt>
                <c:pt idx="3">
                  <c:v>2014</c:v>
                </c:pt>
                <c:pt idx="4">
                  <c:v>2015</c:v>
                </c:pt>
              </c:strCache>
            </c:strRef>
          </c:cat>
          <c:val>
            <c:numRef>
              <c:f>Hoja1!$B$4:$F$4</c:f>
              <c:numCache>
                <c:formatCode>0.00</c:formatCode>
                <c:ptCount val="5"/>
                <c:pt idx="0">
                  <c:v>0.18382603589217425</c:v>
                </c:pt>
                <c:pt idx="1">
                  <c:v>0.23048444249342165</c:v>
                </c:pt>
                <c:pt idx="2">
                  <c:v>5.7328937571743378E-2</c:v>
                </c:pt>
                <c:pt idx="3">
                  <c:v>0.10256753080602195</c:v>
                </c:pt>
                <c:pt idx="4">
                  <c:v>0.12932489202756253</c:v>
                </c:pt>
              </c:numCache>
            </c:numRef>
          </c:val>
          <c:smooth val="0"/>
          <c:extLst>
            <c:ext xmlns:c16="http://schemas.microsoft.com/office/drawing/2014/chart" uri="{C3380CC4-5D6E-409C-BE32-E72D297353CC}">
              <c16:uniqueId val="{00000002-A357-4930-93A2-F4A12869B43B}"/>
            </c:ext>
          </c:extLst>
        </c:ser>
        <c:ser>
          <c:idx val="3"/>
          <c:order val="3"/>
          <c:tx>
            <c:strRef>
              <c:f>Hoja1!$A$5</c:f>
              <c:strCache>
                <c:ptCount val="1"/>
                <c:pt idx="0">
                  <c:v>CVC</c:v>
                </c:pt>
              </c:strCache>
            </c:strRef>
          </c:tx>
          <c:spPr>
            <a:ln w="28575" cap="rnd">
              <a:solidFill>
                <a:schemeClr val="accent4"/>
              </a:solidFill>
              <a:round/>
            </a:ln>
            <a:effectLst/>
          </c:spPr>
          <c:marker>
            <c:symbol val="none"/>
          </c:marker>
          <c:dLbls>
            <c:spPr>
              <a:solidFill>
                <a:schemeClr val="accent4"/>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CO"/>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Hoja1!$B$1:$F$1</c:f>
              <c:strCache>
                <c:ptCount val="5"/>
                <c:pt idx="0">
                  <c:v>2011</c:v>
                </c:pt>
                <c:pt idx="1">
                  <c:v>2012</c:v>
                </c:pt>
                <c:pt idx="2">
                  <c:v>2013</c:v>
                </c:pt>
                <c:pt idx="3">
                  <c:v>2014</c:v>
                </c:pt>
                <c:pt idx="4">
                  <c:v>2015</c:v>
                </c:pt>
              </c:strCache>
            </c:strRef>
          </c:cat>
          <c:val>
            <c:numRef>
              <c:f>Hoja1!$B$5:$F$5</c:f>
              <c:numCache>
                <c:formatCode>0.00</c:formatCode>
                <c:ptCount val="5"/>
                <c:pt idx="0">
                  <c:v>0.14800416353827586</c:v>
                </c:pt>
                <c:pt idx="1">
                  <c:v>5.6365467430462703E-2</c:v>
                </c:pt>
                <c:pt idx="2">
                  <c:v>5.7808788756644441E-2</c:v>
                </c:pt>
                <c:pt idx="3">
                  <c:v>4.8589578277297894E-2</c:v>
                </c:pt>
                <c:pt idx="4">
                  <c:v>5.8855571523564118E-2</c:v>
                </c:pt>
              </c:numCache>
            </c:numRef>
          </c:val>
          <c:smooth val="0"/>
          <c:extLst>
            <c:ext xmlns:c16="http://schemas.microsoft.com/office/drawing/2014/chart" uri="{C3380CC4-5D6E-409C-BE32-E72D297353CC}">
              <c16:uniqueId val="{00000003-A357-4930-93A2-F4A12869B43B}"/>
            </c:ext>
          </c:extLst>
        </c:ser>
        <c:ser>
          <c:idx val="4"/>
          <c:order val="4"/>
          <c:tx>
            <c:strRef>
              <c:f>Hoja1!$A$6</c:f>
              <c:strCache>
                <c:ptCount val="1"/>
                <c:pt idx="0">
                  <c:v>Codechoco</c:v>
                </c:pt>
              </c:strCache>
            </c:strRef>
          </c:tx>
          <c:spPr>
            <a:ln w="28575" cap="rnd">
              <a:solidFill>
                <a:schemeClr val="accent5"/>
              </a:solidFill>
              <a:round/>
            </a:ln>
            <a:effectLst/>
          </c:spPr>
          <c:marker>
            <c:symbol val="none"/>
          </c:marker>
          <c:dLbls>
            <c:spPr>
              <a:solidFill>
                <a:schemeClr val="accent5"/>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Hoja1!$B$1:$F$1</c:f>
              <c:strCache>
                <c:ptCount val="5"/>
                <c:pt idx="0">
                  <c:v>2011</c:v>
                </c:pt>
                <c:pt idx="1">
                  <c:v>2012</c:v>
                </c:pt>
                <c:pt idx="2">
                  <c:v>2013</c:v>
                </c:pt>
                <c:pt idx="3">
                  <c:v>2014</c:v>
                </c:pt>
                <c:pt idx="4">
                  <c:v>2015</c:v>
                </c:pt>
              </c:strCache>
            </c:strRef>
          </c:cat>
          <c:val>
            <c:numRef>
              <c:f>Hoja1!$B$6:$F$6</c:f>
              <c:numCache>
                <c:formatCode>0.00</c:formatCode>
                <c:ptCount val="5"/>
                <c:pt idx="0">
                  <c:v>0</c:v>
                </c:pt>
                <c:pt idx="1">
                  <c:v>0.14467047899455307</c:v>
                </c:pt>
                <c:pt idx="2">
                  <c:v>0.29837442796553365</c:v>
                </c:pt>
                <c:pt idx="3">
                  <c:v>0.26996915822710926</c:v>
                </c:pt>
                <c:pt idx="4">
                  <c:v>0.23854968518369565</c:v>
                </c:pt>
              </c:numCache>
            </c:numRef>
          </c:val>
          <c:smooth val="0"/>
          <c:extLst>
            <c:ext xmlns:c16="http://schemas.microsoft.com/office/drawing/2014/chart" uri="{C3380CC4-5D6E-409C-BE32-E72D297353CC}">
              <c16:uniqueId val="{00000004-A357-4930-93A2-F4A12869B43B}"/>
            </c:ext>
          </c:extLst>
        </c:ser>
        <c:ser>
          <c:idx val="5"/>
          <c:order val="5"/>
          <c:tx>
            <c:strRef>
              <c:f>Hoja1!$A$7</c:f>
              <c:strCache>
                <c:ptCount val="1"/>
                <c:pt idx="0">
                  <c:v>Corpoguajira</c:v>
                </c:pt>
              </c:strCache>
            </c:strRef>
          </c:tx>
          <c:spPr>
            <a:ln w="28575" cap="rnd">
              <a:solidFill>
                <a:schemeClr val="accent6"/>
              </a:solidFill>
              <a:round/>
            </a:ln>
            <a:effectLst/>
          </c:spPr>
          <c:marker>
            <c:symbol val="none"/>
          </c:marker>
          <c:dLbls>
            <c:spPr>
              <a:solidFill>
                <a:schemeClr val="accent6"/>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Hoja1!$B$1:$F$1</c:f>
              <c:strCache>
                <c:ptCount val="5"/>
                <c:pt idx="0">
                  <c:v>2011</c:v>
                </c:pt>
                <c:pt idx="1">
                  <c:v>2012</c:v>
                </c:pt>
                <c:pt idx="2">
                  <c:v>2013</c:v>
                </c:pt>
                <c:pt idx="3">
                  <c:v>2014</c:v>
                </c:pt>
                <c:pt idx="4">
                  <c:v>2015</c:v>
                </c:pt>
              </c:strCache>
            </c:strRef>
          </c:cat>
          <c:val>
            <c:numRef>
              <c:f>Hoja1!$B$7:$F$7</c:f>
              <c:numCache>
                <c:formatCode>0.00</c:formatCode>
                <c:ptCount val="5"/>
                <c:pt idx="0">
                  <c:v>0</c:v>
                </c:pt>
                <c:pt idx="1">
                  <c:v>0.10507931853683611</c:v>
                </c:pt>
                <c:pt idx="2">
                  <c:v>2.4654692016036966E-2</c:v>
                </c:pt>
                <c:pt idx="3">
                  <c:v>2.9064644638675367E-2</c:v>
                </c:pt>
                <c:pt idx="4">
                  <c:v>0.18381352011577451</c:v>
                </c:pt>
              </c:numCache>
            </c:numRef>
          </c:val>
          <c:smooth val="0"/>
          <c:extLst>
            <c:ext xmlns:c16="http://schemas.microsoft.com/office/drawing/2014/chart" uri="{C3380CC4-5D6E-409C-BE32-E72D297353CC}">
              <c16:uniqueId val="{00000005-A357-4930-93A2-F4A12869B43B}"/>
            </c:ext>
          </c:extLst>
        </c:ser>
        <c:dLbls>
          <c:showLegendKey val="0"/>
          <c:showVal val="0"/>
          <c:showCatName val="0"/>
          <c:showSerName val="0"/>
          <c:showPercent val="0"/>
          <c:showBubbleSize val="0"/>
        </c:dLbls>
        <c:smooth val="0"/>
        <c:axId val="2064303872"/>
        <c:axId val="2064304960"/>
      </c:lineChart>
      <c:catAx>
        <c:axId val="20643038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crossAx val="2064304960"/>
        <c:crosses val="autoZero"/>
        <c:auto val="1"/>
        <c:lblAlgn val="ctr"/>
        <c:lblOffset val="100"/>
        <c:noMultiLvlLbl val="0"/>
      </c:catAx>
      <c:valAx>
        <c:axId val="20643049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CA" sz="1800" b="1" dirty="0" smtClean="0"/>
                  <a:t>Millions of constant</a:t>
                </a:r>
                <a:r>
                  <a:rPr lang="en-CA" sz="1800" b="1" baseline="0" dirty="0" smtClean="0"/>
                  <a:t> </a:t>
                </a:r>
                <a:r>
                  <a:rPr lang="en-CA" sz="1800" b="1" dirty="0" smtClean="0"/>
                  <a:t>US $</a:t>
                </a:r>
                <a:r>
                  <a:rPr lang="en-CA" sz="1800" b="1" baseline="0" dirty="0" smtClean="0"/>
                  <a:t>2016</a:t>
                </a:r>
                <a:endParaRPr lang="en-CA" sz="1800" b="1" dirty="0"/>
              </a:p>
            </c:rich>
          </c:tx>
          <c:overlay val="0"/>
          <c:spPr>
            <a:noFill/>
            <a:ln>
              <a:noFill/>
            </a:ln>
            <a:effectLst/>
          </c:sp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crossAx val="2064303872"/>
        <c:crosses val="autoZero"/>
        <c:crossBetween val="between"/>
      </c:valAx>
      <c:spPr>
        <a:noFill/>
        <a:ln>
          <a:noFill/>
        </a:ln>
        <a:effectLst/>
      </c:spPr>
    </c:plotArea>
    <c:legend>
      <c:legendPos val="r"/>
      <c:layout>
        <c:manualLayout>
          <c:xMode val="edge"/>
          <c:yMode val="edge"/>
          <c:x val="0.84950751921133816"/>
          <c:y val="6.3844407144975662E-2"/>
          <c:w val="0.14101067479302765"/>
          <c:h val="0.88137286358201594"/>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barChart>
        <c:barDir val="col"/>
        <c:grouping val="clustered"/>
        <c:varyColors val="0"/>
        <c:ser>
          <c:idx val="0"/>
          <c:order val="0"/>
          <c:tx>
            <c:strRef>
              <c:f>Hoja1!$A$2</c:f>
              <c:strCache>
                <c:ptCount val="1"/>
                <c:pt idx="0">
                  <c:v>BP Tools</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Hoja1!$B$1:$L$1</c:f>
              <c:strCache>
                <c:ptCount val="11"/>
                <c:pt idx="0">
                  <c:v>CODECHOCO</c:v>
                </c:pt>
                <c:pt idx="1">
                  <c:v>CORPOURABA</c:v>
                </c:pt>
                <c:pt idx="2">
                  <c:v>CARSUCRE</c:v>
                </c:pt>
                <c:pt idx="3">
                  <c:v> CVS</c:v>
                </c:pt>
                <c:pt idx="4">
                  <c:v>CVC</c:v>
                </c:pt>
                <c:pt idx="5">
                  <c:v>CORALINA</c:v>
                </c:pt>
                <c:pt idx="6">
                  <c:v>CORPOGUAJIRA</c:v>
                </c:pt>
                <c:pt idx="7">
                  <c:v>PNN</c:v>
                </c:pt>
                <c:pt idx="8">
                  <c:v>CAR AVERAGE</c:v>
                </c:pt>
                <c:pt idx="9">
                  <c:v>SAMP AVERAGE</c:v>
                </c:pt>
                <c:pt idx="10">
                  <c:v>2011 SCORE</c:v>
                </c:pt>
              </c:strCache>
            </c:strRef>
          </c:cat>
          <c:val>
            <c:numRef>
              <c:f>Hoja1!$B$2:$L$2</c:f>
              <c:numCache>
                <c:formatCode>0%</c:formatCode>
                <c:ptCount val="11"/>
                <c:pt idx="0">
                  <c:v>0.14754098360655737</c:v>
                </c:pt>
                <c:pt idx="1">
                  <c:v>0.16393442622950818</c:v>
                </c:pt>
                <c:pt idx="2">
                  <c:v>0.22950819672131148</c:v>
                </c:pt>
                <c:pt idx="3">
                  <c:v>0.26229508196721313</c:v>
                </c:pt>
                <c:pt idx="4">
                  <c:v>0.21311475409836064</c:v>
                </c:pt>
                <c:pt idx="5">
                  <c:v>0.70491803278688525</c:v>
                </c:pt>
                <c:pt idx="6">
                  <c:v>0.19672131147540983</c:v>
                </c:pt>
                <c:pt idx="7">
                  <c:v>0.60655737704918034</c:v>
                </c:pt>
                <c:pt idx="8">
                  <c:v>0.27400468384074944</c:v>
                </c:pt>
                <c:pt idx="9">
                  <c:v>0.3155737704918033</c:v>
                </c:pt>
                <c:pt idx="10">
                  <c:v>0.28000000000000003</c:v>
                </c:pt>
              </c:numCache>
            </c:numRef>
          </c:val>
          <c:extLst>
            <c:ext xmlns:c16="http://schemas.microsoft.com/office/drawing/2014/chart" uri="{C3380CC4-5D6E-409C-BE32-E72D297353CC}">
              <c16:uniqueId val="{00000000-D5A7-4C24-BE5D-DB414B951DEC}"/>
            </c:ext>
          </c:extLst>
        </c:ser>
        <c:dLbls>
          <c:showLegendKey val="0"/>
          <c:showVal val="0"/>
          <c:showCatName val="0"/>
          <c:showSerName val="0"/>
          <c:showPercent val="0"/>
          <c:showBubbleSize val="0"/>
        </c:dLbls>
        <c:gapWidth val="219"/>
        <c:overlap val="-27"/>
        <c:axId val="2064304416"/>
        <c:axId val="2064292448"/>
      </c:barChart>
      <c:catAx>
        <c:axId val="2064304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s-CO"/>
          </a:p>
        </c:txPr>
        <c:crossAx val="2064292448"/>
        <c:crosses val="autoZero"/>
        <c:auto val="1"/>
        <c:lblAlgn val="ctr"/>
        <c:lblOffset val="100"/>
        <c:noMultiLvlLbl val="0"/>
      </c:catAx>
      <c:valAx>
        <c:axId val="20642924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CA" sz="1400" b="1" dirty="0" smtClean="0"/>
                  <a:t>Actual score / Total possible score %</a:t>
                </a:r>
                <a:endParaRPr lang="en-CA" sz="1400" b="1" dirty="0"/>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s-CO"/>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crossAx val="20643044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col"/>
        <c:grouping val="clustered"/>
        <c:varyColors val="0"/>
        <c:ser>
          <c:idx val="0"/>
          <c:order val="0"/>
          <c:tx>
            <c:strRef>
              <c:f>Hoja1!$A$2</c:f>
              <c:strCache>
                <c:ptCount val="1"/>
                <c:pt idx="0">
                  <c:v>Tools for RG</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Hoja1!$B$1:$L$1</c:f>
              <c:strCache>
                <c:ptCount val="11"/>
                <c:pt idx="0">
                  <c:v>CODECHOCO</c:v>
                </c:pt>
                <c:pt idx="1">
                  <c:v>CORPOURABA</c:v>
                </c:pt>
                <c:pt idx="2">
                  <c:v>CARSUCRE</c:v>
                </c:pt>
                <c:pt idx="3">
                  <c:v> CVS</c:v>
                </c:pt>
                <c:pt idx="4">
                  <c:v>CVC</c:v>
                </c:pt>
                <c:pt idx="5">
                  <c:v>CORALINA</c:v>
                </c:pt>
                <c:pt idx="6">
                  <c:v>CORPOGUAJIRA</c:v>
                </c:pt>
                <c:pt idx="7">
                  <c:v>PNN</c:v>
                </c:pt>
                <c:pt idx="8">
                  <c:v>CAR AVERAGE</c:v>
                </c:pt>
                <c:pt idx="9">
                  <c:v>SAMP AVERAGE</c:v>
                </c:pt>
                <c:pt idx="10">
                  <c:v>2011 SCORE</c:v>
                </c:pt>
              </c:strCache>
            </c:strRef>
          </c:cat>
          <c:val>
            <c:numRef>
              <c:f>Hoja1!$B$2:$L$2</c:f>
              <c:numCache>
                <c:formatCode>0%</c:formatCode>
                <c:ptCount val="11"/>
                <c:pt idx="0">
                  <c:v>6.9444444444444448E-2</c:v>
                </c:pt>
                <c:pt idx="1">
                  <c:v>2.7777777777777776E-2</c:v>
                </c:pt>
                <c:pt idx="2">
                  <c:v>4.1666666666666664E-2</c:v>
                </c:pt>
                <c:pt idx="3">
                  <c:v>8.6956521739130432E-2</c:v>
                </c:pt>
                <c:pt idx="4">
                  <c:v>9.7222222222222224E-2</c:v>
                </c:pt>
                <c:pt idx="5">
                  <c:v>0.375</c:v>
                </c:pt>
                <c:pt idx="6">
                  <c:v>0.1</c:v>
                </c:pt>
                <c:pt idx="7">
                  <c:v>0.73611111111111116</c:v>
                </c:pt>
                <c:pt idx="8">
                  <c:v>0.11451942740286297</c:v>
                </c:pt>
                <c:pt idx="9">
                  <c:v>0.19429590017825313</c:v>
                </c:pt>
                <c:pt idx="10">
                  <c:v>0.5</c:v>
                </c:pt>
              </c:numCache>
            </c:numRef>
          </c:val>
          <c:extLst>
            <c:ext xmlns:c16="http://schemas.microsoft.com/office/drawing/2014/chart" uri="{C3380CC4-5D6E-409C-BE32-E72D297353CC}">
              <c16:uniqueId val="{00000000-1B28-4952-9A9F-8783F20FEA18}"/>
            </c:ext>
          </c:extLst>
        </c:ser>
        <c:dLbls>
          <c:showLegendKey val="0"/>
          <c:showVal val="0"/>
          <c:showCatName val="0"/>
          <c:showSerName val="0"/>
          <c:showPercent val="0"/>
          <c:showBubbleSize val="0"/>
        </c:dLbls>
        <c:gapWidth val="219"/>
        <c:overlap val="-27"/>
        <c:axId val="2064295168"/>
        <c:axId val="2064301152"/>
      </c:barChart>
      <c:catAx>
        <c:axId val="2064295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s-CO"/>
          </a:p>
        </c:txPr>
        <c:crossAx val="2064301152"/>
        <c:crosses val="autoZero"/>
        <c:auto val="1"/>
        <c:lblAlgn val="ctr"/>
        <c:lblOffset val="100"/>
        <c:noMultiLvlLbl val="0"/>
      </c:catAx>
      <c:valAx>
        <c:axId val="20643011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CA" sz="1600" b="1" dirty="0" smtClean="0"/>
                  <a:t>Actual score / Total possible score %</a:t>
                </a:r>
                <a:endParaRPr lang="en-CA" sz="1600" b="1" dirty="0"/>
              </a:p>
            </c:rich>
          </c:tx>
          <c:overlay val="0"/>
          <c:spPr>
            <a:noFill/>
            <a:ln>
              <a:noFill/>
            </a:ln>
            <a:effectLst/>
          </c:spPr>
          <c:txPr>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s-CO"/>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crossAx val="20642951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 id="19">
  <a:schemeClr val="accent6"/>
</cs:colorStyle>
</file>

<file path=ppt/charts/colors5.xml><?xml version="1.0" encoding="utf-8"?>
<cs:colorStyle xmlns:cs="http://schemas.microsoft.com/office/drawing/2012/chartStyle" xmlns:a="http://schemas.openxmlformats.org/drawingml/2006/main" meth="withinLinear" id="16">
  <a:schemeClr val="accent3"/>
</cs:colorStyle>
</file>

<file path=ppt/charts/style1.xml><?xml version="1.0" encoding="utf-8"?>
<cs:chartStyle xmlns:cs="http://schemas.microsoft.com/office/drawing/2012/chartStyle" xmlns:a="http://schemas.openxmlformats.org/drawingml/2006/main" id="416">
  <cs:axisTitle>
    <cs:lnRef idx="0"/>
    <cs:fillRef idx="0"/>
    <cs:effectRef idx="0"/>
    <cs:fontRef idx="minor">
      <a:schemeClr val="tx1">
        <a:lumMod val="65000"/>
        <a:lumOff val="35000"/>
      </a:schemeClr>
    </cs:fontRef>
    <cs:spPr>
      <a:solidFill>
        <a:schemeClr val="bg1">
          <a:lumMod val="65000"/>
        </a:schemeClr>
      </a:solidFill>
      <a:ln>
        <a:solidFill>
          <a:schemeClr val="bg1"/>
        </a:solidFill>
      </a:ln>
    </cs:spPr>
    <cs:defRPr sz="1197"/>
  </cs:axisTitle>
  <cs:categoryAxis>
    <cs:lnRef idx="0"/>
    <cs:fillRef idx="0"/>
    <cs:effectRef idx="0"/>
    <cs:fontRef idx="minor">
      <a:schemeClr val="tx1">
        <a:lumMod val="65000"/>
        <a:lumOff val="35000"/>
      </a:schemeClr>
    </cs:fontRef>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bg1"/>
    </cs:fontRef>
    <cs:defRPr sz="1330" b="1" i="0" u="none" strike="noStrike" kern="1200" spc="0" baseline="0"/>
    <cs:bodyPr lIns="38100" tIns="19050" rIns="38100" bIns="19050">
      <a:spAutoFit/>
    </cs:bodyPr>
  </cs:dataLabel>
  <cs:dataLabelCallout>
    <cs:lnRef idx="0">
      <cs:styleClr val="auto"/>
    </cs:lnRef>
    <cs:fillRef idx="0"/>
    <cs:effectRef idx="0"/>
    <cs:fontRef idx="minor">
      <a:schemeClr val="tx1">
        <a:lumMod val="65000"/>
        <a:lumOff val="35000"/>
      </a:schemeClr>
    </cs:fontRef>
    <cs:spPr>
      <a:solidFill>
        <a:schemeClr val="lt1"/>
      </a:solidFill>
      <a:ln>
        <a:solidFill>
          <a:schemeClr val="ph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ln>
        <a:solidFill>
          <a:schemeClr val="bg1"/>
        </a:solidFill>
      </a:ln>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28575" cap="rnd">
        <a:solidFill>
          <a:schemeClr val="phClr"/>
        </a:solidFill>
        <a:round/>
      </a:ln>
    </cs:spPr>
  </cs:dataPointWireframe>
  <cs:dataTable>
    <cs:lnRef idx="0"/>
    <cs:fillRef idx="0"/>
    <cs:effectRef idx="0"/>
    <cs:fontRef idx="minor">
      <a:schemeClr val="tx1">
        <a:lumMod val="65000"/>
        <a:lumOff val="35000"/>
      </a:schemeClr>
    </cs:fontRef>
    <cs:defRPr sz="1197"/>
  </cs:dataTable>
  <cs:downBar>
    <cs:lnRef idx="0"/>
    <cs:fillRef idx="0"/>
    <cs:effectRef idx="0"/>
    <cs:fontRef idx="minor">
      <a:schemeClr val="tx1"/>
    </cs:fontRef>
    <cs:spPr>
      <a:solidFill>
        <a:schemeClr val="dk1"/>
      </a:solidFill>
    </cs:spPr>
  </cs:downBar>
  <cs:dropLine>
    <cs:lnRef idx="0"/>
    <cs:fillRef idx="0"/>
    <cs:effectRef idx="0"/>
    <cs:fontRef idx="minor">
      <a:schemeClr val="tx1"/>
    </cs:fontRef>
  </cs:dropLine>
  <cs:errorBar>
    <cs:lnRef idx="0"/>
    <cs:fillRef idx="0"/>
    <cs:effectRef idx="0"/>
    <cs:fontRef idx="minor">
      <a:schemeClr val="tx1"/>
    </cs:fontRef>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lumOff val="10000"/>
          </a:schemeClr>
        </a:solidFill>
        <a:round/>
      </a:ln>
    </cs:spPr>
  </cs:gridlineMinor>
  <cs:hiLoLine>
    <cs:lnRef idx="0"/>
    <cs:fillRef idx="0"/>
    <cs:effectRef idx="0"/>
    <cs:fontRef idx="minor">
      <a:schemeClr val="tx1"/>
    </cs:fontRef>
  </cs:hiLoLine>
  <cs:leaderLine>
    <cs:lnRef idx="0"/>
    <cs:fillRef idx="0"/>
    <cs:effectRef idx="0"/>
    <cs:fontRef idx="minor">
      <a:schemeClr val="tx1"/>
    </cs:fontRef>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tx1"/>
    </cs:fontRef>
    <cs:spPr>
      <a:solidFill>
        <a:schemeClr val="lt1"/>
      </a:solidFill>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9CF2AC-AF5B-4F62-88CC-9CE7D47A6E45}" type="datetimeFigureOut">
              <a:rPr lang="es-ES" smtClean="0"/>
              <a:pPr/>
              <a:t>08/09/2020</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231DA4E-7392-45CF-B7E4-1EB97793B23C}" type="slidenum">
              <a:rPr lang="es-ES" smtClean="0"/>
              <a:pPr/>
              <a:t>‹Nº›</a:t>
            </a:fld>
            <a:endParaRPr lang="es-ES"/>
          </a:p>
        </p:txBody>
      </p:sp>
    </p:spTree>
    <p:extLst>
      <p:ext uri="{BB962C8B-B14F-4D97-AF65-F5344CB8AC3E}">
        <p14:creationId xmlns:p14="http://schemas.microsoft.com/office/powerpoint/2010/main" val="21049805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unenvironment.or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F231DA4E-7392-45CF-B7E4-1EB97793B23C}" type="slidenum">
              <a:rPr lang="es-ES" smtClean="0"/>
              <a:pPr/>
              <a:t>1</a:t>
            </a:fld>
            <a:endParaRPr lang="es-ES"/>
          </a:p>
        </p:txBody>
      </p:sp>
    </p:spTree>
    <p:extLst>
      <p:ext uri="{BB962C8B-B14F-4D97-AF65-F5344CB8AC3E}">
        <p14:creationId xmlns:p14="http://schemas.microsoft.com/office/powerpoint/2010/main" val="23260410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fontScale="5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Operational, </a:t>
            </a:r>
            <a:r>
              <a:rPr lang="en-US" sz="1400" dirty="0" smtClean="0"/>
              <a:t>transparent</a:t>
            </a:r>
            <a:r>
              <a:rPr lang="en-US" sz="1200" dirty="0" smtClean="0"/>
              <a:t> and useful accounting and auditing systems</a:t>
            </a:r>
            <a:endParaRPr lang="es-E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Systems for monitoring and reporting on financial management performance</a:t>
            </a:r>
            <a:endParaRPr lang="es-E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Training and support networks to enable PA managers to operate more cost-effectively</a:t>
            </a:r>
            <a:endParaRPr lang="es-E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PA site-level management and business planning</a:t>
            </a:r>
            <a:endParaRPr lang="es-E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s-CO"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s-CO"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s-CO" sz="1200" dirty="0" smtClean="0"/>
              <a:t>En este componente se indagó por el</a:t>
            </a:r>
            <a:r>
              <a:rPr lang="es-CO" sz="1200" baseline="0" dirty="0" smtClean="0"/>
              <a:t> grado de implementación de herramientas de planificación financiera, sistemas contables y planes de negocios.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O" sz="12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s-CO" sz="1200" baseline="0" dirty="0" smtClean="0"/>
              <a:t>Entre los aspectos sobresalientes se tocó el tema de los planes de negocios y planes de manejo costeados, tanto PNN y las corporaciones están incorporando elementos de planeación financiera en sus Planes de Manejo, por medio del costeo y proyección de gastos de las estrategias que se plantean, sin embargo la inclusión de costos no se plantea teniendo en cuenta los principios de costo efectividad en las AMP regionales, en PNN si se tiene en cuenta este criterio.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O" sz="12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s-CO" sz="1200" baseline="0" dirty="0" smtClean="0"/>
              <a:t>Al indagar si las AMP tenían planes de negocios, todas las corporaciones indicaron que si a excepción de 2, sin embargo, en el caso de las regionales los planes de negocio actuales no contribuyen al sostenimiento del AMP como tal. La mayoría, a excepción de Coralina, están enfocados a comunidades que realizan actividades económicas en las áreas pero que no retribuyen al sostenimiento del AMP y están en estado incipiente de implementación. Para PNN, el empleo de este instrumento se encuentra todavía en etapas tempranas y requiere un mayor desarrollo, por ahora cuentan con planes de negocio en ecoturismo a partir de esquema de alianzas público privadas.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O" sz="12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s-CO" sz="1200" baseline="0" dirty="0" smtClean="0"/>
              <a:t>En cuanto a los sistemas de contabilidad y el control que se hace, todos los administradores reportaron que existen sistemas de auditoria que siguen las operaciones de los administradores, el problema en las AMP regionales es que las inversiones y gastos de las AMP están inmersos en toda la operación de la entidad por tanto no es fácil identificar que sucede en las AMP a nivel financiero. Al ser PNN y Coralina entidades dedicadas principalmente al manejo de AMP, la contabilidad es más clara, sin embargo reconocen que se debe avanzar hacia una contabilidad de costos (actualmente se emplea contabilidad financiera)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O" sz="12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s-CO"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s-CO"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s-CO" sz="1200" dirty="0" smtClean="0"/>
              <a:t>CONCEPTOS</a:t>
            </a:r>
            <a:endParaRPr lang="es-E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s-CO" sz="1200" u="sng" dirty="0" smtClean="0"/>
              <a:t>Este componente evalúa el grado de implementación de herramientas como la </a:t>
            </a:r>
            <a:r>
              <a:rPr lang="es-CO" sz="1200" b="1" u="sng" dirty="0" smtClean="0">
                <a:solidFill>
                  <a:srgbClr val="C00000"/>
                </a:solidFill>
              </a:rPr>
              <a:t>planificación financiera, sistemas contables y planes de negocios</a:t>
            </a:r>
            <a:r>
              <a:rPr lang="es-CO" sz="1200" u="sng" dirty="0" smtClean="0"/>
              <a:t> en la administración de las AMP, que contribuyen al </a:t>
            </a:r>
            <a:r>
              <a:rPr lang="es-CO" sz="1200" b="1" u="sng" dirty="0" smtClean="0">
                <a:solidFill>
                  <a:srgbClr val="C00000"/>
                </a:solidFill>
              </a:rPr>
              <a:t>manejo costo efectivo </a:t>
            </a:r>
            <a:r>
              <a:rPr lang="es-CO" sz="1200" u="sng" dirty="0" smtClean="0"/>
              <a:t>al realizarse de manera regular en las áreas protegidas y permite a los administradores </a:t>
            </a:r>
            <a:r>
              <a:rPr lang="es-CO" sz="1200" b="1" u="sng" dirty="0" smtClean="0">
                <a:solidFill>
                  <a:srgbClr val="C00000"/>
                </a:solidFill>
              </a:rPr>
              <a:t>tomar decisiones financieras estratégicas</a:t>
            </a:r>
            <a:r>
              <a:rPr lang="es-CO" sz="1200" u="sng" dirty="0" smtClean="0"/>
              <a:t>  respecto a la asignación del gasto, reducciones en los costos, generación y direccionamiento efectivo de fondos, entre otras (</a:t>
            </a:r>
            <a:r>
              <a:rPr lang="es-CO" sz="1200" u="sng" dirty="0" err="1" smtClean="0"/>
              <a:t>Bovarnick</a:t>
            </a:r>
            <a:r>
              <a:rPr lang="es-CO" sz="1200" u="sng" dirty="0" smtClean="0"/>
              <a:t> </a:t>
            </a:r>
            <a:r>
              <a:rPr lang="es-CO" sz="1200" i="1" u="sng" dirty="0" smtClean="0"/>
              <a:t>et al., 2010</a:t>
            </a:r>
            <a:r>
              <a:rPr lang="es-CO" sz="1200" u="sng" dirty="0" smtClean="0"/>
              <a:t>)  </a:t>
            </a:r>
          </a:p>
          <a:p>
            <a:endParaRPr lang="es-CO"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s-ES" u="sng" dirty="0" smtClean="0"/>
              <a:t>Un Plan de Negocio de AP es un plan que analiza e identifica la brecha financiera en las operaciones de un AP, y presenta oportunidades para mitigar esa brecha a través de eficiencias de costo operativo o programas de generación de ingresos.  No se refiere a planes de negocios para servicios específicos de una concesión dentro de un AP.  Cada país podrá tener su propia definición y metodología para los planes de negocio o podrá solamente llevar a cabo un análisis financiero y por lo tanto tendrá que adaptar las preguntas como sea necesario.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u="sng"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s-CO" sz="1200" b="0" i="0" u="sng" kern="1200" dirty="0" smtClean="0">
                <a:solidFill>
                  <a:schemeClr val="tx1"/>
                </a:solidFill>
                <a:effectLst/>
                <a:latin typeface="+mn-lt"/>
                <a:ea typeface="+mn-ea"/>
                <a:cs typeface="+mn-cs"/>
              </a:rPr>
              <a:t>La </a:t>
            </a:r>
            <a:r>
              <a:rPr lang="es-CO" sz="1200" b="1" i="0" u="sng" kern="1200" dirty="0" smtClean="0">
                <a:solidFill>
                  <a:schemeClr val="tx1"/>
                </a:solidFill>
                <a:effectLst/>
                <a:latin typeface="+mn-lt"/>
                <a:ea typeface="+mn-ea"/>
                <a:cs typeface="+mn-cs"/>
              </a:rPr>
              <a:t>contabilidad de costos</a:t>
            </a:r>
            <a:r>
              <a:rPr lang="es-CO" sz="1200" b="0" i="0" kern="1200" dirty="0" smtClean="0">
                <a:solidFill>
                  <a:schemeClr val="tx1"/>
                </a:solidFill>
                <a:effectLst/>
                <a:latin typeface="+mn-lt"/>
                <a:ea typeface="+mn-ea"/>
                <a:cs typeface="+mn-cs"/>
              </a:rPr>
              <a:t> es un sistema de información para predeterminar, registrar, acumular, distribuir, controlar, analizar, interpretar e informar de los </a:t>
            </a:r>
            <a:r>
              <a:rPr lang="es-CO" sz="1200" b="1" i="0" kern="1200" dirty="0" smtClean="0">
                <a:solidFill>
                  <a:schemeClr val="tx1"/>
                </a:solidFill>
                <a:effectLst/>
                <a:latin typeface="+mn-lt"/>
                <a:ea typeface="+mn-ea"/>
                <a:cs typeface="+mn-cs"/>
              </a:rPr>
              <a:t>costos</a:t>
            </a:r>
            <a:r>
              <a:rPr lang="es-CO" sz="1200" b="0" i="0" kern="1200" dirty="0" smtClean="0">
                <a:solidFill>
                  <a:schemeClr val="tx1"/>
                </a:solidFill>
                <a:effectLst/>
                <a:latin typeface="+mn-lt"/>
                <a:ea typeface="+mn-ea"/>
                <a:cs typeface="+mn-cs"/>
              </a:rPr>
              <a:t> de producción, distribución, administración y financiamiento.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O" sz="1200" b="0" i="0" u="sng"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O" sz="1200" b="1" i="0" u="sng" kern="1200" dirty="0" smtClean="0">
                <a:solidFill>
                  <a:schemeClr val="tx1"/>
                </a:solidFill>
                <a:effectLst/>
                <a:latin typeface="+mn-lt"/>
                <a:ea typeface="+mn-ea"/>
                <a:cs typeface="+mn-cs"/>
              </a:rPr>
              <a:t>Contabilidad financiera</a:t>
            </a:r>
            <a:r>
              <a:rPr lang="es-CO" sz="1200" b="0" i="0" kern="1200" dirty="0" smtClean="0">
                <a:solidFill>
                  <a:schemeClr val="tx1"/>
                </a:solidFill>
                <a:effectLst/>
                <a:latin typeface="+mn-lt"/>
                <a:ea typeface="+mn-ea"/>
                <a:cs typeface="+mn-cs"/>
              </a:rPr>
              <a:t> es la rama de la </a:t>
            </a:r>
            <a:r>
              <a:rPr lang="es-CO" sz="1200" b="1" i="0" kern="1200" dirty="0" err="1" smtClean="0">
                <a:solidFill>
                  <a:schemeClr val="tx1"/>
                </a:solidFill>
                <a:effectLst/>
                <a:latin typeface="+mn-lt"/>
                <a:ea typeface="+mn-ea"/>
                <a:cs typeface="+mn-cs"/>
              </a:rPr>
              <a:t>contabilidad</a:t>
            </a:r>
            <a:r>
              <a:rPr lang="es-CO" sz="1200" b="0" i="0" kern="1200" dirty="0" err="1" smtClean="0">
                <a:solidFill>
                  <a:schemeClr val="tx1"/>
                </a:solidFill>
                <a:effectLst/>
                <a:latin typeface="+mn-lt"/>
                <a:ea typeface="+mn-ea"/>
                <a:cs typeface="+mn-cs"/>
              </a:rPr>
              <a:t>que</a:t>
            </a:r>
            <a:r>
              <a:rPr lang="es-CO" sz="1200" b="0" i="0" kern="1200" dirty="0" smtClean="0">
                <a:solidFill>
                  <a:schemeClr val="tx1"/>
                </a:solidFill>
                <a:effectLst/>
                <a:latin typeface="+mn-lt"/>
                <a:ea typeface="+mn-ea"/>
                <a:cs typeface="+mn-cs"/>
              </a:rPr>
              <a:t> se encarga de recolectar, clasificar, registrar, resumir e informar sobre las operaciones valorables en dinero realizadas por un ente económico. Su función principal es llevar en forma histórica la vida económica de una empresa</a:t>
            </a:r>
            <a:endParaRPr lang="es-ES" u="sng" dirty="0" smtClean="0"/>
          </a:p>
          <a:p>
            <a:endParaRPr lang="es-CO" dirty="0"/>
          </a:p>
        </p:txBody>
      </p:sp>
      <p:sp>
        <p:nvSpPr>
          <p:cNvPr id="4" name="Marcador de número de diapositiva 3"/>
          <p:cNvSpPr>
            <a:spLocks noGrp="1"/>
          </p:cNvSpPr>
          <p:nvPr>
            <p:ph type="sldNum" sz="quarter" idx="10"/>
          </p:nvPr>
        </p:nvSpPr>
        <p:spPr/>
        <p:txBody>
          <a:bodyPr/>
          <a:lstStyle/>
          <a:p>
            <a:fld id="{87AB65F3-B3EE-4884-8762-48F627098C1F}" type="slidenum">
              <a:rPr lang="es-CO" smtClean="0"/>
              <a:pPr/>
              <a:t>19</a:t>
            </a:fld>
            <a:endParaRPr lang="es-CO"/>
          </a:p>
        </p:txBody>
      </p:sp>
    </p:spTree>
    <p:extLst>
      <p:ext uri="{BB962C8B-B14F-4D97-AF65-F5344CB8AC3E}">
        <p14:creationId xmlns:p14="http://schemas.microsoft.com/office/powerpoint/2010/main" val="9543705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fontScale="92500" lnSpcReduction="20000"/>
          </a:bodyPr>
          <a:lstStyle/>
          <a:p>
            <a:r>
              <a:rPr lang="es-CO" dirty="0" smtClean="0"/>
              <a:t>El</a:t>
            </a:r>
            <a:r>
              <a:rPr lang="es-CO" baseline="0" dirty="0" smtClean="0"/>
              <a:t> tercer y último componente evalúa el grado de desarrollo y aprovechamiento de mecanismos para la generación de ingresos. Aquí el concepto clave es diversificación de las fuentes de ingreso pues esta reduce la vulnerabilidad ante choques externos y la dependencia de las AMP de recursos gubernamentales.</a:t>
            </a:r>
          </a:p>
          <a:p>
            <a:endParaRPr lang="es-CO" baseline="0" dirty="0" smtClean="0"/>
          </a:p>
          <a:p>
            <a:r>
              <a:rPr lang="es-CO" baseline="0" dirty="0" smtClean="0"/>
              <a:t>En este caso PNN sobresale sobre los demás administradores, pues cuenta con el mayor numero de fuentes diversificadas operando entre las que se cuentas tarifas de ingreso, tasa por uso del agua, donaciones de privados motivados por la exención al impuesto de renta, cobro por prestación de servicios de actividades recreativas acuáticas, tránsito de embarcaciones a implementarse, concesiones, entre otros. Además de estar adelantando ante el gobierno gestiones para recibir recursos de otros instrumentos existentes como sobretasa a peajes, IVA en telefonía móvil, transferencias del sector eléctrico. También manifiesta que tiene todos los mecanismos posibles de fuentes de ingreso analizados y en proceso de implementación (cuenta con una estrategia de sostenibilidad financiera) </a:t>
            </a:r>
          </a:p>
          <a:p>
            <a:endParaRPr lang="es-CO" baseline="0" dirty="0" smtClean="0"/>
          </a:p>
          <a:p>
            <a:r>
              <a:rPr lang="es-CO" baseline="0" dirty="0" smtClean="0"/>
              <a:t>Las corporaciones dependen mayoritariamente del Presupuesto General de la Nación y del Fondo de Compensación Ambiental. Algunas veces acceden a fondos de cooperación internacional pero este acceso depende de la gestión particular de cada administrador. Ninguna al momento del estudio contaba con ingresos provenientes de tarifas cobradas a visitantes, a pesar de que el ecoturismo cada vez atrae más personas y en mayor proporción en zonas costeras. En su mayoría desconocen o carecen de estudios de mecanismos para generar ingresos.</a:t>
            </a:r>
          </a:p>
          <a:p>
            <a:endParaRPr lang="es-CO" baseline="0" dirty="0" smtClean="0"/>
          </a:p>
          <a:p>
            <a:r>
              <a:rPr lang="es-CO" baseline="0" dirty="0" smtClean="0"/>
              <a:t>Coralina si tiene tarifas de ingreso en una de sus AMP, y al momento del proyecto estaba en estudio la implementación de otra. Coralina ha avanzado en el análisis de posibles fuentes de ingreso como sistemas de donaciones, fideicomisos, licencias de operación pero muchos de estos han resultado inviables jurídicamente debido al escaso desarrollo del marco legal colombiano en torno a la financiación de AP.</a:t>
            </a:r>
            <a:endParaRPr lang="es-CO" dirty="0"/>
          </a:p>
        </p:txBody>
      </p:sp>
      <p:sp>
        <p:nvSpPr>
          <p:cNvPr id="4" name="Marcador de número de diapositiva 3"/>
          <p:cNvSpPr>
            <a:spLocks noGrp="1"/>
          </p:cNvSpPr>
          <p:nvPr>
            <p:ph type="sldNum" sz="quarter" idx="10"/>
          </p:nvPr>
        </p:nvSpPr>
        <p:spPr/>
        <p:txBody>
          <a:bodyPr/>
          <a:lstStyle/>
          <a:p>
            <a:fld id="{87AB65F3-B3EE-4884-8762-48F627098C1F}" type="slidenum">
              <a:rPr lang="es-CO" smtClean="0"/>
              <a:pPr/>
              <a:t>20</a:t>
            </a:fld>
            <a:endParaRPr lang="es-CO"/>
          </a:p>
        </p:txBody>
      </p:sp>
    </p:spTree>
    <p:extLst>
      <p:ext uri="{BB962C8B-B14F-4D97-AF65-F5344CB8AC3E}">
        <p14:creationId xmlns:p14="http://schemas.microsoft.com/office/powerpoint/2010/main" val="335067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En esta gráfica se puede apreciar lo expuesto anteriormente donde los</a:t>
            </a:r>
            <a:r>
              <a:rPr lang="es-MX" baseline="0" dirty="0" smtClean="0"/>
              <a:t> administradores con fuentes de financiación más diversificadas están obteniendo más recursos</a:t>
            </a:r>
            <a:endParaRPr lang="es-CO" dirty="0" smtClean="0"/>
          </a:p>
          <a:p>
            <a:endParaRPr lang="es-CO" dirty="0" smtClean="0"/>
          </a:p>
          <a:p>
            <a:endParaRPr lang="es-CO" dirty="0" smtClean="0"/>
          </a:p>
          <a:p>
            <a:r>
              <a:rPr lang="es-CO" dirty="0" smtClean="0"/>
              <a:t>Solo las AMP administradas por PNN y por Coralina generan ingresos a los administradores. </a:t>
            </a:r>
          </a:p>
          <a:p>
            <a:r>
              <a:rPr lang="es-CO" dirty="0" smtClean="0"/>
              <a:t>Los recursos generados se deben principalmente a ecoturismo: tarifas de entrada y concesiones.</a:t>
            </a:r>
          </a:p>
          <a:p>
            <a:r>
              <a:rPr lang="es-CO" dirty="0" smtClean="0"/>
              <a:t>Incremento de más de $ 3 mil millones en el período para el SAMP.</a:t>
            </a:r>
          </a:p>
          <a:p>
            <a:r>
              <a:rPr lang="es-CO" dirty="0" smtClean="0"/>
              <a:t>En el 2015 el 91% de los ingresos por ecoturismo de PNN provino de AMP. </a:t>
            </a:r>
          </a:p>
          <a:p>
            <a:r>
              <a:rPr lang="es-CO" dirty="0" smtClean="0"/>
              <a:t>Se destaca Coralina y AMP de PNN Pacífico.</a:t>
            </a:r>
          </a:p>
          <a:p>
            <a:r>
              <a:rPr lang="es-CO" dirty="0" smtClean="0"/>
              <a:t>Cambio de metodología: sólo desde 2013 se discriminan los ingresos por cada una de las AP de PNN.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O"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s-CO" baseline="0" dirty="0" smtClean="0"/>
              <a:t>En general el incremento se debe a un  mayor número de visitantes. </a:t>
            </a:r>
          </a:p>
          <a:p>
            <a:endParaRPr lang="es-ES" dirty="0"/>
          </a:p>
        </p:txBody>
      </p:sp>
      <p:sp>
        <p:nvSpPr>
          <p:cNvPr id="4" name="Marcador de número de diapositiva 3"/>
          <p:cNvSpPr>
            <a:spLocks noGrp="1"/>
          </p:cNvSpPr>
          <p:nvPr>
            <p:ph type="sldNum" sz="quarter" idx="10"/>
          </p:nvPr>
        </p:nvSpPr>
        <p:spPr/>
        <p:txBody>
          <a:bodyPr/>
          <a:lstStyle/>
          <a:p>
            <a:fld id="{87AB65F3-B3EE-4884-8762-48F627098C1F}" type="slidenum">
              <a:rPr lang="es-CO" smtClean="0"/>
              <a:pPr/>
              <a:t>21</a:t>
            </a:fld>
            <a:endParaRPr lang="es-CO"/>
          </a:p>
        </p:txBody>
      </p:sp>
    </p:spTree>
    <p:extLst>
      <p:ext uri="{BB962C8B-B14F-4D97-AF65-F5344CB8AC3E}">
        <p14:creationId xmlns:p14="http://schemas.microsoft.com/office/powerpoint/2010/main" val="7335928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smtClean="0"/>
              <a:t>Tanto PNN como Coralina adjudican puntajes altos a la  capacidad financiera del SAMP medida a través de la Ficha de Puntaje reflejando su carácter misional</a:t>
            </a:r>
            <a:r>
              <a:rPr lang="es-CO" baseline="0" dirty="0" smtClean="0"/>
              <a:t> están dedicadas exclusivamente al manejo de AMP lo que les permite hacer un mejor uso de las herramientas disponibles para cumplir sus metas de conservación y sostenibilidad</a:t>
            </a:r>
            <a:endParaRPr lang="es-CO" dirty="0" smtClean="0"/>
          </a:p>
          <a:p>
            <a:endParaRPr lang="es-CO" dirty="0" smtClean="0"/>
          </a:p>
          <a:p>
            <a:r>
              <a:rPr lang="es-CO" dirty="0" smtClean="0"/>
              <a:t>El puntaje establecido por las Corporaciones estuvo por debajo del 30% , no es sorpresivo teniendo en cuenta la jurisdicción reciente sobre las áreas marinas (2011).</a:t>
            </a:r>
          </a:p>
          <a:p>
            <a:endParaRPr lang="es-CO" dirty="0" smtClean="0"/>
          </a:p>
          <a:p>
            <a:r>
              <a:rPr lang="es-CO" dirty="0" smtClean="0"/>
              <a:t>El marco legal para la generación de ingresos en las AP todavía es débil. Si bien las normas ambientales (Ley 99 de 1993, Decreto 2372 de 2010, decreto 3572 de 2011 ) respaldan la creación de AMP,  no es claro el soporte a la financiación de las AMP.</a:t>
            </a:r>
          </a:p>
          <a:p>
            <a:endParaRPr lang="es-CO" dirty="0" smtClean="0"/>
          </a:p>
          <a:p>
            <a:r>
              <a:rPr lang="es-CO" dirty="0" smtClean="0"/>
              <a:t>Sin embargo las recientes propuestas de PNN y la experiencia de algunas corporaciones demuestran que hay formas efectivas de generar ingresos.</a:t>
            </a:r>
          </a:p>
          <a:p>
            <a:endParaRPr lang="es-CO" dirty="0" smtClean="0"/>
          </a:p>
          <a:p>
            <a:r>
              <a:rPr lang="es-CO" dirty="0" smtClean="0"/>
              <a:t>Se requiere avanzar en los elementos de planeación financiera de las AMP en temas puntuales como: contabilidad de costos estandarizados, economistas y planificadores financieros,  planes de negocios.</a:t>
            </a:r>
          </a:p>
          <a:p>
            <a:endParaRPr lang="es-CO" dirty="0"/>
          </a:p>
        </p:txBody>
      </p:sp>
      <p:sp>
        <p:nvSpPr>
          <p:cNvPr id="4" name="Marcador de número de diapositiva 3"/>
          <p:cNvSpPr>
            <a:spLocks noGrp="1"/>
          </p:cNvSpPr>
          <p:nvPr>
            <p:ph type="sldNum" sz="quarter" idx="10"/>
          </p:nvPr>
        </p:nvSpPr>
        <p:spPr/>
        <p:txBody>
          <a:bodyPr/>
          <a:lstStyle/>
          <a:p>
            <a:fld id="{87AB65F3-B3EE-4884-8762-48F627098C1F}" type="slidenum">
              <a:rPr lang="es-CO" smtClean="0"/>
              <a:pPr/>
              <a:t>22</a:t>
            </a:fld>
            <a:endParaRPr lang="es-CO"/>
          </a:p>
        </p:txBody>
      </p:sp>
    </p:spTree>
    <p:extLst>
      <p:ext uri="{BB962C8B-B14F-4D97-AF65-F5344CB8AC3E}">
        <p14:creationId xmlns:p14="http://schemas.microsoft.com/office/powerpoint/2010/main" val="577290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b="1" dirty="0" smtClean="0">
                <a:hlinkClick r:id="rId3"/>
              </a:rPr>
              <a:t>UN </a:t>
            </a:r>
            <a:r>
              <a:rPr lang="es-CO" b="1" dirty="0" err="1" smtClean="0">
                <a:hlinkClick r:id="rId3"/>
              </a:rPr>
              <a:t>Environment</a:t>
            </a:r>
            <a:r>
              <a:rPr lang="es-CO" b="1" dirty="0" smtClean="0">
                <a:hlinkClick r:id="rId3"/>
              </a:rPr>
              <a:t> </a:t>
            </a:r>
            <a:r>
              <a:rPr lang="es-CO" b="1" dirty="0" err="1" smtClean="0">
                <a:hlinkClick r:id="rId3"/>
              </a:rPr>
              <a:t>Programme</a:t>
            </a:r>
            <a:r>
              <a:rPr lang="es-CO" b="1" dirty="0" smtClean="0">
                <a:hlinkClick r:id="rId3"/>
              </a:rPr>
              <a:t>: UNEP</a:t>
            </a:r>
          </a:p>
          <a:p>
            <a:pPr marL="171450" indent="-171450">
              <a:buFontTx/>
              <a:buChar char="-"/>
            </a:pPr>
            <a:r>
              <a:rPr lang="es-CO" dirty="0" smtClean="0"/>
              <a:t>Gobierno nacional y local</a:t>
            </a:r>
          </a:p>
          <a:p>
            <a:pPr marL="171450" indent="-171450">
              <a:buFontTx/>
              <a:buChar char="-"/>
            </a:pPr>
            <a:r>
              <a:rPr lang="es-CO" dirty="0" smtClean="0"/>
              <a:t>Productos sostenibles, madera certificada, productos cultivados</a:t>
            </a:r>
          </a:p>
          <a:p>
            <a:pPr marL="171450" indent="-171450">
              <a:buFontTx/>
              <a:buChar char="-"/>
            </a:pPr>
            <a:r>
              <a:rPr lang="es-CO" dirty="0" smtClean="0"/>
              <a:t>Fondo bilateral, multilateral, programas de asistencia para el desarrollo</a:t>
            </a:r>
          </a:p>
          <a:p>
            <a:pPr marL="171450" indent="-171450">
              <a:buFontTx/>
              <a:buChar char="-"/>
            </a:pPr>
            <a:r>
              <a:rPr lang="es-CO" dirty="0" smtClean="0"/>
              <a:t>Ecoturismo no pudo estimarse pero</a:t>
            </a:r>
            <a:r>
              <a:rPr lang="es-CO" baseline="0" dirty="0" smtClean="0"/>
              <a:t> nos dicen que el aporte es de 100</a:t>
            </a:r>
          </a:p>
          <a:p>
            <a:pPr marL="171450" indent="-171450">
              <a:buFontTx/>
              <a:buChar char="-"/>
            </a:pPr>
            <a:r>
              <a:rPr lang="es-CO" baseline="0" dirty="0" err="1" smtClean="0"/>
              <a:t>Filantropia</a:t>
            </a:r>
            <a:r>
              <a:rPr lang="es-CO" baseline="0" dirty="0" smtClean="0"/>
              <a:t> apenas 3%</a:t>
            </a:r>
          </a:p>
          <a:p>
            <a:pPr marL="171450" indent="-171450">
              <a:buFontTx/>
              <a:buChar char="-"/>
            </a:pPr>
            <a:r>
              <a:rPr lang="es-CO" baseline="0" dirty="0" smtClean="0"/>
              <a:t>Fuentes alternativas, más recientes, pagos por servicios ambientales, </a:t>
            </a:r>
            <a:r>
              <a:rPr lang="es-CO" baseline="0" dirty="0" err="1" smtClean="0"/>
              <a:t>bioprospección</a:t>
            </a:r>
            <a:endParaRPr lang="es-CO" baseline="0" dirty="0" smtClean="0"/>
          </a:p>
          <a:p>
            <a:pPr marL="0" indent="0">
              <a:buFontTx/>
              <a:buNone/>
            </a:pPr>
            <a:endParaRPr lang="es-CO" baseline="0" dirty="0"/>
          </a:p>
          <a:p>
            <a:pPr marL="0" indent="0">
              <a:buFontTx/>
              <a:buNone/>
            </a:pPr>
            <a:r>
              <a:rPr lang="es-CO" baseline="0" dirty="0" smtClean="0"/>
              <a:t>2017 65% de las AMP carecen de fondos gestión básica y 91% carecen de personal capacitado, un estudio de 2010 afirma que el 70% son AMP de papel, no efectivas</a:t>
            </a:r>
          </a:p>
          <a:p>
            <a:pPr marL="0" indent="0">
              <a:buFontTx/>
              <a:buNone/>
            </a:pPr>
            <a:endParaRPr lang="es-CO" baseline="0" dirty="0" smtClean="0"/>
          </a:p>
          <a:p>
            <a:pPr marL="0" indent="0">
              <a:buFontTx/>
              <a:buNone/>
            </a:pPr>
            <a:endParaRPr lang="es-CO" baseline="0" dirty="0" smtClean="0"/>
          </a:p>
        </p:txBody>
      </p:sp>
      <p:sp>
        <p:nvSpPr>
          <p:cNvPr id="4" name="Marcador de número de diapositiva 3"/>
          <p:cNvSpPr>
            <a:spLocks noGrp="1"/>
          </p:cNvSpPr>
          <p:nvPr>
            <p:ph type="sldNum" sz="quarter" idx="10"/>
          </p:nvPr>
        </p:nvSpPr>
        <p:spPr/>
        <p:txBody>
          <a:bodyPr/>
          <a:lstStyle/>
          <a:p>
            <a:fld id="{1DD4D7F6-B37A-42DD-B8E5-9A1F34A72DDE}" type="slidenum">
              <a:rPr lang="en-US" smtClean="0"/>
              <a:pPr/>
              <a:t>6</a:t>
            </a:fld>
            <a:endParaRPr lang="en-US"/>
          </a:p>
        </p:txBody>
      </p:sp>
    </p:spTree>
    <p:extLst>
      <p:ext uri="{BB962C8B-B14F-4D97-AF65-F5344CB8AC3E}">
        <p14:creationId xmlns:p14="http://schemas.microsoft.com/office/powerpoint/2010/main" val="2185235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 Cambio climático: fijación de carbono, protección</a:t>
            </a:r>
            <a:r>
              <a:rPr lang="es-ES" baseline="0" dirty="0" smtClean="0"/>
              <a:t> de costas, aumento de resiliencia ( se destina importantes recursos para cambio climático pero solo el 10% va directamente a esfuerzos de conservación, por lo cual se debe hacer mejor provecho de esta línea de financiación)</a:t>
            </a:r>
            <a:endParaRPr lang="en-US" dirty="0"/>
          </a:p>
        </p:txBody>
      </p:sp>
      <p:sp>
        <p:nvSpPr>
          <p:cNvPr id="4" name="Marcador de número de diapositiva 3"/>
          <p:cNvSpPr>
            <a:spLocks noGrp="1"/>
          </p:cNvSpPr>
          <p:nvPr>
            <p:ph type="sldNum" sz="quarter" idx="10"/>
          </p:nvPr>
        </p:nvSpPr>
        <p:spPr/>
        <p:txBody>
          <a:bodyPr/>
          <a:lstStyle/>
          <a:p>
            <a:fld id="{F231DA4E-7392-45CF-B7E4-1EB97793B23C}" type="slidenum">
              <a:rPr lang="es-ES" smtClean="0"/>
              <a:pPr/>
              <a:t>7</a:t>
            </a:fld>
            <a:endParaRPr lang="es-ES"/>
          </a:p>
        </p:txBody>
      </p:sp>
    </p:spTree>
    <p:extLst>
      <p:ext uri="{BB962C8B-B14F-4D97-AF65-F5344CB8AC3E}">
        <p14:creationId xmlns:p14="http://schemas.microsoft.com/office/powerpoint/2010/main" val="2510404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F231DA4E-7392-45CF-B7E4-1EB97793B23C}" type="slidenum">
              <a:rPr lang="es-ES" smtClean="0"/>
              <a:pPr/>
              <a:t>10</a:t>
            </a:fld>
            <a:endParaRPr lang="es-ES"/>
          </a:p>
        </p:txBody>
      </p:sp>
    </p:spTree>
    <p:extLst>
      <p:ext uri="{BB962C8B-B14F-4D97-AF65-F5344CB8AC3E}">
        <p14:creationId xmlns:p14="http://schemas.microsoft.com/office/powerpoint/2010/main" val="1702204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La Ficha de Sostenibilidad</a:t>
            </a:r>
            <a:r>
              <a:rPr lang="es-CO" baseline="0" dirty="0"/>
              <a:t> Financiera es </a:t>
            </a:r>
            <a:r>
              <a:rPr lang="es-MX" b="0" dirty="0">
                <a:solidFill>
                  <a:srgbClr val="FFFF00"/>
                </a:solidFill>
              </a:rPr>
              <a:t>una herramienta de monitoreo elaborada por el PNUD (2008) y adoptada por el Fondo para el Medio Ambiente Global (GEF) </a:t>
            </a:r>
            <a:endParaRPr lang="es-MX" b="0" dirty="0" smtClean="0">
              <a:solidFill>
                <a:srgbClr val="FFFF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s-CO" sz="1200" dirty="0" smtClean="0">
                <a:solidFill>
                  <a:prstClr val="white"/>
                </a:solidFill>
              </a:rPr>
              <a:t>Muestra el estado actual de la financiación de las AP y su tendencia en el largo plazo</a:t>
            </a:r>
            <a:endParaRPr lang="es-CO" b="0" dirty="0"/>
          </a:p>
          <a:p>
            <a:r>
              <a:rPr lang="es-CO" dirty="0"/>
              <a:t>Parte 1: es la parte cuantitativa</a:t>
            </a:r>
            <a:r>
              <a:rPr lang="es-CO" baseline="0" dirty="0"/>
              <a:t> y muestra el estado financiero de todo el sistema de áreas protegidas que se está analizando. Para esta parte se requiere la información financiera de costos e ingresos actuales. Ayuda al administrador del área a identificar metas, recursos necesarios para cumplirlas y faltantes presupuestales.</a:t>
            </a:r>
          </a:p>
          <a:p>
            <a:endParaRPr lang="es-CO" baseline="0" dirty="0"/>
          </a:p>
          <a:p>
            <a:r>
              <a:rPr lang="es-CO" baseline="0" dirty="0"/>
              <a:t>Parte 2: es la parte cualitativa y analiza el contexto en el que el sistema de AP está operando. Se divide en 3 partes para hacer un análisis holístico de la situación:</a:t>
            </a:r>
          </a:p>
          <a:p>
            <a:endParaRPr lang="es-CO" baseline="0" dirty="0"/>
          </a:p>
          <a:p>
            <a:pPr lvl="0"/>
            <a:r>
              <a:rPr lang="es-CO" baseline="0" dirty="0"/>
              <a:t>a) </a:t>
            </a:r>
            <a:r>
              <a:rPr lang="es-MX" sz="1200" kern="1200" dirty="0">
                <a:solidFill>
                  <a:schemeClr val="tx1"/>
                </a:solidFill>
                <a:effectLst/>
                <a:latin typeface="+mn-lt"/>
                <a:ea typeface="+mn-ea"/>
                <a:cs typeface="+mn-cs"/>
              </a:rPr>
              <a:t>Marcos legales, reguladores e institucionales</a:t>
            </a:r>
            <a:endParaRPr lang="es-CO" sz="1200" kern="1200" dirty="0">
              <a:solidFill>
                <a:schemeClr val="tx1"/>
              </a:solidFill>
              <a:effectLst/>
              <a:latin typeface="+mn-lt"/>
              <a:ea typeface="+mn-ea"/>
              <a:cs typeface="+mn-cs"/>
            </a:endParaRPr>
          </a:p>
          <a:p>
            <a:pPr lvl="0"/>
            <a:r>
              <a:rPr lang="es-MX" sz="1200" kern="1200" dirty="0">
                <a:solidFill>
                  <a:schemeClr val="tx1"/>
                </a:solidFill>
                <a:effectLst/>
                <a:latin typeface="+mn-lt"/>
                <a:ea typeface="+mn-ea"/>
                <a:cs typeface="+mn-cs"/>
              </a:rPr>
              <a:t>b) Planificación de negocios y herramientas para el manejo costo efectivo</a:t>
            </a:r>
            <a:endParaRPr lang="es-CO" sz="1200" kern="1200" dirty="0">
              <a:solidFill>
                <a:schemeClr val="tx1"/>
              </a:solidFill>
              <a:effectLst/>
              <a:latin typeface="+mn-lt"/>
              <a:ea typeface="+mn-ea"/>
              <a:cs typeface="+mn-cs"/>
            </a:endParaRPr>
          </a:p>
          <a:p>
            <a:pPr lvl="0"/>
            <a:r>
              <a:rPr lang="es-MX" sz="1200" kern="1200" dirty="0">
                <a:solidFill>
                  <a:schemeClr val="tx1"/>
                </a:solidFill>
                <a:effectLst/>
                <a:latin typeface="+mn-lt"/>
                <a:ea typeface="+mn-ea"/>
                <a:cs typeface="+mn-cs"/>
              </a:rPr>
              <a:t>c) Herramientas para la generación de ingresos de las áreas protegidas</a:t>
            </a:r>
          </a:p>
          <a:p>
            <a:pPr lvl="0"/>
            <a:endParaRPr lang="es-MX" sz="1200" kern="1200" dirty="0">
              <a:solidFill>
                <a:schemeClr val="tx1"/>
              </a:solidFill>
              <a:effectLst/>
              <a:latin typeface="+mn-lt"/>
              <a:ea typeface="+mn-ea"/>
              <a:cs typeface="+mn-cs"/>
            </a:endParaRPr>
          </a:p>
          <a:p>
            <a:pPr lvl="0"/>
            <a:r>
              <a:rPr lang="es-MX" sz="1200" kern="1200" dirty="0">
                <a:solidFill>
                  <a:schemeClr val="tx1"/>
                </a:solidFill>
                <a:effectLst/>
                <a:latin typeface="+mn-lt"/>
                <a:ea typeface="+mn-ea"/>
                <a:cs typeface="+mn-cs"/>
              </a:rPr>
              <a:t>Parte</a:t>
            </a:r>
            <a:r>
              <a:rPr lang="es-MX" sz="1200" kern="1200" baseline="0" dirty="0">
                <a:solidFill>
                  <a:schemeClr val="tx1"/>
                </a:solidFill>
                <a:effectLst/>
                <a:latin typeface="+mn-lt"/>
                <a:ea typeface="+mn-ea"/>
                <a:cs typeface="+mn-cs"/>
              </a:rPr>
              <a:t> 3: Puntaje se encarga de sumar los resultados de la </a:t>
            </a:r>
            <a:r>
              <a:rPr lang="es-MX" sz="1200" kern="1200" baseline="0" dirty="0" err="1">
                <a:solidFill>
                  <a:schemeClr val="tx1"/>
                </a:solidFill>
                <a:effectLst/>
                <a:latin typeface="+mn-lt"/>
                <a:ea typeface="+mn-ea"/>
                <a:cs typeface="+mn-cs"/>
              </a:rPr>
              <a:t>la</a:t>
            </a:r>
            <a:r>
              <a:rPr lang="es-MX" sz="1200" kern="1200" baseline="0" dirty="0">
                <a:solidFill>
                  <a:schemeClr val="tx1"/>
                </a:solidFill>
                <a:effectLst/>
                <a:latin typeface="+mn-lt"/>
                <a:ea typeface="+mn-ea"/>
                <a:cs typeface="+mn-cs"/>
              </a:rPr>
              <a:t> parte 2 para asignar un puntaje donde el máximo puntaje equivale a 221, se estima un % (en la ficha original es 233 pero se ajustó para nuestro caso)</a:t>
            </a:r>
            <a:endParaRPr lang="es-CO" sz="1200" kern="1200" dirty="0">
              <a:solidFill>
                <a:schemeClr val="tx1"/>
              </a:solidFill>
              <a:effectLst/>
              <a:latin typeface="+mn-lt"/>
              <a:ea typeface="+mn-ea"/>
              <a:cs typeface="+mn-cs"/>
            </a:endParaRPr>
          </a:p>
          <a:p>
            <a:endParaRPr lang="en-CA" dirty="0"/>
          </a:p>
        </p:txBody>
      </p:sp>
      <p:sp>
        <p:nvSpPr>
          <p:cNvPr id="4" name="Marcador de número de diapositiva 3"/>
          <p:cNvSpPr>
            <a:spLocks noGrp="1"/>
          </p:cNvSpPr>
          <p:nvPr>
            <p:ph type="sldNum" sz="quarter" idx="10"/>
          </p:nvPr>
        </p:nvSpPr>
        <p:spPr/>
        <p:txBody>
          <a:bodyPr/>
          <a:lstStyle/>
          <a:p>
            <a:fld id="{87AB65F3-B3EE-4884-8762-48F627098C1F}" type="slidenum">
              <a:rPr lang="es-CO" smtClean="0"/>
              <a:pPr/>
              <a:t>14</a:t>
            </a:fld>
            <a:endParaRPr lang="es-CO"/>
          </a:p>
        </p:txBody>
      </p:sp>
    </p:spTree>
    <p:extLst>
      <p:ext uri="{BB962C8B-B14F-4D97-AF65-F5344CB8AC3E}">
        <p14:creationId xmlns:p14="http://schemas.microsoft.com/office/powerpoint/2010/main" val="35415409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fontScale="850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dirty="0" smtClean="0"/>
              <a:t>Aquí tenemos los resultados generales del análisis cualitativo.</a:t>
            </a:r>
            <a:r>
              <a:rPr lang="es-CO" baseline="0" dirty="0" smtClean="0"/>
              <a:t> El resultado esta dado por el porcentaje obtenido del puntaje total posible.</a:t>
            </a:r>
            <a:endParaRPr lang="es-CO"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CO"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CO" sz="1200" kern="1200" dirty="0" smtClean="0">
                <a:solidFill>
                  <a:schemeClr val="tx1"/>
                </a:solidFill>
                <a:effectLst/>
                <a:latin typeface="+mn-lt"/>
                <a:ea typeface="+mn-ea"/>
                <a:cs typeface="+mn-cs"/>
              </a:rPr>
              <a:t>Sobre los principales hallazgos se tiene que el SAMP en temas de sostenibilidad financiera ha mejorado durante los años en que se implementó el proyecto, ya que los administradores reconocen con mayor claridad la importancia de la diversificación de fuentes de financiamiento, el papel de los instrumentos de planeación para asegurar la sostenibilidad, la necesidad de las valoraciones económicas para determinar con certeza los beneficios que se reciben de los ecosistemas protegidos y el beneficio de tener personal capacitado en temas de planeación y sostenibilidad financiera. La situación de las áreas nacionales en comparación de las áreas regionales difiere en gran medida como se verá en los puntajes asignados a cada elemento de la Ficha, esta situación se explica en parte, porque una entidad como PNN está enteramente dedicada a la administración de áreas protegidas, mientras las Corporaciones asumen, además de las AP, la administración del medio ambiente y los recursos naturales renovables dentro de su jurisdicción. Además, PNN tiene fuentes de ingresos más diversificadas mientras las CAR hasta ahora están explorando este camino frente a sus AP; con excepción de Coralina que está más avanzada en estos temas además de operar de manera diferente a las demás CAR, ya que su jurisdicción corresponde en gran medida a Áreas Protegidas.</a:t>
            </a:r>
          </a:p>
          <a:p>
            <a:endParaRPr lang="es-CO" dirty="0" smtClean="0"/>
          </a:p>
          <a:p>
            <a:r>
              <a:rPr lang="es-CO" dirty="0" smtClean="0"/>
              <a:t>Lo primero</a:t>
            </a:r>
            <a:r>
              <a:rPr lang="es-CO" baseline="0" dirty="0" smtClean="0"/>
              <a:t> que vemos son resultados por debajo del 24% para el caso de las CAR, con excepción de Coralina. Un puntaje importante para PNN  del 64%, que muestra su avance frente al 2011 que fue del 40%. </a:t>
            </a:r>
          </a:p>
          <a:p>
            <a:endParaRPr lang="es-CO" baseline="0" dirty="0" smtClean="0"/>
          </a:p>
          <a:p>
            <a:r>
              <a:rPr lang="es-CO" baseline="0" dirty="0" smtClean="0"/>
              <a:t>De lo anterior nos surgen tres interrogantes:</a:t>
            </a:r>
            <a:endParaRPr lang="es-CO" baseline="0" dirty="0"/>
          </a:p>
          <a:p>
            <a:pPr marL="228600" indent="-228600">
              <a:buAutoNum type="arabicPeriod"/>
            </a:pPr>
            <a:r>
              <a:rPr lang="es-CO" baseline="0" dirty="0"/>
              <a:t>¿Por qué las AMP regionales obtienen puntajes tan bajos en comparación con el puntaje obtenido por el administrador de las AMP de orden nacional, PNN?</a:t>
            </a:r>
          </a:p>
          <a:p>
            <a:pPr marL="228600" indent="-228600">
              <a:buAutoNum type="arabicPeriod"/>
            </a:pPr>
            <a:r>
              <a:rPr lang="es-CO" baseline="0" dirty="0"/>
              <a:t>¿Por qué Coralina, un administrador de AMP regionales, obtiene un puntaje sobresaliente en comparación de sus pares regionales? ¿Qué está haciendo mejor?¿En qué se diferencia?</a:t>
            </a:r>
          </a:p>
          <a:p>
            <a:pPr marL="228600" indent="-228600">
              <a:buAutoNum type="arabicPeriod"/>
            </a:pPr>
            <a:r>
              <a:rPr lang="es-CO" baseline="0" dirty="0"/>
              <a:t>¿Qué </a:t>
            </a:r>
            <a:r>
              <a:rPr lang="es-CO" baseline="0" dirty="0" smtClean="0"/>
              <a:t>elementos requieren los </a:t>
            </a:r>
            <a:r>
              <a:rPr lang="es-CO" baseline="0" dirty="0"/>
              <a:t>administradores regionales </a:t>
            </a:r>
            <a:r>
              <a:rPr lang="es-CO" baseline="0" dirty="0" smtClean="0"/>
              <a:t>para mejorar la </a:t>
            </a:r>
            <a:r>
              <a:rPr lang="es-CO" baseline="0" dirty="0"/>
              <a:t>sostenibilidad financiera de sus áreas</a:t>
            </a:r>
            <a:r>
              <a:rPr lang="es-CO" baseline="0" dirty="0" smtClean="0"/>
              <a:t>?</a:t>
            </a:r>
          </a:p>
          <a:p>
            <a:pPr marL="228600" indent="-228600">
              <a:buAutoNum type="arabicPeriod"/>
            </a:pPr>
            <a:endParaRPr lang="es-CO" baseline="0" dirty="0" smtClean="0"/>
          </a:p>
          <a:p>
            <a:pPr marL="0" indent="0">
              <a:buNone/>
            </a:pPr>
            <a:r>
              <a:rPr lang="es-CO" baseline="0" dirty="0" smtClean="0"/>
              <a:t>Vamos a intentar analizar estos resultados a través de los diferentes componentes cualitativos e información financiera. </a:t>
            </a:r>
            <a:endParaRPr lang="es-CO" baseline="0" dirty="0"/>
          </a:p>
          <a:p>
            <a:pPr marL="228600" indent="-228600">
              <a:buAutoNum type="arabicPeriod"/>
            </a:pPr>
            <a:endParaRPr lang="es-CO" baseline="0" dirty="0"/>
          </a:p>
        </p:txBody>
      </p:sp>
      <p:sp>
        <p:nvSpPr>
          <p:cNvPr id="4" name="Marcador de número de diapositiva 3"/>
          <p:cNvSpPr>
            <a:spLocks noGrp="1"/>
          </p:cNvSpPr>
          <p:nvPr>
            <p:ph type="sldNum" sz="quarter" idx="10"/>
          </p:nvPr>
        </p:nvSpPr>
        <p:spPr/>
        <p:txBody>
          <a:bodyPr/>
          <a:lstStyle/>
          <a:p>
            <a:fld id="{87AB65F3-B3EE-4884-8762-48F627098C1F}" type="slidenum">
              <a:rPr lang="es-CO" smtClean="0"/>
              <a:pPr/>
              <a:t>15</a:t>
            </a:fld>
            <a:endParaRPr lang="es-CO"/>
          </a:p>
        </p:txBody>
      </p:sp>
    </p:spTree>
    <p:extLst>
      <p:ext uri="{BB962C8B-B14F-4D97-AF65-F5344CB8AC3E}">
        <p14:creationId xmlns:p14="http://schemas.microsoft.com/office/powerpoint/2010/main" val="29656720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fontScale="70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smtClean="0"/>
              <a:t>El </a:t>
            </a:r>
            <a:r>
              <a:rPr lang="en-CA" dirty="0" err="1" smtClean="0"/>
              <a:t>componente</a:t>
            </a:r>
            <a:r>
              <a:rPr lang="en-CA" dirty="0" smtClean="0"/>
              <a:t> 1</a:t>
            </a:r>
            <a:r>
              <a:rPr lang="en-CA" baseline="0" dirty="0" smtClean="0"/>
              <a:t> </a:t>
            </a:r>
            <a:r>
              <a:rPr lang="en-CA" baseline="0" dirty="0" err="1" smtClean="0"/>
              <a:t>está</a:t>
            </a:r>
            <a:r>
              <a:rPr lang="en-CA" baseline="0" dirty="0" smtClean="0"/>
              <a:t> </a:t>
            </a:r>
            <a:r>
              <a:rPr lang="en-CA" baseline="0" dirty="0" err="1" smtClean="0"/>
              <a:t>compuesto</a:t>
            </a:r>
            <a:r>
              <a:rPr lang="en-CA" baseline="0" dirty="0" smtClean="0"/>
              <a:t> de 9 </a:t>
            </a:r>
            <a:r>
              <a:rPr lang="en-CA" baseline="0" dirty="0" err="1" smtClean="0"/>
              <a:t>elementos</a:t>
            </a:r>
            <a:r>
              <a:rPr lang="en-CA" baseline="0" dirty="0" smtClean="0"/>
              <a:t> que </a:t>
            </a:r>
            <a:r>
              <a:rPr lang="en-CA" b="1" baseline="0" dirty="0" err="1" smtClean="0"/>
              <a:t>evalua</a:t>
            </a:r>
            <a:r>
              <a:rPr lang="en-CA" b="1" baseline="0" dirty="0" smtClean="0"/>
              <a:t> </a:t>
            </a:r>
            <a:r>
              <a:rPr lang="es-CO" b="1" dirty="0" smtClean="0"/>
              <a:t>la existencia y grado de desarrollo de los marcos legales que respaldan la planificación financiera, la generación de ingresos y la gestión </a:t>
            </a:r>
            <a:r>
              <a:rPr lang="es-CO" dirty="0" smtClean="0"/>
              <a:t>(</a:t>
            </a:r>
            <a:r>
              <a:rPr lang="es-CO" dirty="0" err="1" smtClean="0"/>
              <a:t>Bovarnick</a:t>
            </a:r>
            <a:r>
              <a:rPr lang="es-CO" dirty="0" smtClean="0"/>
              <a:t> </a:t>
            </a:r>
            <a:r>
              <a:rPr lang="es-CO" i="1" dirty="0" smtClean="0"/>
              <a:t>et al., 2010</a:t>
            </a:r>
            <a:r>
              <a:rPr lang="es-CO" dirty="0" smtClean="0"/>
              <a:t>). Para mencionar solo algunos se tiene</a:t>
            </a:r>
            <a:r>
              <a:rPr lang="es-CO" baseline="0" dirty="0" smtClean="0"/>
              <a:t>: Planificación presupuestaría gubernamental, el apoyo legal y de políticas para la generación de ingresos, el apoyo legal y de políticas para la retención y distribución de ingresos, y las estrategias nacionales de financiamiento.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O"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s-CO" baseline="0" dirty="0" smtClean="0"/>
              <a:t>Cómo se observa en la gráfica las CAR, administradores de AMP regionales, puntúan este componente en apenas un 28%. Las principales razones que aducen es que se carece de reglamentación especifica para generar ingresos en sus AMP.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O" baseline="0" dirty="0" smtClean="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CO" baseline="0" dirty="0" smtClean="0"/>
              <a:t>La jurisdicción marina de las CAR es reciente y poco desarrollada, data de la Ley 1450 de 2011 y se reglamenta con la Resolución 1092 en el 2014. La </a:t>
            </a:r>
            <a:r>
              <a:rPr lang="es-CO" b="1" baseline="0" dirty="0" smtClean="0"/>
              <a:t>prioridad legal ha estado enfocada a determinar las áreas protegidas, </a:t>
            </a:r>
            <a:r>
              <a:rPr lang="es-CO" baseline="0" dirty="0" smtClean="0"/>
              <a:t>el uso del suelo,  pero poco se ha avanzado en el establecimiento de reglas claras que les permitan a las CAR financiar el funcionamiento de sus AMP</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CO" baseline="0" dirty="0" smtClean="0"/>
              <a:t>Las decisiones de financiación de las CAR depende de la voluntad política del director de turno en el plan de acción que tiene una vigencia de 4 años y de la gestión de sus funcionarios.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CO" i="1" baseline="0" dirty="0" smtClean="0">
                <a:solidFill>
                  <a:schemeClr val="tx2">
                    <a:lumMod val="60000"/>
                    <a:lumOff val="40000"/>
                  </a:schemeClr>
                </a:solidFill>
              </a:rPr>
              <a:t>Las CAR no cuentan con personal dedicado exclusivamente a las áreas, menos a su planeación financiera, las tareas las asumen funcionarios de la entidad encargados de otras tareas. Por su parte, PNN cuenta con profesionales dedicados a la planeación financiera del sistema de áreas protegidas, aunque reconoce que requiere fortalecerlo.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s-CO" i="1" baseline="0" dirty="0" smtClean="0">
              <a:solidFill>
                <a:schemeClr val="tx2">
                  <a:lumMod val="60000"/>
                  <a:lumOff val="4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O" sz="1200" kern="1200" dirty="0" smtClean="0">
                <a:solidFill>
                  <a:schemeClr val="tx1"/>
                </a:solidFill>
                <a:effectLst/>
                <a:latin typeface="+mn-lt"/>
                <a:ea typeface="+mn-ea"/>
                <a:cs typeface="+mn-cs"/>
              </a:rPr>
              <a:t>En</a:t>
            </a:r>
            <a:r>
              <a:rPr lang="es-CO" sz="1200" kern="1200" baseline="0" dirty="0" smtClean="0">
                <a:solidFill>
                  <a:schemeClr val="tx1"/>
                </a:solidFill>
                <a:effectLst/>
                <a:latin typeface="+mn-lt"/>
                <a:ea typeface="+mn-ea"/>
                <a:cs typeface="+mn-cs"/>
              </a:rPr>
              <a:t> el caso de Coralina al ser una Corporación Ambiental dedicada específicamente al manejo de AP, se ha especializado en está tarea, razón por la cual al ser la actividad prioritaria, el director de la corporación siempre destinará recursos para el funcionamiento de las AP. El personal de la institución esta en función de las AP y Coralina recibe ingresos derivados de la tarifa de ingresos a la isla por medio de convenios con la gobernación, lo que significa una fuente especifica de financiación de las AP de la cual carecen las demás CAR</a:t>
            </a:r>
            <a:endParaRPr lang="es-CO"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CO" i="1" baseline="0" dirty="0" smtClean="0">
              <a:solidFill>
                <a:schemeClr val="tx2">
                  <a:lumMod val="60000"/>
                  <a:lumOff val="4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CO"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s-CO"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s-CO" baseline="0" dirty="0" smtClean="0"/>
              <a:t>PNN puntúa mejor debido a que a pesar que reconoce la debilidad de la legislación colombiana en el aspecto evaluado, existen por ejemplo disposiciones legales especificas para el caso de parques: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O"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s-CO" baseline="0" dirty="0" smtClean="0"/>
              <a:t>El marco legal les permite la creación de mecanismos de financiación. Cuentan con una estrategia financiera y han avanzado en el diseño de instrumentos financieros, programa de ecoturismo comunitario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O" baseline="0" dirty="0" smtClean="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CO" baseline="0" dirty="0" smtClean="0"/>
              <a:t>Existen fondos que apoyan la financiación de las AP de PNN; </a:t>
            </a:r>
            <a:r>
              <a:rPr lang="es-CO" sz="1200" kern="1200" dirty="0" smtClean="0">
                <a:solidFill>
                  <a:schemeClr val="tx1"/>
                </a:solidFill>
                <a:effectLst/>
                <a:latin typeface="+mn-lt"/>
                <a:ea typeface="+mn-ea"/>
                <a:cs typeface="+mn-cs"/>
              </a:rPr>
              <a:t>el Fondo Patrimonio Natural, creado desde 2005 con el fin de invertir estratégicamente en la conservación de las áreas naturales, y el </a:t>
            </a:r>
            <a:r>
              <a:rPr lang="es-CO" sz="1200" kern="1200" dirty="0" err="1" smtClean="0">
                <a:solidFill>
                  <a:schemeClr val="tx1"/>
                </a:solidFill>
                <a:effectLst/>
                <a:latin typeface="+mn-lt"/>
                <a:ea typeface="+mn-ea"/>
                <a:cs typeface="+mn-cs"/>
              </a:rPr>
              <a:t>el</a:t>
            </a:r>
            <a:r>
              <a:rPr lang="es-CO" sz="1200" kern="1200" dirty="0" smtClean="0">
                <a:solidFill>
                  <a:schemeClr val="tx1"/>
                </a:solidFill>
                <a:effectLst/>
                <a:latin typeface="+mn-lt"/>
                <a:ea typeface="+mn-ea"/>
                <a:cs typeface="+mn-cs"/>
              </a:rPr>
              <a:t> FONAM (Decreto 4317, 2004).</a:t>
            </a:r>
            <a:r>
              <a:rPr lang="es-CO" sz="1200" kern="1200" baseline="0" dirty="0" smtClean="0">
                <a:solidFill>
                  <a:schemeClr val="tx1"/>
                </a:solidFill>
                <a:effectLst/>
                <a:latin typeface="+mn-lt"/>
                <a:ea typeface="+mn-ea"/>
                <a:cs typeface="+mn-cs"/>
              </a:rPr>
              <a:t> Solo Coralina a 2016 contaba con un Fondo, Amigos del </a:t>
            </a:r>
            <a:r>
              <a:rPr lang="es-CO" sz="1200" kern="1200" baseline="0" dirty="0" err="1" smtClean="0">
                <a:solidFill>
                  <a:schemeClr val="tx1"/>
                </a:solidFill>
                <a:effectLst/>
                <a:latin typeface="+mn-lt"/>
                <a:ea typeface="+mn-ea"/>
                <a:cs typeface="+mn-cs"/>
              </a:rPr>
              <a:t>Seaflower</a:t>
            </a:r>
            <a:r>
              <a:rPr lang="es-CO" sz="1200" kern="1200" baseline="0" dirty="0" smtClean="0">
                <a:solidFill>
                  <a:schemeClr val="tx1"/>
                </a:solidFill>
                <a:effectLst/>
                <a:latin typeface="+mn-lt"/>
                <a:ea typeface="+mn-ea"/>
                <a:cs typeface="+mn-cs"/>
              </a:rPr>
              <a:t>, que no funcionaba y CVS y </a:t>
            </a:r>
            <a:r>
              <a:rPr lang="es-CO" sz="1200" kern="1200" baseline="0" dirty="0" err="1" smtClean="0">
                <a:solidFill>
                  <a:schemeClr val="tx1"/>
                </a:solidFill>
                <a:effectLst/>
                <a:latin typeface="+mn-lt"/>
                <a:ea typeface="+mn-ea"/>
                <a:cs typeface="+mn-cs"/>
              </a:rPr>
              <a:t>Corpoguajira</a:t>
            </a:r>
            <a:r>
              <a:rPr lang="es-CO" sz="1200" kern="1200" baseline="0" dirty="0" smtClean="0">
                <a:solidFill>
                  <a:schemeClr val="tx1"/>
                </a:solidFill>
                <a:effectLst/>
                <a:latin typeface="+mn-lt"/>
                <a:ea typeface="+mn-ea"/>
                <a:cs typeface="+mn-cs"/>
              </a:rPr>
              <a:t> estaban contemplando la idea.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CO" sz="1200" kern="1200" baseline="0" dirty="0" smtClean="0">
                <a:solidFill>
                  <a:schemeClr val="tx1"/>
                </a:solidFill>
                <a:effectLst/>
                <a:latin typeface="+mn-lt"/>
                <a:ea typeface="+mn-ea"/>
                <a:cs typeface="+mn-cs"/>
              </a:rPr>
              <a:t>La legislación colombiana contempla </a:t>
            </a:r>
            <a:r>
              <a:rPr lang="es-CO" sz="1200" kern="1200" baseline="0" dirty="0" err="1" smtClean="0">
                <a:solidFill>
                  <a:schemeClr val="tx1"/>
                </a:solidFill>
                <a:effectLst/>
                <a:latin typeface="+mn-lt"/>
                <a:ea typeface="+mn-ea"/>
                <a:cs typeface="+mn-cs"/>
              </a:rPr>
              <a:t>concensiones</a:t>
            </a:r>
            <a:r>
              <a:rPr lang="es-CO" sz="1200" kern="1200" baseline="0" dirty="0" smtClean="0">
                <a:solidFill>
                  <a:schemeClr val="tx1"/>
                </a:solidFill>
                <a:effectLst/>
                <a:latin typeface="+mn-lt"/>
                <a:ea typeface="+mn-ea"/>
                <a:cs typeface="+mn-cs"/>
              </a:rPr>
              <a:t> para regular asociaciones publico privadas en el caso de PNN, dichas concesiones aportan recursos a las áreas y es una figura que se viene utilizando de manera creciente.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CO" sz="1200" kern="1200" dirty="0" smtClean="0">
                <a:solidFill>
                  <a:schemeClr val="tx1"/>
                </a:solidFill>
                <a:effectLst/>
                <a:latin typeface="+mn-lt"/>
                <a:ea typeface="+mn-ea"/>
                <a:cs typeface="+mn-cs"/>
              </a:rPr>
              <a:t>PNN avanza en la gestión de proyectos de Ley para: </a:t>
            </a:r>
            <a:r>
              <a:rPr lang="es-CO" sz="1200" kern="1200" dirty="0" err="1" smtClean="0">
                <a:solidFill>
                  <a:schemeClr val="tx1"/>
                </a:solidFill>
                <a:effectLst/>
                <a:latin typeface="+mn-lt"/>
                <a:ea typeface="+mn-ea"/>
                <a:cs typeface="+mn-cs"/>
              </a:rPr>
              <a:t>ejm</a:t>
            </a:r>
            <a:r>
              <a:rPr lang="es-CO" sz="1200" kern="1200" dirty="0" smtClean="0">
                <a:solidFill>
                  <a:schemeClr val="tx1"/>
                </a:solidFill>
                <a:effectLst/>
                <a:latin typeface="+mn-lt"/>
                <a:ea typeface="+mn-ea"/>
                <a:cs typeface="+mn-cs"/>
              </a:rPr>
              <a:t> sobretasa ambiental en peajes, cambiar la distribución del IVA de servicios de telefonía móvil, modificación de las transferencias del sector eléctrico, entre otras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O" sz="1200" kern="1200" dirty="0" smtClean="0">
              <a:solidFill>
                <a:schemeClr val="tx1"/>
              </a:solidFill>
              <a:effectLst/>
              <a:latin typeface="+mn-lt"/>
              <a:ea typeface="+mn-ea"/>
              <a:cs typeface="+mn-cs"/>
            </a:endParaRPr>
          </a:p>
          <a:p>
            <a:endParaRPr lang="en-CA" dirty="0"/>
          </a:p>
        </p:txBody>
      </p:sp>
      <p:sp>
        <p:nvSpPr>
          <p:cNvPr id="4" name="Marcador de número de diapositiva 3"/>
          <p:cNvSpPr>
            <a:spLocks noGrp="1"/>
          </p:cNvSpPr>
          <p:nvPr>
            <p:ph type="sldNum" sz="quarter" idx="10"/>
          </p:nvPr>
        </p:nvSpPr>
        <p:spPr/>
        <p:txBody>
          <a:bodyPr/>
          <a:lstStyle/>
          <a:p>
            <a:fld id="{87AB65F3-B3EE-4884-8762-48F627098C1F}" type="slidenum">
              <a:rPr lang="es-CO" smtClean="0"/>
              <a:pPr/>
              <a:t>16</a:t>
            </a:fld>
            <a:endParaRPr lang="es-CO"/>
          </a:p>
        </p:txBody>
      </p:sp>
    </p:spTree>
    <p:extLst>
      <p:ext uri="{BB962C8B-B14F-4D97-AF65-F5344CB8AC3E}">
        <p14:creationId xmlns:p14="http://schemas.microsoft.com/office/powerpoint/2010/main" val="36039863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1200" kern="1200" dirty="0" smtClean="0">
                <a:solidFill>
                  <a:schemeClr val="tx1"/>
                </a:solidFill>
                <a:effectLst/>
                <a:latin typeface="+mn-lt"/>
                <a:ea typeface="+mn-ea"/>
                <a:cs typeface="+mn-cs"/>
              </a:rPr>
              <a:t>Los recursos presupuestales del</a:t>
            </a:r>
            <a:r>
              <a:rPr lang="es-CO" sz="1200" kern="1200" baseline="0" dirty="0" smtClean="0">
                <a:solidFill>
                  <a:schemeClr val="tx1"/>
                </a:solidFill>
                <a:effectLst/>
                <a:latin typeface="+mn-lt"/>
                <a:ea typeface="+mn-ea"/>
                <a:cs typeface="+mn-cs"/>
              </a:rPr>
              <a:t> SAMP</a:t>
            </a:r>
            <a:r>
              <a:rPr lang="es-CO" sz="1200" kern="1200" dirty="0" smtClean="0">
                <a:solidFill>
                  <a:schemeClr val="tx1"/>
                </a:solidFill>
                <a:effectLst/>
                <a:latin typeface="+mn-lt"/>
                <a:ea typeface="+mn-ea"/>
                <a:cs typeface="+mn-cs"/>
              </a:rPr>
              <a:t> se duplicaron durante el periodo respecto a los niveles del año 2011,</a:t>
            </a:r>
            <a:r>
              <a:rPr lang="es-CO" sz="1200" kern="1200" baseline="0" dirty="0" smtClean="0">
                <a:solidFill>
                  <a:schemeClr val="tx1"/>
                </a:solidFill>
                <a:effectLst/>
                <a:latin typeface="+mn-lt"/>
                <a:ea typeface="+mn-ea"/>
                <a:cs typeface="+mn-cs"/>
              </a:rPr>
              <a:t> lo fue impulsada principalmente por </a:t>
            </a:r>
            <a:r>
              <a:rPr lang="es-CO" dirty="0" smtClean="0"/>
              <a:t>PNN</a:t>
            </a:r>
            <a:r>
              <a:rPr lang="es-CO" baseline="0" dirty="0" smtClean="0"/>
              <a:t> y Coralina. </a:t>
            </a:r>
          </a:p>
          <a:p>
            <a:endParaRPr lang="es-CO" dirty="0" smtClean="0"/>
          </a:p>
          <a:p>
            <a:endParaRPr lang="es-ES" dirty="0"/>
          </a:p>
        </p:txBody>
      </p:sp>
      <p:sp>
        <p:nvSpPr>
          <p:cNvPr id="4" name="Marcador de número de diapositiva 3"/>
          <p:cNvSpPr>
            <a:spLocks noGrp="1"/>
          </p:cNvSpPr>
          <p:nvPr>
            <p:ph type="sldNum" sz="quarter" idx="10"/>
          </p:nvPr>
        </p:nvSpPr>
        <p:spPr/>
        <p:txBody>
          <a:bodyPr/>
          <a:lstStyle/>
          <a:p>
            <a:fld id="{87AB65F3-B3EE-4884-8762-48F627098C1F}" type="slidenum">
              <a:rPr lang="es-CO" smtClean="0"/>
              <a:pPr/>
              <a:t>17</a:t>
            </a:fld>
            <a:endParaRPr lang="es-CO"/>
          </a:p>
        </p:txBody>
      </p:sp>
    </p:spTree>
    <p:extLst>
      <p:ext uri="{BB962C8B-B14F-4D97-AF65-F5344CB8AC3E}">
        <p14:creationId xmlns:p14="http://schemas.microsoft.com/office/powerpoint/2010/main" val="5077881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1200" kern="1200" dirty="0" smtClean="0">
                <a:solidFill>
                  <a:schemeClr val="tx1"/>
                </a:solidFill>
                <a:effectLst/>
                <a:latin typeface="+mn-lt"/>
                <a:ea typeface="+mn-ea"/>
                <a:cs typeface="+mn-cs"/>
              </a:rPr>
              <a:t>Ejemplo de la discrecionalidad que manejan las CAR para la asignación de recursos</a:t>
            </a:r>
            <a:r>
              <a:rPr lang="es-CO" sz="1200" kern="1200" baseline="0" dirty="0" smtClean="0">
                <a:solidFill>
                  <a:schemeClr val="tx1"/>
                </a:solidFill>
                <a:effectLst/>
                <a:latin typeface="+mn-lt"/>
                <a:ea typeface="+mn-ea"/>
                <a:cs typeface="+mn-cs"/>
              </a:rPr>
              <a:t> presupuestales es está gráfica que muestra el presupuesto de las entidades administradoras destinado para </a:t>
            </a:r>
            <a:r>
              <a:rPr kumimoji="0" lang="es-ES" sz="1200" b="0" i="0" u="none" strike="noStrike" kern="1200" cap="none" spc="0" normalizeH="0" baseline="0" noProof="0" dirty="0" smtClean="0">
                <a:ln>
                  <a:noFill/>
                </a:ln>
                <a:solidFill>
                  <a:prstClr val="black"/>
                </a:solidFill>
                <a:effectLst/>
                <a:uLnTx/>
                <a:uFillTx/>
                <a:latin typeface="+mn-lt"/>
                <a:ea typeface="+mn-ea"/>
                <a:cs typeface="+mn-cs"/>
              </a:rPr>
              <a:t>cubrir los gastos de funcionamiento (personal y gastos generales) e inversiones de las AMP.</a:t>
            </a:r>
          </a:p>
          <a:p>
            <a:endParaRPr kumimoji="0" lang="es-ES" sz="1200" b="0" i="0" u="none" strike="noStrike" kern="1200" cap="none" spc="0" normalizeH="0" baseline="0" noProof="0" dirty="0" smtClean="0">
              <a:ln>
                <a:noFill/>
              </a:ln>
              <a:solidFill>
                <a:prstClr val="black"/>
              </a:solidFill>
              <a:effectLst/>
              <a:uLnTx/>
              <a:uFillTx/>
              <a:latin typeface="+mn-lt"/>
              <a:ea typeface="+mn-ea"/>
              <a:cs typeface="+mn-cs"/>
            </a:endParaRPr>
          </a:p>
          <a:p>
            <a:r>
              <a:rPr kumimoji="0" lang="es-ES" sz="1200" b="0" i="0" u="none" strike="noStrike" kern="1200" cap="none" spc="0" normalizeH="0" baseline="0" noProof="0" dirty="0" smtClean="0">
                <a:ln>
                  <a:noFill/>
                </a:ln>
                <a:solidFill>
                  <a:prstClr val="black"/>
                </a:solidFill>
                <a:effectLst/>
                <a:uLnTx/>
                <a:uFillTx/>
                <a:latin typeface="+mn-lt"/>
                <a:ea typeface="+mn-ea"/>
                <a:cs typeface="+mn-cs"/>
              </a:rPr>
              <a:t>Como ven es claro que no se puede identificar una tendencia lógica, acorde con las necesidades de funcionamiento de un AMP y que los montos fluctúan año a año. Ni siquiera permanecen constantes año a año.</a:t>
            </a:r>
          </a:p>
        </p:txBody>
      </p:sp>
      <p:sp>
        <p:nvSpPr>
          <p:cNvPr id="4" name="Marcador de número de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7AB65F3-B3EE-4884-8762-48F627098C1F}" type="slidenum">
              <a:rPr kumimoji="0" lang="es-C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s-C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5715260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image" Target="../media/image2.png"/><Relationship Id="rId7" Type="http://schemas.openxmlformats.org/officeDocument/2006/relationships/hyperlink" Target="https://www.youtube.com/channel/UCfI4vqyXyqo_IeepJpL0QAw" TargetMode="External"/><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hyperlink" Target="https://twitter.com/invemarcolombia" TargetMode="External"/><Relationship Id="rId11" Type="http://schemas.openxmlformats.org/officeDocument/2006/relationships/image" Target="../media/image6.emf"/><Relationship Id="rId5" Type="http://schemas.openxmlformats.org/officeDocument/2006/relationships/hyperlink" Target="https://www.facebook.com/invemar.org.co" TargetMode="External"/><Relationship Id="rId10" Type="http://schemas.openxmlformats.org/officeDocument/2006/relationships/image" Target="../media/image5.emf"/><Relationship Id="rId4" Type="http://schemas.openxmlformats.org/officeDocument/2006/relationships/hyperlink" Target="http://www.invemar.org.co/" TargetMode="External"/><Relationship Id="rId9"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hyperlink" Target="http://www.invemar.org.co/" TargetMode="External"/><Relationship Id="rId7"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hyperlink" Target="https://www.youtube.com/channel/UCfI4vqyXyqo_IeepJpL0QAw" TargetMode="External"/><Relationship Id="rId11" Type="http://schemas.openxmlformats.org/officeDocument/2006/relationships/image" Target="../media/image7.png"/><Relationship Id="rId5" Type="http://schemas.openxmlformats.org/officeDocument/2006/relationships/hyperlink" Target="https://twitter.com/invemarcolombia" TargetMode="External"/><Relationship Id="rId10" Type="http://schemas.openxmlformats.org/officeDocument/2006/relationships/image" Target="../media/image6.emf"/><Relationship Id="rId4" Type="http://schemas.openxmlformats.org/officeDocument/2006/relationships/hyperlink" Target="https://www.facebook.com/invemar.org.co" TargetMode="External"/><Relationship Id="rId9" Type="http://schemas.openxmlformats.org/officeDocument/2006/relationships/image" Target="../media/image5.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INICIO PRESENTACION INVEMAR">
    <p:bg>
      <p:bgRef idx="1001">
        <a:schemeClr val="bg1"/>
      </p:bgRef>
    </p:bg>
    <p:spTree>
      <p:nvGrpSpPr>
        <p:cNvPr id="1" name=""/>
        <p:cNvGrpSpPr/>
        <p:nvPr/>
      </p:nvGrpSpPr>
      <p:grpSpPr>
        <a:xfrm>
          <a:off x="0" y="0"/>
          <a:ext cx="0" cy="0"/>
          <a:chOff x="0" y="0"/>
          <a:chExt cx="0" cy="0"/>
        </a:xfrm>
      </p:grpSpPr>
      <p:pic>
        <p:nvPicPr>
          <p:cNvPr id="9" name="Imagen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6078626"/>
            <a:ext cx="9144000" cy="779374"/>
          </a:xfrm>
          <a:prstGeom prst="rect">
            <a:avLst/>
          </a:prstGeom>
          <a:effectLst>
            <a:outerShdw blurRad="50800" dist="38100" dir="16200000" rotWithShape="0">
              <a:srgbClr val="3F3F3F">
                <a:alpha val="40000"/>
              </a:srgbClr>
            </a:outerShdw>
          </a:effectLst>
        </p:spPr>
      </p:pic>
      <p:sp>
        <p:nvSpPr>
          <p:cNvPr id="2" name="Título 1"/>
          <p:cNvSpPr>
            <a:spLocks noGrp="1"/>
          </p:cNvSpPr>
          <p:nvPr>
            <p:ph type="ctrTitle"/>
          </p:nvPr>
        </p:nvSpPr>
        <p:spPr>
          <a:xfrm>
            <a:off x="628650" y="1228725"/>
            <a:ext cx="7886700" cy="2281238"/>
          </a:xfrm>
        </p:spPr>
        <p:txBody>
          <a:bodyPr anchor="b"/>
          <a:lstStyle>
            <a:lvl1pPr algn="ctr">
              <a:defRPr sz="4500" b="1">
                <a:solidFill>
                  <a:schemeClr val="tx1"/>
                </a:solidFill>
              </a:defRPr>
            </a:lvl1pPr>
          </a:lstStyle>
          <a:p>
            <a:r>
              <a:rPr lang="es-ES" dirty="0"/>
              <a:t>Haga clic para modificar el estilo de título del patrón</a:t>
            </a:r>
          </a:p>
        </p:txBody>
      </p:sp>
      <p:sp>
        <p:nvSpPr>
          <p:cNvPr id="3" name="Subtítulo 2"/>
          <p:cNvSpPr>
            <a:spLocks noGrp="1"/>
          </p:cNvSpPr>
          <p:nvPr>
            <p:ph type="subTitle" idx="1"/>
          </p:nvPr>
        </p:nvSpPr>
        <p:spPr>
          <a:xfrm>
            <a:off x="628650" y="5229224"/>
            <a:ext cx="5934075" cy="849401"/>
          </a:xfrm>
        </p:spPr>
        <p:txBody>
          <a:bodyPr/>
          <a:lstStyle>
            <a:lvl1pPr marL="0" indent="0" algn="l">
              <a:buNone/>
              <a:defRPr sz="1800" b="0">
                <a:solidFill>
                  <a:schemeClr val="accent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dirty="0"/>
              <a:t>Haga clic para modificar el estilo de subtítulo del patrón</a:t>
            </a:r>
          </a:p>
        </p:txBody>
      </p:sp>
      <p:sp>
        <p:nvSpPr>
          <p:cNvPr id="4" name="Marcador de fecha 3"/>
          <p:cNvSpPr>
            <a:spLocks noGrp="1"/>
          </p:cNvSpPr>
          <p:nvPr>
            <p:ph type="dt" sz="half" idx="10"/>
          </p:nvPr>
        </p:nvSpPr>
        <p:spPr>
          <a:xfrm>
            <a:off x="0" y="6349250"/>
            <a:ext cx="782139" cy="238125"/>
          </a:xfrm>
        </p:spPr>
        <p:txBody>
          <a:bodyPr/>
          <a:lstStyle>
            <a:lvl1pPr>
              <a:defRPr>
                <a:solidFill>
                  <a:schemeClr val="bg1"/>
                </a:solidFill>
                <a:latin typeface="+mj-lt"/>
              </a:defRPr>
            </a:lvl1pPr>
          </a:lstStyle>
          <a:p>
            <a:fld id="{0C59D76A-9C17-4B12-A759-240A98E47ED6}" type="datetime1">
              <a:rPr lang="es-ES" smtClean="0"/>
              <a:t>08/09/2020</a:t>
            </a:fld>
            <a:endParaRPr lang="es-ES"/>
          </a:p>
        </p:txBody>
      </p:sp>
      <p:sp>
        <p:nvSpPr>
          <p:cNvPr id="5" name="Marcador de pie de página 4"/>
          <p:cNvSpPr>
            <a:spLocks noGrp="1"/>
          </p:cNvSpPr>
          <p:nvPr>
            <p:ph type="ftr" sz="quarter" idx="11"/>
          </p:nvPr>
        </p:nvSpPr>
        <p:spPr>
          <a:xfrm>
            <a:off x="3893" y="6622381"/>
            <a:ext cx="2072558" cy="247650"/>
          </a:xfrm>
        </p:spPr>
        <p:txBody>
          <a:bodyPr/>
          <a:lstStyle>
            <a:lvl1pPr>
              <a:defRPr>
                <a:solidFill>
                  <a:schemeClr val="tx1"/>
                </a:solidFill>
              </a:defRPr>
            </a:lvl1pPr>
          </a:lstStyle>
          <a:p>
            <a:endParaRPr lang="es-ES" dirty="0"/>
          </a:p>
        </p:txBody>
      </p:sp>
      <p:sp>
        <p:nvSpPr>
          <p:cNvPr id="6" name="Marcador de número de diapositiva 5"/>
          <p:cNvSpPr>
            <a:spLocks noGrp="1"/>
          </p:cNvSpPr>
          <p:nvPr>
            <p:ph type="sldNum" sz="quarter" idx="12"/>
          </p:nvPr>
        </p:nvSpPr>
        <p:spPr>
          <a:xfrm>
            <a:off x="8349524" y="6603682"/>
            <a:ext cx="433251" cy="247650"/>
          </a:xfrm>
        </p:spPr>
        <p:txBody>
          <a:bodyPr/>
          <a:lstStyle>
            <a:lvl1pPr>
              <a:defRPr>
                <a:solidFill>
                  <a:schemeClr val="tx1"/>
                </a:solidFill>
                <a:latin typeface="+mj-lt"/>
              </a:defRPr>
            </a:lvl1pPr>
          </a:lstStyle>
          <a:p>
            <a:fld id="{AFD40E49-1F5A-4E52-B3D2-7E58D3B954A5}" type="slidenum">
              <a:rPr lang="es-ES" smtClean="0"/>
              <a:pPr/>
              <a:t>‹Nº›</a:t>
            </a:fld>
            <a:endParaRPr lang="es-ES"/>
          </a:p>
        </p:txBody>
      </p:sp>
      <p:pic>
        <p:nvPicPr>
          <p:cNvPr id="8" name="Imagen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994990" y="0"/>
            <a:ext cx="2571160" cy="1064115"/>
          </a:xfrm>
          <a:prstGeom prst="rect">
            <a:avLst/>
          </a:prstGeom>
        </p:spPr>
      </p:pic>
      <p:sp>
        <p:nvSpPr>
          <p:cNvPr id="12" name="CuadroTexto 11"/>
          <p:cNvSpPr txBox="1"/>
          <p:nvPr userDrawn="1"/>
        </p:nvSpPr>
        <p:spPr>
          <a:xfrm>
            <a:off x="2328316" y="6612091"/>
            <a:ext cx="4467772" cy="230832"/>
          </a:xfrm>
          <a:prstGeom prst="rect">
            <a:avLst/>
          </a:prstGeom>
          <a:noFill/>
        </p:spPr>
        <p:txBody>
          <a:bodyPr wrap="square" rtlCol="0">
            <a:spAutoFit/>
          </a:bodyPr>
          <a:lstStyle/>
          <a:p>
            <a:r>
              <a:rPr lang="es-ES" sz="900" dirty="0">
                <a:latin typeface="+mj-lt"/>
                <a:hlinkClick r:id="rId4"/>
              </a:rPr>
              <a:t>www.invemar.org.co</a:t>
            </a:r>
            <a:r>
              <a:rPr lang="es-ES" sz="900" dirty="0">
                <a:latin typeface="+mj-lt"/>
              </a:rPr>
              <a:t>       </a:t>
            </a:r>
            <a:r>
              <a:rPr lang="es-ES" sz="900" dirty="0">
                <a:latin typeface="+mj-lt"/>
                <a:hlinkClick r:id="rId5"/>
              </a:rPr>
              <a:t>invemar.org.co</a:t>
            </a:r>
            <a:r>
              <a:rPr lang="es-ES" sz="900" baseline="0" dirty="0">
                <a:latin typeface="+mj-lt"/>
              </a:rPr>
              <a:t>         </a:t>
            </a:r>
            <a:r>
              <a:rPr lang="es-ES" sz="900" baseline="0" dirty="0" err="1">
                <a:latin typeface="+mj-lt"/>
                <a:hlinkClick r:id="rId6"/>
              </a:rPr>
              <a:t>invemarcolombia</a:t>
            </a:r>
            <a:r>
              <a:rPr lang="es-ES" sz="900" baseline="0" dirty="0">
                <a:latin typeface="+mj-lt"/>
              </a:rPr>
              <a:t>           </a:t>
            </a:r>
            <a:r>
              <a:rPr lang="es-ES" sz="900" baseline="0" dirty="0" err="1">
                <a:solidFill>
                  <a:schemeClr val="tx1"/>
                </a:solidFill>
                <a:latin typeface="+mj-lt"/>
                <a:hlinkClick r:id="rId7"/>
              </a:rPr>
              <a:t>invemarcolombia</a:t>
            </a:r>
            <a:endParaRPr lang="es-ES" sz="900" dirty="0">
              <a:solidFill>
                <a:schemeClr val="tx1"/>
              </a:solidFill>
              <a:latin typeface="+mj-lt"/>
            </a:endParaRPr>
          </a:p>
        </p:txBody>
      </p:sp>
      <p:pic>
        <p:nvPicPr>
          <p:cNvPr id="13" name="Imagen 12"/>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3456680" y="6663254"/>
            <a:ext cx="69597" cy="133841"/>
          </a:xfrm>
          <a:prstGeom prst="rect">
            <a:avLst/>
          </a:prstGeom>
        </p:spPr>
      </p:pic>
      <p:pic>
        <p:nvPicPr>
          <p:cNvPr id="16" name="Imagen 15"/>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4312912" y="6663253"/>
            <a:ext cx="163839" cy="133841"/>
          </a:xfrm>
          <a:prstGeom prst="rect">
            <a:avLst/>
          </a:prstGeom>
        </p:spPr>
      </p:pic>
      <p:pic>
        <p:nvPicPr>
          <p:cNvPr id="19" name="Imagen 18"/>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2216647" y="6663253"/>
            <a:ext cx="158409" cy="158409"/>
          </a:xfrm>
          <a:prstGeom prst="rect">
            <a:avLst/>
          </a:prstGeom>
        </p:spPr>
      </p:pic>
      <p:pic>
        <p:nvPicPr>
          <p:cNvPr id="20" name="Imagen 19"/>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5356989" y="6663253"/>
            <a:ext cx="186916" cy="133841"/>
          </a:xfrm>
          <a:prstGeom prst="rect">
            <a:avLst/>
          </a:prstGeom>
        </p:spPr>
      </p:pic>
    </p:spTree>
    <p:extLst>
      <p:ext uri="{BB962C8B-B14F-4D97-AF65-F5344CB8AC3E}">
        <p14:creationId xmlns:p14="http://schemas.microsoft.com/office/powerpoint/2010/main" val="328877906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omparación">
    <p:spTree>
      <p:nvGrpSpPr>
        <p:cNvPr id="1" name=""/>
        <p:cNvGrpSpPr/>
        <p:nvPr/>
      </p:nvGrpSpPr>
      <p:grpSpPr>
        <a:xfrm>
          <a:off x="0" y="0"/>
          <a:ext cx="0" cy="0"/>
          <a:chOff x="0" y="0"/>
          <a:chExt cx="0" cy="0"/>
        </a:xfrm>
      </p:grpSpPr>
      <p:pic>
        <p:nvPicPr>
          <p:cNvPr id="8" name="Picture 2" descr="Resultado de imagen para logo invema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76348" y="139841"/>
            <a:ext cx="676544" cy="762984"/>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2037522" y="139842"/>
            <a:ext cx="6361043" cy="905188"/>
          </a:xfrm>
        </p:spPr>
        <p:txBody>
          <a:bodyPr anchor="t">
            <a:normAutofit/>
          </a:bodyPr>
          <a:lstStyle>
            <a:lvl1pPr algn="l">
              <a:defRPr sz="2800">
                <a:solidFill>
                  <a:srgbClr val="223D5C"/>
                </a:solidFill>
                <a:latin typeface="+mj-lt"/>
                <a:ea typeface="Open Sans Extrabold" panose="020B0906030804020204" pitchFamily="34" charset="0"/>
                <a:cs typeface="Open Sans Extrabold" panose="020B0906030804020204" pitchFamily="34" charset="0"/>
              </a:defRPr>
            </a:lvl1pPr>
          </a:lstStyle>
          <a:p>
            <a:r>
              <a:rPr lang="es-ES" dirty="0"/>
              <a:t>Haga clic para modificar el estilo de título del patrón</a:t>
            </a:r>
          </a:p>
        </p:txBody>
      </p:sp>
      <p:sp>
        <p:nvSpPr>
          <p:cNvPr id="4" name="Marcador de contenido 3"/>
          <p:cNvSpPr>
            <a:spLocks noGrp="1"/>
          </p:cNvSpPr>
          <p:nvPr>
            <p:ph sz="half" idx="2"/>
          </p:nvPr>
        </p:nvSpPr>
        <p:spPr>
          <a:xfrm>
            <a:off x="0" y="0"/>
            <a:ext cx="1938130" cy="6858000"/>
          </a:xfrm>
        </p:spPr>
        <p:txBody>
          <a:bodyPr>
            <a:noAutofit/>
          </a:bodyPr>
          <a:lstStyle>
            <a:lvl1pPr>
              <a:defRPr sz="1800">
                <a:latin typeface="+mn-lt"/>
                <a:ea typeface="Open Sans Light" panose="020B0306030504020204" pitchFamily="34" charset="0"/>
                <a:cs typeface="Open Sans Light" panose="020B0306030504020204" pitchFamily="34" charset="0"/>
              </a:defRPr>
            </a:lvl1pPr>
            <a:lvl2pPr>
              <a:defRPr sz="1600">
                <a:latin typeface="Open Sans Light" panose="020B0306030504020204" pitchFamily="34" charset="0"/>
                <a:ea typeface="Open Sans Light" panose="020B0306030504020204" pitchFamily="34" charset="0"/>
                <a:cs typeface="Open Sans Light" panose="020B0306030504020204" pitchFamily="34" charset="0"/>
              </a:defRPr>
            </a:lvl2pPr>
            <a:lvl3pPr>
              <a:defRPr sz="1400">
                <a:latin typeface="Open Sans Light" panose="020B0306030504020204" pitchFamily="34" charset="0"/>
                <a:ea typeface="Open Sans Light" panose="020B0306030504020204" pitchFamily="34" charset="0"/>
                <a:cs typeface="Open Sans Light" panose="020B0306030504020204" pitchFamily="34" charset="0"/>
              </a:defRPr>
            </a:lvl3pPr>
            <a:lvl4pPr>
              <a:defRPr sz="1200">
                <a:latin typeface="Open Sans Light" panose="020B0306030504020204" pitchFamily="34" charset="0"/>
                <a:ea typeface="Open Sans Light" panose="020B0306030504020204" pitchFamily="34" charset="0"/>
                <a:cs typeface="Open Sans Light" panose="020B0306030504020204" pitchFamily="34" charset="0"/>
              </a:defRPr>
            </a:lvl4pPr>
            <a:lvl5pPr>
              <a:defRPr sz="1200">
                <a:latin typeface="Open Sans Light" panose="020B0306030504020204" pitchFamily="34" charset="0"/>
                <a:ea typeface="Open Sans Light" panose="020B0306030504020204" pitchFamily="34" charset="0"/>
                <a:cs typeface="Open Sans Light" panose="020B0306030504020204" pitchFamily="34" charset="0"/>
              </a:defRPr>
            </a:lvl5pPr>
            <a:lvl6pPr>
              <a:defRPr sz="1600"/>
            </a:lvl6pPr>
            <a:lvl7pPr>
              <a:defRPr sz="1600"/>
            </a:lvl7pPr>
            <a:lvl8pPr>
              <a:defRPr sz="1600"/>
            </a:lvl8pPr>
            <a:lvl9pPr>
              <a:defRPr sz="1600"/>
            </a:lvl9pPr>
          </a:lstStyle>
          <a:p>
            <a:pPr lvl="0"/>
            <a:r>
              <a:rPr lang="es-ES"/>
              <a:t>Haga clic para modificar el estilo de texto del patrón</a:t>
            </a:r>
          </a:p>
        </p:txBody>
      </p:sp>
      <p:sp>
        <p:nvSpPr>
          <p:cNvPr id="6" name="Marcador de contenido 5"/>
          <p:cNvSpPr>
            <a:spLocks noGrp="1"/>
          </p:cNvSpPr>
          <p:nvPr>
            <p:ph sz="quarter" idx="4"/>
          </p:nvPr>
        </p:nvSpPr>
        <p:spPr>
          <a:xfrm>
            <a:off x="2037522" y="1158240"/>
            <a:ext cx="7106477" cy="5570551"/>
          </a:xfrm>
        </p:spPr>
        <p:txBody>
          <a:bodyPr/>
          <a:lstStyle>
            <a:lvl1pPr>
              <a:defRPr sz="2400">
                <a:latin typeface="+mn-lt"/>
                <a:ea typeface="Open Sans Light" panose="020B0306030504020204" pitchFamily="34" charset="0"/>
                <a:cs typeface="Open Sans Light" panose="020B0306030504020204" pitchFamily="34" charset="0"/>
              </a:defRPr>
            </a:lvl1pPr>
            <a:lvl2pPr>
              <a:defRPr sz="2000">
                <a:latin typeface="+mn-lt"/>
                <a:ea typeface="Open Sans Light" panose="020B0306030504020204" pitchFamily="34" charset="0"/>
                <a:cs typeface="Open Sans Light" panose="020B0306030504020204" pitchFamily="34" charset="0"/>
              </a:defRPr>
            </a:lvl2pPr>
            <a:lvl3pPr>
              <a:defRPr sz="1800">
                <a:latin typeface="+mn-lt"/>
                <a:ea typeface="Open Sans Light" panose="020B0306030504020204" pitchFamily="34" charset="0"/>
                <a:cs typeface="Open Sans Light" panose="020B0306030504020204" pitchFamily="34" charset="0"/>
              </a:defRPr>
            </a:lvl3pPr>
            <a:lvl4pPr>
              <a:defRPr sz="1600">
                <a:latin typeface="+mn-lt"/>
                <a:ea typeface="Open Sans Light" panose="020B0306030504020204" pitchFamily="34" charset="0"/>
                <a:cs typeface="Open Sans Light" panose="020B0306030504020204" pitchFamily="34" charset="0"/>
              </a:defRPr>
            </a:lvl4pPr>
            <a:lvl5pPr>
              <a:defRPr sz="1600">
                <a:latin typeface="+mn-lt"/>
                <a:ea typeface="Open Sans Light" panose="020B0306030504020204" pitchFamily="34" charset="0"/>
                <a:cs typeface="Open Sans Light" panose="020B0306030504020204" pitchFamily="34" charset="0"/>
              </a:defRPr>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pic>
        <p:nvPicPr>
          <p:cNvPr id="7" name="Imagen 6">
            <a:extLst>
              <a:ext uri="{FF2B5EF4-FFF2-40B4-BE49-F238E27FC236}">
                <a16:creationId xmlns:a16="http://schemas.microsoft.com/office/drawing/2014/main" id="{4DC2D69A-2CCE-4AD4-AEA5-12396170338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6084466"/>
            <a:ext cx="9144000" cy="773534"/>
          </a:xfrm>
          <a:prstGeom prst="rect">
            <a:avLst/>
          </a:prstGeom>
        </p:spPr>
      </p:pic>
    </p:spTree>
    <p:extLst>
      <p:ext uri="{BB962C8B-B14F-4D97-AF65-F5344CB8AC3E}">
        <p14:creationId xmlns:p14="http://schemas.microsoft.com/office/powerpoint/2010/main" val="35272162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APOSITIVA EN BLANCO">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DC2D69A-2CCE-4AD4-AEA5-12396170338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6084466"/>
            <a:ext cx="9144000" cy="773534"/>
          </a:xfrm>
          <a:prstGeom prst="rect">
            <a:avLst/>
          </a:prstGeom>
        </p:spPr>
      </p:pic>
      <p:pic>
        <p:nvPicPr>
          <p:cNvPr id="5" name="Imagen 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275941" y="145466"/>
            <a:ext cx="677559" cy="771478"/>
          </a:xfrm>
          <a:prstGeom prst="rect">
            <a:avLst/>
          </a:prstGeom>
        </p:spPr>
      </p:pic>
    </p:spTree>
    <p:extLst>
      <p:ext uri="{BB962C8B-B14F-4D97-AF65-F5344CB8AC3E}">
        <p14:creationId xmlns:p14="http://schemas.microsoft.com/office/powerpoint/2010/main" val="11438897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OGOS ENTIDADES">
    <p:bg>
      <p:bgRef idx="1001">
        <a:schemeClr val="bg1"/>
      </p:bgRef>
    </p:bg>
    <p:spTree>
      <p:nvGrpSpPr>
        <p:cNvPr id="1" name=""/>
        <p:cNvGrpSpPr/>
        <p:nvPr/>
      </p:nvGrpSpPr>
      <p:grpSpPr>
        <a:xfrm>
          <a:off x="0" y="0"/>
          <a:ext cx="0" cy="0"/>
          <a:chOff x="0" y="0"/>
          <a:chExt cx="0" cy="0"/>
        </a:xfrm>
      </p:grpSpPr>
      <p:pic>
        <p:nvPicPr>
          <p:cNvPr id="6" name="Imagen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6078626"/>
            <a:ext cx="9144000" cy="779374"/>
          </a:xfrm>
          <a:prstGeom prst="rect">
            <a:avLst/>
          </a:prstGeom>
          <a:effectLst>
            <a:outerShdw blurRad="50800" dist="38100" dir="16200000" rotWithShape="0">
              <a:srgbClr val="3F3F3F">
                <a:alpha val="40000"/>
              </a:srgbClr>
            </a:outerShdw>
          </a:effectLst>
        </p:spPr>
      </p:pic>
      <p:sp>
        <p:nvSpPr>
          <p:cNvPr id="2" name="Marcador de fecha 1"/>
          <p:cNvSpPr>
            <a:spLocks noGrp="1"/>
          </p:cNvSpPr>
          <p:nvPr>
            <p:ph type="dt" sz="half" idx="10"/>
          </p:nvPr>
        </p:nvSpPr>
        <p:spPr/>
        <p:txBody>
          <a:bodyPr/>
          <a:lstStyle>
            <a:lvl1pPr>
              <a:defRPr>
                <a:solidFill>
                  <a:schemeClr val="bg1"/>
                </a:solidFill>
              </a:defRPr>
            </a:lvl1pPr>
          </a:lstStyle>
          <a:p>
            <a:fld id="{C7D7DF90-E741-40B4-AE6F-FE1AA7A686D8}" type="datetime1">
              <a:rPr lang="es-ES" smtClean="0"/>
              <a:t>08/09/2020</a:t>
            </a:fld>
            <a:endParaRPr lang="es-ES"/>
          </a:p>
        </p:txBody>
      </p:sp>
      <p:sp>
        <p:nvSpPr>
          <p:cNvPr id="3" name="Marcador de pie de página 2"/>
          <p:cNvSpPr>
            <a:spLocks noGrp="1"/>
          </p:cNvSpPr>
          <p:nvPr>
            <p:ph type="ftr" sz="quarter" idx="11"/>
          </p:nvPr>
        </p:nvSpPr>
        <p:spPr/>
        <p:txBody>
          <a:bodyPr/>
          <a:lstStyle>
            <a:lvl1pPr>
              <a:defRPr>
                <a:solidFill>
                  <a:schemeClr val="bg1"/>
                </a:solidFill>
              </a:defRPr>
            </a:lvl1pPr>
          </a:lstStyle>
          <a:p>
            <a:endParaRPr lang="es-ES" dirty="0"/>
          </a:p>
        </p:txBody>
      </p:sp>
      <p:sp>
        <p:nvSpPr>
          <p:cNvPr id="4" name="Marcador de número de diapositiva 3"/>
          <p:cNvSpPr>
            <a:spLocks noGrp="1"/>
          </p:cNvSpPr>
          <p:nvPr>
            <p:ph type="sldNum" sz="quarter" idx="12"/>
          </p:nvPr>
        </p:nvSpPr>
        <p:spPr/>
        <p:txBody>
          <a:bodyPr/>
          <a:lstStyle>
            <a:lvl1pPr>
              <a:defRPr>
                <a:solidFill>
                  <a:schemeClr val="bg1"/>
                </a:solidFill>
              </a:defRPr>
            </a:lvl1pPr>
          </a:lstStyle>
          <a:p>
            <a:fld id="{AFD40E49-1F5A-4E52-B3D2-7E58D3B954A5}" type="slidenum">
              <a:rPr lang="es-ES" smtClean="0"/>
              <a:pPr/>
              <a:t>‹Nº›</a:t>
            </a:fld>
            <a:endParaRPr lang="es-ES"/>
          </a:p>
        </p:txBody>
      </p:sp>
      <p:sp>
        <p:nvSpPr>
          <p:cNvPr id="7" name="Marcador de posición de imagen 6"/>
          <p:cNvSpPr>
            <a:spLocks noGrp="1" noChangeAspect="1"/>
          </p:cNvSpPr>
          <p:nvPr>
            <p:ph type="pic" sz="quarter" idx="13" hasCustomPrompt="1"/>
          </p:nvPr>
        </p:nvSpPr>
        <p:spPr>
          <a:xfrm>
            <a:off x="3411336" y="415174"/>
            <a:ext cx="1122218" cy="898236"/>
          </a:xfrm>
        </p:spPr>
        <p:txBody>
          <a:bodyPr/>
          <a:lstStyle>
            <a:lvl1pPr>
              <a:defRPr/>
            </a:lvl1pPr>
          </a:lstStyle>
          <a:p>
            <a:r>
              <a:rPr lang="es-ES" dirty="0"/>
              <a:t>LOGO</a:t>
            </a:r>
          </a:p>
        </p:txBody>
      </p:sp>
      <p:sp>
        <p:nvSpPr>
          <p:cNvPr id="10" name="Marcador de posición de imagen 6"/>
          <p:cNvSpPr>
            <a:spLocks noGrp="1" noChangeAspect="1"/>
          </p:cNvSpPr>
          <p:nvPr>
            <p:ph type="pic" sz="quarter" idx="14" hasCustomPrompt="1"/>
          </p:nvPr>
        </p:nvSpPr>
        <p:spPr>
          <a:xfrm>
            <a:off x="2156115" y="415174"/>
            <a:ext cx="1122218" cy="898236"/>
          </a:xfrm>
        </p:spPr>
        <p:txBody>
          <a:bodyPr/>
          <a:lstStyle>
            <a:lvl1pPr>
              <a:defRPr/>
            </a:lvl1pPr>
          </a:lstStyle>
          <a:p>
            <a:r>
              <a:rPr lang="es-ES" dirty="0"/>
              <a:t>LOGO</a:t>
            </a:r>
          </a:p>
        </p:txBody>
      </p:sp>
      <p:sp>
        <p:nvSpPr>
          <p:cNvPr id="11" name="Marcador de posición de imagen 6"/>
          <p:cNvSpPr>
            <a:spLocks noGrp="1" noChangeAspect="1"/>
          </p:cNvSpPr>
          <p:nvPr>
            <p:ph type="pic" sz="quarter" idx="15" hasCustomPrompt="1"/>
          </p:nvPr>
        </p:nvSpPr>
        <p:spPr>
          <a:xfrm>
            <a:off x="900892" y="415174"/>
            <a:ext cx="1122218" cy="898236"/>
          </a:xfrm>
        </p:spPr>
        <p:txBody>
          <a:bodyPr/>
          <a:lstStyle>
            <a:lvl1pPr>
              <a:defRPr/>
            </a:lvl1pPr>
          </a:lstStyle>
          <a:p>
            <a:r>
              <a:rPr lang="es-ES" dirty="0"/>
              <a:t>LOGO</a:t>
            </a:r>
          </a:p>
        </p:txBody>
      </p:sp>
      <p:sp>
        <p:nvSpPr>
          <p:cNvPr id="13" name="Marcador de posición de imagen 6"/>
          <p:cNvSpPr>
            <a:spLocks noGrp="1"/>
          </p:cNvSpPr>
          <p:nvPr>
            <p:ph type="pic" sz="quarter" idx="17" hasCustomPrompt="1"/>
          </p:nvPr>
        </p:nvSpPr>
        <p:spPr>
          <a:xfrm>
            <a:off x="5921780" y="415174"/>
            <a:ext cx="1122218" cy="898236"/>
          </a:xfrm>
        </p:spPr>
        <p:txBody>
          <a:bodyPr/>
          <a:lstStyle>
            <a:lvl1pPr>
              <a:defRPr/>
            </a:lvl1pPr>
          </a:lstStyle>
          <a:p>
            <a:r>
              <a:rPr lang="es-ES" dirty="0"/>
              <a:t>LOGO</a:t>
            </a:r>
          </a:p>
        </p:txBody>
      </p:sp>
      <p:sp>
        <p:nvSpPr>
          <p:cNvPr id="14" name="Marcador de posición de imagen 6"/>
          <p:cNvSpPr>
            <a:spLocks noGrp="1"/>
          </p:cNvSpPr>
          <p:nvPr>
            <p:ph type="pic" sz="quarter" idx="18" hasCustomPrompt="1"/>
          </p:nvPr>
        </p:nvSpPr>
        <p:spPr>
          <a:xfrm>
            <a:off x="4666557" y="415174"/>
            <a:ext cx="1122218" cy="898236"/>
          </a:xfrm>
        </p:spPr>
        <p:txBody>
          <a:bodyPr/>
          <a:lstStyle>
            <a:lvl1pPr>
              <a:defRPr/>
            </a:lvl1pPr>
          </a:lstStyle>
          <a:p>
            <a:r>
              <a:rPr lang="es-ES" dirty="0"/>
              <a:t>LOGO</a:t>
            </a:r>
          </a:p>
        </p:txBody>
      </p:sp>
      <p:sp>
        <p:nvSpPr>
          <p:cNvPr id="15" name="Marcador de posición de imagen 6"/>
          <p:cNvSpPr>
            <a:spLocks noGrp="1"/>
          </p:cNvSpPr>
          <p:nvPr>
            <p:ph type="pic" sz="quarter" idx="19" hasCustomPrompt="1"/>
          </p:nvPr>
        </p:nvSpPr>
        <p:spPr>
          <a:xfrm>
            <a:off x="3411336" y="1457832"/>
            <a:ext cx="1122218" cy="898236"/>
          </a:xfrm>
        </p:spPr>
        <p:txBody>
          <a:bodyPr/>
          <a:lstStyle>
            <a:lvl1pPr>
              <a:defRPr/>
            </a:lvl1pPr>
          </a:lstStyle>
          <a:p>
            <a:r>
              <a:rPr lang="es-ES" dirty="0"/>
              <a:t>LOGO</a:t>
            </a:r>
          </a:p>
        </p:txBody>
      </p:sp>
      <p:sp>
        <p:nvSpPr>
          <p:cNvPr id="16" name="Marcador de posición de imagen 6"/>
          <p:cNvSpPr>
            <a:spLocks noGrp="1"/>
          </p:cNvSpPr>
          <p:nvPr>
            <p:ph type="pic" sz="quarter" idx="20" hasCustomPrompt="1"/>
          </p:nvPr>
        </p:nvSpPr>
        <p:spPr>
          <a:xfrm>
            <a:off x="2156115" y="1457832"/>
            <a:ext cx="1122218" cy="898236"/>
          </a:xfrm>
        </p:spPr>
        <p:txBody>
          <a:bodyPr/>
          <a:lstStyle>
            <a:lvl1pPr>
              <a:defRPr/>
            </a:lvl1pPr>
          </a:lstStyle>
          <a:p>
            <a:r>
              <a:rPr lang="es-ES" dirty="0"/>
              <a:t>LOGO</a:t>
            </a:r>
          </a:p>
        </p:txBody>
      </p:sp>
      <p:sp>
        <p:nvSpPr>
          <p:cNvPr id="17" name="Marcador de posición de imagen 6"/>
          <p:cNvSpPr>
            <a:spLocks noGrp="1"/>
          </p:cNvSpPr>
          <p:nvPr>
            <p:ph type="pic" sz="quarter" idx="21" hasCustomPrompt="1"/>
          </p:nvPr>
        </p:nvSpPr>
        <p:spPr>
          <a:xfrm>
            <a:off x="900892" y="1457832"/>
            <a:ext cx="1122218" cy="898236"/>
          </a:xfrm>
        </p:spPr>
        <p:txBody>
          <a:bodyPr/>
          <a:lstStyle>
            <a:lvl1pPr>
              <a:defRPr/>
            </a:lvl1pPr>
          </a:lstStyle>
          <a:p>
            <a:r>
              <a:rPr lang="es-ES" dirty="0"/>
              <a:t>LOGO</a:t>
            </a:r>
          </a:p>
        </p:txBody>
      </p:sp>
      <p:sp>
        <p:nvSpPr>
          <p:cNvPr id="18" name="Marcador de posición de imagen 6"/>
          <p:cNvSpPr>
            <a:spLocks noGrp="1"/>
          </p:cNvSpPr>
          <p:nvPr>
            <p:ph type="pic" sz="quarter" idx="22" hasCustomPrompt="1"/>
          </p:nvPr>
        </p:nvSpPr>
        <p:spPr>
          <a:xfrm>
            <a:off x="7177001" y="1457832"/>
            <a:ext cx="1122218" cy="898236"/>
          </a:xfrm>
        </p:spPr>
        <p:txBody>
          <a:bodyPr/>
          <a:lstStyle>
            <a:lvl1pPr>
              <a:defRPr/>
            </a:lvl1pPr>
          </a:lstStyle>
          <a:p>
            <a:r>
              <a:rPr lang="es-ES" dirty="0"/>
              <a:t>LOGO</a:t>
            </a:r>
          </a:p>
        </p:txBody>
      </p:sp>
      <p:sp>
        <p:nvSpPr>
          <p:cNvPr id="19" name="Marcador de posición de imagen 6"/>
          <p:cNvSpPr>
            <a:spLocks noGrp="1"/>
          </p:cNvSpPr>
          <p:nvPr>
            <p:ph type="pic" sz="quarter" idx="23" hasCustomPrompt="1"/>
          </p:nvPr>
        </p:nvSpPr>
        <p:spPr>
          <a:xfrm>
            <a:off x="5921780" y="1457832"/>
            <a:ext cx="1122218" cy="898236"/>
          </a:xfrm>
        </p:spPr>
        <p:txBody>
          <a:bodyPr/>
          <a:lstStyle>
            <a:lvl1pPr>
              <a:defRPr/>
            </a:lvl1pPr>
          </a:lstStyle>
          <a:p>
            <a:r>
              <a:rPr lang="es-ES" dirty="0"/>
              <a:t>LOGO</a:t>
            </a:r>
          </a:p>
        </p:txBody>
      </p:sp>
      <p:sp>
        <p:nvSpPr>
          <p:cNvPr id="20" name="Marcador de posición de imagen 6"/>
          <p:cNvSpPr>
            <a:spLocks noGrp="1"/>
          </p:cNvSpPr>
          <p:nvPr>
            <p:ph type="pic" sz="quarter" idx="24" hasCustomPrompt="1"/>
          </p:nvPr>
        </p:nvSpPr>
        <p:spPr>
          <a:xfrm>
            <a:off x="4666557" y="1457832"/>
            <a:ext cx="1122218" cy="898236"/>
          </a:xfrm>
        </p:spPr>
        <p:txBody>
          <a:bodyPr/>
          <a:lstStyle>
            <a:lvl1pPr>
              <a:defRPr/>
            </a:lvl1pPr>
          </a:lstStyle>
          <a:p>
            <a:r>
              <a:rPr lang="es-ES" dirty="0"/>
              <a:t>LOGO</a:t>
            </a:r>
          </a:p>
        </p:txBody>
      </p:sp>
      <p:sp>
        <p:nvSpPr>
          <p:cNvPr id="21" name="Marcador de posición de imagen 6"/>
          <p:cNvSpPr>
            <a:spLocks noGrp="1"/>
          </p:cNvSpPr>
          <p:nvPr>
            <p:ph type="pic" sz="quarter" idx="25" hasCustomPrompt="1"/>
          </p:nvPr>
        </p:nvSpPr>
        <p:spPr>
          <a:xfrm>
            <a:off x="3411336" y="2500490"/>
            <a:ext cx="1122218" cy="898236"/>
          </a:xfrm>
        </p:spPr>
        <p:txBody>
          <a:bodyPr/>
          <a:lstStyle/>
          <a:p>
            <a:r>
              <a:rPr lang="es-ES" dirty="0"/>
              <a:t>LOGO</a:t>
            </a:r>
          </a:p>
        </p:txBody>
      </p:sp>
      <p:sp>
        <p:nvSpPr>
          <p:cNvPr id="22" name="Marcador de posición de imagen 6"/>
          <p:cNvSpPr>
            <a:spLocks noGrp="1"/>
          </p:cNvSpPr>
          <p:nvPr>
            <p:ph type="pic" sz="quarter" idx="26" hasCustomPrompt="1"/>
          </p:nvPr>
        </p:nvSpPr>
        <p:spPr>
          <a:xfrm>
            <a:off x="2156115" y="2500490"/>
            <a:ext cx="1122218" cy="898236"/>
          </a:xfrm>
        </p:spPr>
        <p:txBody>
          <a:bodyPr/>
          <a:lstStyle/>
          <a:p>
            <a:r>
              <a:rPr lang="es-ES" dirty="0"/>
              <a:t>LOGO</a:t>
            </a:r>
          </a:p>
        </p:txBody>
      </p:sp>
      <p:sp>
        <p:nvSpPr>
          <p:cNvPr id="23" name="Marcador de posición de imagen 6"/>
          <p:cNvSpPr>
            <a:spLocks noGrp="1"/>
          </p:cNvSpPr>
          <p:nvPr>
            <p:ph type="pic" sz="quarter" idx="27" hasCustomPrompt="1"/>
          </p:nvPr>
        </p:nvSpPr>
        <p:spPr>
          <a:xfrm>
            <a:off x="900892" y="2500490"/>
            <a:ext cx="1122218" cy="898236"/>
          </a:xfrm>
        </p:spPr>
        <p:txBody>
          <a:bodyPr/>
          <a:lstStyle/>
          <a:p>
            <a:r>
              <a:rPr lang="es-ES" dirty="0"/>
              <a:t>LOGO</a:t>
            </a:r>
          </a:p>
        </p:txBody>
      </p:sp>
      <p:sp>
        <p:nvSpPr>
          <p:cNvPr id="24" name="Marcador de posición de imagen 6"/>
          <p:cNvSpPr>
            <a:spLocks noGrp="1"/>
          </p:cNvSpPr>
          <p:nvPr>
            <p:ph type="pic" sz="quarter" idx="28" hasCustomPrompt="1"/>
          </p:nvPr>
        </p:nvSpPr>
        <p:spPr>
          <a:xfrm>
            <a:off x="7177001" y="2500490"/>
            <a:ext cx="1122218" cy="898236"/>
          </a:xfrm>
        </p:spPr>
        <p:txBody>
          <a:bodyPr/>
          <a:lstStyle>
            <a:lvl1pPr>
              <a:defRPr/>
            </a:lvl1pPr>
          </a:lstStyle>
          <a:p>
            <a:r>
              <a:rPr lang="es-ES" dirty="0"/>
              <a:t>LOGO</a:t>
            </a:r>
          </a:p>
        </p:txBody>
      </p:sp>
      <p:sp>
        <p:nvSpPr>
          <p:cNvPr id="25" name="Marcador de posición de imagen 6"/>
          <p:cNvSpPr>
            <a:spLocks noGrp="1"/>
          </p:cNvSpPr>
          <p:nvPr>
            <p:ph type="pic" sz="quarter" idx="29" hasCustomPrompt="1"/>
          </p:nvPr>
        </p:nvSpPr>
        <p:spPr>
          <a:xfrm>
            <a:off x="5921780" y="2500490"/>
            <a:ext cx="1122218" cy="898236"/>
          </a:xfrm>
        </p:spPr>
        <p:txBody>
          <a:bodyPr/>
          <a:lstStyle>
            <a:lvl1pPr>
              <a:defRPr/>
            </a:lvl1pPr>
          </a:lstStyle>
          <a:p>
            <a:r>
              <a:rPr lang="es-ES" dirty="0"/>
              <a:t>LOGO</a:t>
            </a:r>
          </a:p>
        </p:txBody>
      </p:sp>
      <p:sp>
        <p:nvSpPr>
          <p:cNvPr id="26" name="Marcador de posición de imagen 6"/>
          <p:cNvSpPr>
            <a:spLocks noGrp="1"/>
          </p:cNvSpPr>
          <p:nvPr>
            <p:ph type="pic" sz="quarter" idx="30" hasCustomPrompt="1"/>
          </p:nvPr>
        </p:nvSpPr>
        <p:spPr>
          <a:xfrm>
            <a:off x="4666557" y="2500490"/>
            <a:ext cx="1122218" cy="898236"/>
          </a:xfrm>
        </p:spPr>
        <p:txBody>
          <a:bodyPr/>
          <a:lstStyle/>
          <a:p>
            <a:r>
              <a:rPr lang="es-ES" dirty="0"/>
              <a:t>LOGO</a:t>
            </a:r>
          </a:p>
        </p:txBody>
      </p:sp>
      <p:sp>
        <p:nvSpPr>
          <p:cNvPr id="27" name="Marcador de posición de imagen 6"/>
          <p:cNvSpPr>
            <a:spLocks noGrp="1"/>
          </p:cNvSpPr>
          <p:nvPr>
            <p:ph type="pic" sz="quarter" idx="31" hasCustomPrompt="1"/>
          </p:nvPr>
        </p:nvSpPr>
        <p:spPr>
          <a:xfrm>
            <a:off x="3411336" y="3544192"/>
            <a:ext cx="1122218" cy="898236"/>
          </a:xfrm>
        </p:spPr>
        <p:txBody>
          <a:bodyPr/>
          <a:lstStyle/>
          <a:p>
            <a:r>
              <a:rPr lang="es-ES" dirty="0"/>
              <a:t>LOGO</a:t>
            </a:r>
          </a:p>
        </p:txBody>
      </p:sp>
      <p:sp>
        <p:nvSpPr>
          <p:cNvPr id="28" name="Marcador de posición de imagen 6"/>
          <p:cNvSpPr>
            <a:spLocks noGrp="1"/>
          </p:cNvSpPr>
          <p:nvPr>
            <p:ph type="pic" sz="quarter" idx="32" hasCustomPrompt="1"/>
          </p:nvPr>
        </p:nvSpPr>
        <p:spPr>
          <a:xfrm>
            <a:off x="2156115" y="3544192"/>
            <a:ext cx="1122218" cy="898236"/>
          </a:xfrm>
        </p:spPr>
        <p:txBody>
          <a:bodyPr/>
          <a:lstStyle/>
          <a:p>
            <a:r>
              <a:rPr lang="es-ES" dirty="0"/>
              <a:t>LOGO</a:t>
            </a:r>
          </a:p>
        </p:txBody>
      </p:sp>
      <p:sp>
        <p:nvSpPr>
          <p:cNvPr id="29" name="Marcador de posición de imagen 6"/>
          <p:cNvSpPr>
            <a:spLocks noGrp="1"/>
          </p:cNvSpPr>
          <p:nvPr>
            <p:ph type="pic" sz="quarter" idx="33" hasCustomPrompt="1"/>
          </p:nvPr>
        </p:nvSpPr>
        <p:spPr>
          <a:xfrm>
            <a:off x="900892" y="3544192"/>
            <a:ext cx="1122218" cy="898236"/>
          </a:xfrm>
        </p:spPr>
        <p:txBody>
          <a:bodyPr/>
          <a:lstStyle/>
          <a:p>
            <a:r>
              <a:rPr lang="es-ES" dirty="0"/>
              <a:t>LOGO</a:t>
            </a:r>
          </a:p>
        </p:txBody>
      </p:sp>
      <p:sp>
        <p:nvSpPr>
          <p:cNvPr id="30" name="Marcador de posición de imagen 6"/>
          <p:cNvSpPr>
            <a:spLocks noGrp="1"/>
          </p:cNvSpPr>
          <p:nvPr>
            <p:ph type="pic" sz="quarter" idx="34" hasCustomPrompt="1"/>
          </p:nvPr>
        </p:nvSpPr>
        <p:spPr>
          <a:xfrm>
            <a:off x="7177001" y="3544192"/>
            <a:ext cx="1122218" cy="898236"/>
          </a:xfrm>
        </p:spPr>
        <p:txBody>
          <a:bodyPr/>
          <a:lstStyle/>
          <a:p>
            <a:r>
              <a:rPr lang="es-ES" dirty="0"/>
              <a:t>LOGO</a:t>
            </a:r>
          </a:p>
        </p:txBody>
      </p:sp>
      <p:sp>
        <p:nvSpPr>
          <p:cNvPr id="31" name="Marcador de posición de imagen 6"/>
          <p:cNvSpPr>
            <a:spLocks noGrp="1"/>
          </p:cNvSpPr>
          <p:nvPr>
            <p:ph type="pic" sz="quarter" idx="35" hasCustomPrompt="1"/>
          </p:nvPr>
        </p:nvSpPr>
        <p:spPr>
          <a:xfrm>
            <a:off x="5921780" y="3544192"/>
            <a:ext cx="1122218" cy="898236"/>
          </a:xfrm>
        </p:spPr>
        <p:txBody>
          <a:bodyPr/>
          <a:lstStyle/>
          <a:p>
            <a:r>
              <a:rPr lang="es-ES" dirty="0"/>
              <a:t>LOGO</a:t>
            </a:r>
          </a:p>
        </p:txBody>
      </p:sp>
      <p:sp>
        <p:nvSpPr>
          <p:cNvPr id="32" name="Marcador de posición de imagen 6"/>
          <p:cNvSpPr>
            <a:spLocks noGrp="1"/>
          </p:cNvSpPr>
          <p:nvPr>
            <p:ph type="pic" sz="quarter" idx="36" hasCustomPrompt="1"/>
          </p:nvPr>
        </p:nvSpPr>
        <p:spPr>
          <a:xfrm>
            <a:off x="4666557" y="3544192"/>
            <a:ext cx="1122218" cy="898236"/>
          </a:xfrm>
        </p:spPr>
        <p:txBody>
          <a:bodyPr/>
          <a:lstStyle/>
          <a:p>
            <a:r>
              <a:rPr lang="es-ES" dirty="0"/>
              <a:t>LOGO</a:t>
            </a:r>
          </a:p>
        </p:txBody>
      </p:sp>
      <p:sp>
        <p:nvSpPr>
          <p:cNvPr id="33" name="Marcador de posición de imagen 6"/>
          <p:cNvSpPr>
            <a:spLocks noGrp="1"/>
          </p:cNvSpPr>
          <p:nvPr>
            <p:ph type="pic" sz="quarter" idx="37" hasCustomPrompt="1"/>
          </p:nvPr>
        </p:nvSpPr>
        <p:spPr>
          <a:xfrm>
            <a:off x="3411336" y="4574700"/>
            <a:ext cx="1122218" cy="898236"/>
          </a:xfrm>
        </p:spPr>
        <p:txBody>
          <a:bodyPr/>
          <a:lstStyle/>
          <a:p>
            <a:r>
              <a:rPr lang="es-ES" dirty="0"/>
              <a:t>LOGO</a:t>
            </a:r>
          </a:p>
        </p:txBody>
      </p:sp>
      <p:sp>
        <p:nvSpPr>
          <p:cNvPr id="34" name="Marcador de posición de imagen 6"/>
          <p:cNvSpPr>
            <a:spLocks noGrp="1"/>
          </p:cNvSpPr>
          <p:nvPr>
            <p:ph type="pic" sz="quarter" idx="38" hasCustomPrompt="1"/>
          </p:nvPr>
        </p:nvSpPr>
        <p:spPr>
          <a:xfrm>
            <a:off x="2156115" y="4574700"/>
            <a:ext cx="1122218" cy="898236"/>
          </a:xfrm>
        </p:spPr>
        <p:txBody>
          <a:bodyPr/>
          <a:lstStyle/>
          <a:p>
            <a:r>
              <a:rPr lang="es-ES" dirty="0"/>
              <a:t>LOGO</a:t>
            </a:r>
          </a:p>
        </p:txBody>
      </p:sp>
      <p:sp>
        <p:nvSpPr>
          <p:cNvPr id="35" name="Marcador de posición de imagen 6"/>
          <p:cNvSpPr>
            <a:spLocks noGrp="1"/>
          </p:cNvSpPr>
          <p:nvPr>
            <p:ph type="pic" sz="quarter" idx="39" hasCustomPrompt="1"/>
          </p:nvPr>
        </p:nvSpPr>
        <p:spPr>
          <a:xfrm>
            <a:off x="900892" y="4574700"/>
            <a:ext cx="1122218" cy="898236"/>
          </a:xfrm>
        </p:spPr>
        <p:txBody>
          <a:bodyPr/>
          <a:lstStyle/>
          <a:p>
            <a:r>
              <a:rPr lang="es-ES" dirty="0"/>
              <a:t>LOGO</a:t>
            </a:r>
          </a:p>
        </p:txBody>
      </p:sp>
      <p:sp>
        <p:nvSpPr>
          <p:cNvPr id="36" name="Marcador de posición de imagen 6"/>
          <p:cNvSpPr>
            <a:spLocks noGrp="1"/>
          </p:cNvSpPr>
          <p:nvPr>
            <p:ph type="pic" sz="quarter" idx="40" hasCustomPrompt="1"/>
          </p:nvPr>
        </p:nvSpPr>
        <p:spPr>
          <a:xfrm>
            <a:off x="7177001" y="4574700"/>
            <a:ext cx="1122218" cy="898236"/>
          </a:xfrm>
        </p:spPr>
        <p:txBody>
          <a:bodyPr/>
          <a:lstStyle/>
          <a:p>
            <a:r>
              <a:rPr lang="es-ES" dirty="0"/>
              <a:t>LOGO</a:t>
            </a:r>
          </a:p>
        </p:txBody>
      </p:sp>
      <p:sp>
        <p:nvSpPr>
          <p:cNvPr id="37" name="Marcador de posición de imagen 6"/>
          <p:cNvSpPr>
            <a:spLocks noGrp="1"/>
          </p:cNvSpPr>
          <p:nvPr>
            <p:ph type="pic" sz="quarter" idx="41" hasCustomPrompt="1"/>
          </p:nvPr>
        </p:nvSpPr>
        <p:spPr>
          <a:xfrm>
            <a:off x="5921780" y="4574700"/>
            <a:ext cx="1122218" cy="898236"/>
          </a:xfrm>
        </p:spPr>
        <p:txBody>
          <a:bodyPr/>
          <a:lstStyle/>
          <a:p>
            <a:r>
              <a:rPr lang="es-ES" dirty="0"/>
              <a:t>LOGO</a:t>
            </a:r>
          </a:p>
        </p:txBody>
      </p:sp>
      <p:sp>
        <p:nvSpPr>
          <p:cNvPr id="38" name="Marcador de posición de imagen 6"/>
          <p:cNvSpPr>
            <a:spLocks noGrp="1"/>
          </p:cNvSpPr>
          <p:nvPr>
            <p:ph type="pic" sz="quarter" idx="42" hasCustomPrompt="1"/>
          </p:nvPr>
        </p:nvSpPr>
        <p:spPr>
          <a:xfrm>
            <a:off x="4666557" y="4574700"/>
            <a:ext cx="1122218" cy="898236"/>
          </a:xfrm>
        </p:spPr>
        <p:txBody>
          <a:bodyPr/>
          <a:lstStyle/>
          <a:p>
            <a:r>
              <a:rPr lang="es-ES" dirty="0"/>
              <a:t>LOGO</a:t>
            </a:r>
          </a:p>
        </p:txBody>
      </p:sp>
      <p:pic>
        <p:nvPicPr>
          <p:cNvPr id="39" name="Imagen 3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373203" y="415174"/>
            <a:ext cx="799556" cy="910386"/>
          </a:xfrm>
          <a:prstGeom prst="rect">
            <a:avLst/>
          </a:prstGeom>
        </p:spPr>
      </p:pic>
    </p:spTree>
    <p:extLst>
      <p:ext uri="{BB962C8B-B14F-4D97-AF65-F5344CB8AC3E}">
        <p14:creationId xmlns:p14="http://schemas.microsoft.com/office/powerpoint/2010/main" val="1721077489"/>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INAL PRESENTACION">
    <p:bg>
      <p:bgPr>
        <a:solidFill>
          <a:schemeClr val="bg1"/>
        </a:solidFill>
        <a:effectLst/>
      </p:bgPr>
    </p:bg>
    <p:spTree>
      <p:nvGrpSpPr>
        <p:cNvPr id="1" name=""/>
        <p:cNvGrpSpPr/>
        <p:nvPr/>
      </p:nvGrpSpPr>
      <p:grpSpPr>
        <a:xfrm>
          <a:off x="0" y="0"/>
          <a:ext cx="0" cy="0"/>
          <a:chOff x="0" y="0"/>
          <a:chExt cx="0" cy="0"/>
        </a:xfrm>
      </p:grpSpPr>
      <p:pic>
        <p:nvPicPr>
          <p:cNvPr id="8" name="Imagen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4313590"/>
            <a:ext cx="2400300" cy="2526631"/>
          </a:xfrm>
          <a:prstGeom prst="rect">
            <a:avLst/>
          </a:prstGeom>
        </p:spPr>
      </p:pic>
      <p:pic>
        <p:nvPicPr>
          <p:cNvPr id="6" name="Imagen 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6078626"/>
            <a:ext cx="9144000" cy="779374"/>
          </a:xfrm>
          <a:prstGeom prst="rect">
            <a:avLst/>
          </a:prstGeom>
          <a:effectLst>
            <a:outerShdw blurRad="50800" dist="38100" dir="16200000" rotWithShape="0">
              <a:srgbClr val="3F3F3F">
                <a:alpha val="40000"/>
              </a:srgbClr>
            </a:outerShdw>
          </a:effectLst>
        </p:spPr>
      </p:pic>
      <p:sp>
        <p:nvSpPr>
          <p:cNvPr id="2" name="Marcador de fecha 1"/>
          <p:cNvSpPr>
            <a:spLocks noGrp="1"/>
          </p:cNvSpPr>
          <p:nvPr>
            <p:ph type="dt" sz="half" idx="10"/>
          </p:nvPr>
        </p:nvSpPr>
        <p:spPr/>
        <p:txBody>
          <a:bodyPr/>
          <a:lstStyle>
            <a:lvl1pPr>
              <a:defRPr>
                <a:solidFill>
                  <a:schemeClr val="tx1"/>
                </a:solidFill>
              </a:defRPr>
            </a:lvl1pPr>
          </a:lstStyle>
          <a:p>
            <a:fld id="{398E706D-C4DF-4CB1-BA34-2877AF9152AA}" type="datetime1">
              <a:rPr lang="es-ES" smtClean="0"/>
              <a:t>08/09/2020</a:t>
            </a:fld>
            <a:endParaRPr lang="es-ES"/>
          </a:p>
        </p:txBody>
      </p:sp>
      <p:sp>
        <p:nvSpPr>
          <p:cNvPr id="3" name="Marcador de pie de página 2"/>
          <p:cNvSpPr>
            <a:spLocks noGrp="1"/>
          </p:cNvSpPr>
          <p:nvPr>
            <p:ph type="ftr" sz="quarter" idx="11"/>
          </p:nvPr>
        </p:nvSpPr>
        <p:spPr/>
        <p:txBody>
          <a:bodyPr/>
          <a:lstStyle>
            <a:lvl1pPr>
              <a:defRPr>
                <a:solidFill>
                  <a:schemeClr val="tx1"/>
                </a:solidFill>
              </a:defRPr>
            </a:lvl1pPr>
          </a:lstStyle>
          <a:p>
            <a:endParaRPr lang="es-ES" dirty="0"/>
          </a:p>
        </p:txBody>
      </p:sp>
      <p:sp>
        <p:nvSpPr>
          <p:cNvPr id="4" name="Marcador de número de diapositiva 3"/>
          <p:cNvSpPr>
            <a:spLocks noGrp="1"/>
          </p:cNvSpPr>
          <p:nvPr>
            <p:ph type="sldNum" sz="quarter" idx="12"/>
          </p:nvPr>
        </p:nvSpPr>
        <p:spPr/>
        <p:txBody>
          <a:bodyPr/>
          <a:lstStyle>
            <a:lvl1pPr>
              <a:defRPr>
                <a:solidFill>
                  <a:schemeClr val="tx1"/>
                </a:solidFill>
              </a:defRPr>
            </a:lvl1pPr>
          </a:lstStyle>
          <a:p>
            <a:fld id="{AFD40E49-1F5A-4E52-B3D2-7E58D3B954A5}" type="slidenum">
              <a:rPr lang="es-ES" smtClean="0"/>
              <a:pPr/>
              <a:t>‹Nº›</a:t>
            </a:fld>
            <a:endParaRPr lang="es-ES"/>
          </a:p>
        </p:txBody>
      </p:sp>
      <p:pic>
        <p:nvPicPr>
          <p:cNvPr id="9" name="Imagen 8"/>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3609975" y="2333625"/>
            <a:ext cx="1924050" cy="2190750"/>
          </a:xfrm>
          <a:prstGeom prst="rect">
            <a:avLst/>
          </a:prstGeom>
        </p:spPr>
      </p:pic>
      <p:sp>
        <p:nvSpPr>
          <p:cNvPr id="5" name="Título 4"/>
          <p:cNvSpPr>
            <a:spLocks noGrp="1"/>
          </p:cNvSpPr>
          <p:nvPr>
            <p:ph type="title" hasCustomPrompt="1"/>
          </p:nvPr>
        </p:nvSpPr>
        <p:spPr/>
        <p:txBody>
          <a:bodyPr/>
          <a:lstStyle>
            <a:lvl1pPr algn="ctr">
              <a:defRPr baseline="0">
                <a:solidFill>
                  <a:schemeClr val="tx1"/>
                </a:solidFill>
              </a:defRPr>
            </a:lvl1pPr>
          </a:lstStyle>
          <a:p>
            <a:r>
              <a:rPr lang="es-ES" dirty="0"/>
              <a:t>FINAL DE PRESENTACIÓN</a:t>
            </a:r>
          </a:p>
        </p:txBody>
      </p:sp>
    </p:spTree>
    <p:extLst>
      <p:ext uri="{BB962C8B-B14F-4D97-AF65-F5344CB8AC3E}">
        <p14:creationId xmlns:p14="http://schemas.microsoft.com/office/powerpoint/2010/main" val="30645763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endParaRPr lang="en-US"/>
          </a:p>
        </p:txBody>
      </p:sp>
      <p:pic>
        <p:nvPicPr>
          <p:cNvPr id="7" name="Picture 3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29600" y="187009"/>
            <a:ext cx="853340" cy="726815"/>
          </a:xfrm>
          <a:prstGeom prst="rect">
            <a:avLst/>
          </a:prstGeom>
        </p:spPr>
      </p:pic>
    </p:spTree>
    <p:extLst>
      <p:ext uri="{BB962C8B-B14F-4D97-AF65-F5344CB8AC3E}">
        <p14:creationId xmlns:p14="http://schemas.microsoft.com/office/powerpoint/2010/main" val="1899350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ICIO PRESENTACION INVEMAR Y OTROS">
    <p:bg>
      <p:bgRef idx="1001">
        <a:schemeClr val="bg1"/>
      </p:bgRef>
    </p:bg>
    <p:spTree>
      <p:nvGrpSpPr>
        <p:cNvPr id="1" name=""/>
        <p:cNvGrpSpPr/>
        <p:nvPr/>
      </p:nvGrpSpPr>
      <p:grpSpPr>
        <a:xfrm>
          <a:off x="0" y="0"/>
          <a:ext cx="0" cy="0"/>
          <a:chOff x="0" y="0"/>
          <a:chExt cx="0" cy="0"/>
        </a:xfrm>
      </p:grpSpPr>
      <p:pic>
        <p:nvPicPr>
          <p:cNvPr id="9" name="Imagen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6078626"/>
            <a:ext cx="9144000" cy="779374"/>
          </a:xfrm>
          <a:prstGeom prst="rect">
            <a:avLst/>
          </a:prstGeom>
          <a:effectLst>
            <a:outerShdw blurRad="50800" dist="38100" dir="16200000" rotWithShape="0">
              <a:srgbClr val="3F3F3F">
                <a:alpha val="40000"/>
              </a:srgbClr>
            </a:outerShdw>
          </a:effectLst>
        </p:spPr>
      </p:pic>
      <p:sp>
        <p:nvSpPr>
          <p:cNvPr id="2" name="Título 1"/>
          <p:cNvSpPr>
            <a:spLocks noGrp="1"/>
          </p:cNvSpPr>
          <p:nvPr>
            <p:ph type="ctrTitle"/>
          </p:nvPr>
        </p:nvSpPr>
        <p:spPr>
          <a:xfrm>
            <a:off x="628650" y="1228725"/>
            <a:ext cx="7886700" cy="2281238"/>
          </a:xfrm>
        </p:spPr>
        <p:txBody>
          <a:bodyPr anchor="b"/>
          <a:lstStyle>
            <a:lvl1pPr algn="ctr">
              <a:defRPr sz="4500" b="1">
                <a:solidFill>
                  <a:schemeClr val="tx1"/>
                </a:solidFill>
              </a:defRPr>
            </a:lvl1pPr>
          </a:lstStyle>
          <a:p>
            <a:r>
              <a:rPr lang="es-ES" dirty="0"/>
              <a:t>Haga clic para modificar el estilo de título del patrón</a:t>
            </a:r>
          </a:p>
        </p:txBody>
      </p:sp>
      <p:sp>
        <p:nvSpPr>
          <p:cNvPr id="3" name="Subtítulo 2"/>
          <p:cNvSpPr>
            <a:spLocks noGrp="1"/>
          </p:cNvSpPr>
          <p:nvPr>
            <p:ph type="subTitle" idx="1"/>
          </p:nvPr>
        </p:nvSpPr>
        <p:spPr>
          <a:xfrm>
            <a:off x="628650" y="5229224"/>
            <a:ext cx="5934075" cy="849401"/>
          </a:xfrm>
        </p:spPr>
        <p:txBody>
          <a:bodyPr/>
          <a:lstStyle>
            <a:lvl1pPr marL="0" indent="0" algn="l">
              <a:buNone/>
              <a:defRPr sz="1800" b="0">
                <a:solidFill>
                  <a:schemeClr val="accent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dirty="0"/>
              <a:t>Haga clic para modificar el estilo de subtítulo del patrón</a:t>
            </a:r>
          </a:p>
        </p:txBody>
      </p:sp>
      <p:sp>
        <p:nvSpPr>
          <p:cNvPr id="4" name="Marcador de fecha 3"/>
          <p:cNvSpPr>
            <a:spLocks noGrp="1"/>
          </p:cNvSpPr>
          <p:nvPr>
            <p:ph type="dt" sz="half" idx="10"/>
          </p:nvPr>
        </p:nvSpPr>
        <p:spPr>
          <a:xfrm>
            <a:off x="0" y="6349250"/>
            <a:ext cx="782139" cy="238125"/>
          </a:xfrm>
        </p:spPr>
        <p:txBody>
          <a:bodyPr/>
          <a:lstStyle>
            <a:lvl1pPr>
              <a:defRPr>
                <a:solidFill>
                  <a:schemeClr val="bg1"/>
                </a:solidFill>
                <a:latin typeface="+mj-lt"/>
              </a:defRPr>
            </a:lvl1pPr>
          </a:lstStyle>
          <a:p>
            <a:fld id="{F925DF85-92BD-4EF8-A47D-A1B5A10D437E}" type="datetime1">
              <a:rPr lang="es-ES" smtClean="0"/>
              <a:t>08/09/2020</a:t>
            </a:fld>
            <a:endParaRPr lang="es-ES"/>
          </a:p>
        </p:txBody>
      </p:sp>
      <p:sp>
        <p:nvSpPr>
          <p:cNvPr id="5" name="Marcador de pie de página 4"/>
          <p:cNvSpPr>
            <a:spLocks noGrp="1"/>
          </p:cNvSpPr>
          <p:nvPr>
            <p:ph type="ftr" sz="quarter" idx="11"/>
          </p:nvPr>
        </p:nvSpPr>
        <p:spPr>
          <a:xfrm>
            <a:off x="3893" y="6622381"/>
            <a:ext cx="2072558" cy="247650"/>
          </a:xfrm>
        </p:spPr>
        <p:txBody>
          <a:bodyPr/>
          <a:lstStyle>
            <a:lvl1pPr>
              <a:defRPr>
                <a:solidFill>
                  <a:schemeClr val="tx1"/>
                </a:solidFill>
              </a:defRPr>
            </a:lvl1pPr>
          </a:lstStyle>
          <a:p>
            <a:endParaRPr lang="es-ES" dirty="0"/>
          </a:p>
        </p:txBody>
      </p:sp>
      <p:sp>
        <p:nvSpPr>
          <p:cNvPr id="6" name="Marcador de número de diapositiva 5"/>
          <p:cNvSpPr>
            <a:spLocks noGrp="1"/>
          </p:cNvSpPr>
          <p:nvPr>
            <p:ph type="sldNum" sz="quarter" idx="12"/>
          </p:nvPr>
        </p:nvSpPr>
        <p:spPr>
          <a:xfrm>
            <a:off x="8349524" y="6603682"/>
            <a:ext cx="433251" cy="247650"/>
          </a:xfrm>
        </p:spPr>
        <p:txBody>
          <a:bodyPr/>
          <a:lstStyle>
            <a:lvl1pPr>
              <a:defRPr>
                <a:solidFill>
                  <a:schemeClr val="tx1"/>
                </a:solidFill>
                <a:latin typeface="+mj-lt"/>
              </a:defRPr>
            </a:lvl1pPr>
          </a:lstStyle>
          <a:p>
            <a:fld id="{AFD40E49-1F5A-4E52-B3D2-7E58D3B954A5}" type="slidenum">
              <a:rPr lang="es-ES" smtClean="0"/>
              <a:pPr/>
              <a:t>‹Nº›</a:t>
            </a:fld>
            <a:endParaRPr lang="es-ES"/>
          </a:p>
        </p:txBody>
      </p:sp>
      <p:sp>
        <p:nvSpPr>
          <p:cNvPr id="12" name="CuadroTexto 11"/>
          <p:cNvSpPr txBox="1"/>
          <p:nvPr userDrawn="1"/>
        </p:nvSpPr>
        <p:spPr>
          <a:xfrm>
            <a:off x="2328316" y="6612091"/>
            <a:ext cx="4467772" cy="230832"/>
          </a:xfrm>
          <a:prstGeom prst="rect">
            <a:avLst/>
          </a:prstGeom>
          <a:noFill/>
        </p:spPr>
        <p:txBody>
          <a:bodyPr wrap="square" rtlCol="0">
            <a:spAutoFit/>
          </a:bodyPr>
          <a:lstStyle/>
          <a:p>
            <a:r>
              <a:rPr lang="es-ES" sz="900" dirty="0">
                <a:latin typeface="+mj-lt"/>
                <a:hlinkClick r:id="rId3"/>
              </a:rPr>
              <a:t>www.invemar.org.co</a:t>
            </a:r>
            <a:r>
              <a:rPr lang="es-ES" sz="900" dirty="0">
                <a:latin typeface="+mj-lt"/>
              </a:rPr>
              <a:t>       </a:t>
            </a:r>
            <a:r>
              <a:rPr lang="es-ES" sz="900" dirty="0">
                <a:latin typeface="+mj-lt"/>
                <a:hlinkClick r:id="rId4"/>
              </a:rPr>
              <a:t>invemar.org.co</a:t>
            </a:r>
            <a:r>
              <a:rPr lang="es-ES" sz="900" baseline="0" dirty="0">
                <a:latin typeface="+mj-lt"/>
              </a:rPr>
              <a:t>         </a:t>
            </a:r>
            <a:r>
              <a:rPr lang="es-ES" sz="900" baseline="0" dirty="0" err="1">
                <a:latin typeface="+mj-lt"/>
                <a:hlinkClick r:id="rId5"/>
              </a:rPr>
              <a:t>invemarcolombia</a:t>
            </a:r>
            <a:r>
              <a:rPr lang="es-ES" sz="900" baseline="0" dirty="0">
                <a:latin typeface="+mj-lt"/>
              </a:rPr>
              <a:t>           </a:t>
            </a:r>
            <a:r>
              <a:rPr lang="es-ES" sz="900" baseline="0" dirty="0" err="1">
                <a:solidFill>
                  <a:schemeClr val="tx1"/>
                </a:solidFill>
                <a:latin typeface="+mj-lt"/>
                <a:hlinkClick r:id="rId6"/>
              </a:rPr>
              <a:t>invemarcolombia</a:t>
            </a:r>
            <a:endParaRPr lang="es-ES" sz="900" dirty="0">
              <a:solidFill>
                <a:schemeClr val="tx1"/>
              </a:solidFill>
              <a:latin typeface="+mj-lt"/>
            </a:endParaRPr>
          </a:p>
        </p:txBody>
      </p:sp>
      <p:pic>
        <p:nvPicPr>
          <p:cNvPr id="13" name="Imagen 12"/>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456680" y="6663254"/>
            <a:ext cx="69597" cy="133841"/>
          </a:xfrm>
          <a:prstGeom prst="rect">
            <a:avLst/>
          </a:prstGeom>
        </p:spPr>
      </p:pic>
      <p:pic>
        <p:nvPicPr>
          <p:cNvPr id="16" name="Imagen 15"/>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4312912" y="6663253"/>
            <a:ext cx="163839" cy="133841"/>
          </a:xfrm>
          <a:prstGeom prst="rect">
            <a:avLst/>
          </a:prstGeom>
        </p:spPr>
      </p:pic>
      <p:pic>
        <p:nvPicPr>
          <p:cNvPr id="19" name="Imagen 18"/>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2216647" y="6663253"/>
            <a:ext cx="158409" cy="158409"/>
          </a:xfrm>
          <a:prstGeom prst="rect">
            <a:avLst/>
          </a:prstGeom>
        </p:spPr>
      </p:pic>
      <p:pic>
        <p:nvPicPr>
          <p:cNvPr id="20" name="Imagen 19"/>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5356989" y="6663253"/>
            <a:ext cx="186916" cy="133841"/>
          </a:xfrm>
          <a:prstGeom prst="rect">
            <a:avLst/>
          </a:prstGeom>
        </p:spPr>
      </p:pic>
      <p:pic>
        <p:nvPicPr>
          <p:cNvPr id="18" name="Imagen 17"/>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6759032" y="174809"/>
            <a:ext cx="1807117" cy="747904"/>
          </a:xfrm>
          <a:prstGeom prst="rect">
            <a:avLst/>
          </a:prstGeom>
        </p:spPr>
      </p:pic>
      <p:sp>
        <p:nvSpPr>
          <p:cNvPr id="11" name="Marcador de posición de imagen 10"/>
          <p:cNvSpPr>
            <a:spLocks noGrp="1"/>
          </p:cNvSpPr>
          <p:nvPr>
            <p:ph type="pic" sz="quarter" idx="13" hasCustomPrompt="1"/>
          </p:nvPr>
        </p:nvSpPr>
        <p:spPr>
          <a:xfrm>
            <a:off x="5776913" y="199621"/>
            <a:ext cx="923925" cy="747713"/>
          </a:xfrm>
        </p:spPr>
        <p:txBody>
          <a:bodyPr/>
          <a:lstStyle>
            <a:lvl1pPr>
              <a:defRPr/>
            </a:lvl1pPr>
          </a:lstStyle>
          <a:p>
            <a:r>
              <a:rPr lang="es-ES" dirty="0"/>
              <a:t>LOGO</a:t>
            </a:r>
          </a:p>
        </p:txBody>
      </p:sp>
      <p:sp>
        <p:nvSpPr>
          <p:cNvPr id="24" name="Marcador de posición de imagen 10"/>
          <p:cNvSpPr>
            <a:spLocks noGrp="1"/>
          </p:cNvSpPr>
          <p:nvPr>
            <p:ph type="pic" sz="quarter" idx="14" hasCustomPrompt="1"/>
          </p:nvPr>
        </p:nvSpPr>
        <p:spPr>
          <a:xfrm>
            <a:off x="4702953" y="198295"/>
            <a:ext cx="923925" cy="747713"/>
          </a:xfrm>
        </p:spPr>
        <p:txBody>
          <a:bodyPr/>
          <a:lstStyle>
            <a:lvl1pPr>
              <a:defRPr/>
            </a:lvl1pPr>
          </a:lstStyle>
          <a:p>
            <a:r>
              <a:rPr lang="es-ES" dirty="0"/>
              <a:t>LOGO</a:t>
            </a:r>
          </a:p>
        </p:txBody>
      </p:sp>
      <p:sp>
        <p:nvSpPr>
          <p:cNvPr id="25" name="Marcador de posición de imagen 10"/>
          <p:cNvSpPr>
            <a:spLocks noGrp="1"/>
          </p:cNvSpPr>
          <p:nvPr>
            <p:ph type="pic" sz="quarter" idx="15" hasCustomPrompt="1"/>
          </p:nvPr>
        </p:nvSpPr>
        <p:spPr>
          <a:xfrm>
            <a:off x="3628993" y="198295"/>
            <a:ext cx="923925" cy="747713"/>
          </a:xfrm>
        </p:spPr>
        <p:txBody>
          <a:bodyPr/>
          <a:lstStyle>
            <a:lvl1pPr>
              <a:defRPr/>
            </a:lvl1pPr>
          </a:lstStyle>
          <a:p>
            <a:r>
              <a:rPr lang="es-ES" dirty="0"/>
              <a:t>LOGO</a:t>
            </a:r>
          </a:p>
        </p:txBody>
      </p:sp>
      <p:sp>
        <p:nvSpPr>
          <p:cNvPr id="26" name="Marcador de posición de imagen 10"/>
          <p:cNvSpPr>
            <a:spLocks noGrp="1"/>
          </p:cNvSpPr>
          <p:nvPr>
            <p:ph type="pic" sz="quarter" idx="16" hasCustomPrompt="1"/>
          </p:nvPr>
        </p:nvSpPr>
        <p:spPr>
          <a:xfrm>
            <a:off x="2555033" y="199621"/>
            <a:ext cx="923925" cy="747713"/>
          </a:xfrm>
        </p:spPr>
        <p:txBody>
          <a:bodyPr/>
          <a:lstStyle>
            <a:lvl1pPr>
              <a:defRPr/>
            </a:lvl1pPr>
          </a:lstStyle>
          <a:p>
            <a:r>
              <a:rPr lang="es-ES" dirty="0"/>
              <a:t>LOGO</a:t>
            </a:r>
          </a:p>
        </p:txBody>
      </p:sp>
      <p:sp>
        <p:nvSpPr>
          <p:cNvPr id="27" name="Marcador de posición de imagen 10"/>
          <p:cNvSpPr>
            <a:spLocks noGrp="1"/>
          </p:cNvSpPr>
          <p:nvPr>
            <p:ph type="pic" sz="quarter" idx="17" hasCustomPrompt="1"/>
          </p:nvPr>
        </p:nvSpPr>
        <p:spPr>
          <a:xfrm>
            <a:off x="1481073" y="199621"/>
            <a:ext cx="923925" cy="747713"/>
          </a:xfrm>
        </p:spPr>
        <p:txBody>
          <a:bodyPr/>
          <a:lstStyle>
            <a:lvl1pPr>
              <a:defRPr/>
            </a:lvl1pPr>
          </a:lstStyle>
          <a:p>
            <a:r>
              <a:rPr lang="es-ES" dirty="0"/>
              <a:t>LOGO</a:t>
            </a:r>
          </a:p>
        </p:txBody>
      </p:sp>
      <p:sp>
        <p:nvSpPr>
          <p:cNvPr id="28" name="Marcador de posición de imagen 10"/>
          <p:cNvSpPr>
            <a:spLocks noGrp="1"/>
          </p:cNvSpPr>
          <p:nvPr>
            <p:ph type="pic" sz="quarter" idx="18" hasCustomPrompt="1"/>
          </p:nvPr>
        </p:nvSpPr>
        <p:spPr>
          <a:xfrm>
            <a:off x="399511" y="199621"/>
            <a:ext cx="923925" cy="747713"/>
          </a:xfrm>
        </p:spPr>
        <p:txBody>
          <a:bodyPr/>
          <a:lstStyle>
            <a:lvl1pPr>
              <a:defRPr/>
            </a:lvl1pPr>
          </a:lstStyle>
          <a:p>
            <a:r>
              <a:rPr lang="es-ES" dirty="0"/>
              <a:t>LOGO</a:t>
            </a:r>
          </a:p>
        </p:txBody>
      </p:sp>
    </p:spTree>
    <p:extLst>
      <p:ext uri="{BB962C8B-B14F-4D97-AF65-F5344CB8AC3E}">
        <p14:creationId xmlns:p14="http://schemas.microsoft.com/office/powerpoint/2010/main" val="3094732822"/>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ABLA DE CONTENIDO">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4DC2D69A-2CCE-4AD4-AEA5-12396170338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6084466"/>
            <a:ext cx="9144000" cy="773534"/>
          </a:xfrm>
          <a:prstGeom prst="rect">
            <a:avLst/>
          </a:prstGeom>
        </p:spPr>
      </p:pic>
      <p:sp>
        <p:nvSpPr>
          <p:cNvPr id="2" name="Rectángulo 1"/>
          <p:cNvSpPr/>
          <p:nvPr userDrawn="1"/>
        </p:nvSpPr>
        <p:spPr>
          <a:xfrm>
            <a:off x="0" y="347870"/>
            <a:ext cx="8055033" cy="3693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Marcador de contenido 2"/>
          <p:cNvSpPr>
            <a:spLocks noGrp="1"/>
          </p:cNvSpPr>
          <p:nvPr>
            <p:ph idx="1"/>
          </p:nvPr>
        </p:nvSpPr>
        <p:spPr>
          <a:xfrm>
            <a:off x="864524" y="864704"/>
            <a:ext cx="7697585" cy="5261459"/>
          </a:xfrm>
        </p:spPr>
        <p:txBody>
          <a:bodyPr>
            <a:normAutofit/>
          </a:bodyPr>
          <a:lstStyle>
            <a:lvl1pPr>
              <a:defRPr sz="2400">
                <a:solidFill>
                  <a:srgbClr val="002060"/>
                </a:solidFill>
                <a:latin typeface="+mn-lt"/>
                <a:ea typeface="Open Sans Light" panose="020B0306030504020204" pitchFamily="34" charset="0"/>
                <a:cs typeface="Open Sans Light" panose="020B0306030504020204" pitchFamily="34" charset="0"/>
              </a:defRPr>
            </a:lvl1pPr>
            <a:lvl2pPr>
              <a:defRPr sz="2000">
                <a:solidFill>
                  <a:srgbClr val="002060"/>
                </a:solidFill>
                <a:latin typeface="+mn-lt"/>
                <a:ea typeface="Open Sans Light" panose="020B0306030504020204" pitchFamily="34" charset="0"/>
                <a:cs typeface="Open Sans Light" panose="020B0306030504020204" pitchFamily="34" charset="0"/>
              </a:defRPr>
            </a:lvl2pPr>
            <a:lvl3pPr>
              <a:defRPr sz="1800">
                <a:solidFill>
                  <a:srgbClr val="002060"/>
                </a:solidFill>
                <a:latin typeface="+mn-lt"/>
                <a:ea typeface="Open Sans Light" panose="020B0306030504020204" pitchFamily="34" charset="0"/>
                <a:cs typeface="Open Sans Light" panose="020B0306030504020204" pitchFamily="34" charset="0"/>
              </a:defRPr>
            </a:lvl3pPr>
            <a:lvl4pPr>
              <a:defRPr sz="1600">
                <a:solidFill>
                  <a:srgbClr val="002060"/>
                </a:solidFill>
                <a:latin typeface="+mn-lt"/>
                <a:ea typeface="Open Sans Light" panose="020B0306030504020204" pitchFamily="34" charset="0"/>
                <a:cs typeface="Open Sans Light" panose="020B0306030504020204" pitchFamily="34" charset="0"/>
              </a:defRPr>
            </a:lvl4pPr>
            <a:lvl5pPr>
              <a:defRPr sz="1600">
                <a:solidFill>
                  <a:srgbClr val="002060"/>
                </a:solidFill>
                <a:latin typeface="+mn-lt"/>
                <a:ea typeface="Open Sans Light" panose="020B0306030504020204" pitchFamily="34" charset="0"/>
                <a:cs typeface="Open Sans Light" panose="020B0306030504020204" pitchFamily="34" charset="0"/>
              </a:defRPr>
            </a:lvl5pPr>
            <a:lvl6pPr>
              <a:defRPr sz="2000"/>
            </a:lvl6pPr>
            <a:lvl7pPr>
              <a:defRPr sz="2000"/>
            </a:lvl7pPr>
            <a:lvl8pPr>
              <a:defRPr sz="2000"/>
            </a:lvl8pPr>
            <a:lvl9pPr>
              <a:defRPr sz="2000"/>
            </a:lvl9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5" name="Marcador de fecha 4"/>
          <p:cNvSpPr>
            <a:spLocks noGrp="1"/>
          </p:cNvSpPr>
          <p:nvPr>
            <p:ph type="dt" sz="half" idx="10"/>
          </p:nvPr>
        </p:nvSpPr>
        <p:spPr>
          <a:xfrm>
            <a:off x="842116" y="6625244"/>
            <a:ext cx="2133600" cy="239363"/>
          </a:xfrm>
        </p:spPr>
        <p:txBody>
          <a:bodyPr/>
          <a:lstStyle>
            <a:lvl1pPr>
              <a:defRPr>
                <a:solidFill>
                  <a:schemeClr val="tx1"/>
                </a:solidFill>
                <a:latin typeface="+mn-lt"/>
                <a:ea typeface="Open Sans Light" panose="020B0306030504020204" pitchFamily="34" charset="0"/>
                <a:cs typeface="Open Sans Light" panose="020B0306030504020204" pitchFamily="34" charset="0"/>
              </a:defRPr>
            </a:lvl1pPr>
          </a:lstStyle>
          <a:p>
            <a:fld id="{77C1BC56-3540-4C1B-B3F4-AD00DFFE43ED}" type="datetime1">
              <a:rPr lang="es-ES" smtClean="0"/>
              <a:t>08/09/2020</a:t>
            </a:fld>
            <a:endParaRPr lang="es-ES"/>
          </a:p>
        </p:txBody>
      </p:sp>
      <p:sp>
        <p:nvSpPr>
          <p:cNvPr id="7" name="Marcador de número de diapositiva 6"/>
          <p:cNvSpPr>
            <a:spLocks noGrp="1"/>
          </p:cNvSpPr>
          <p:nvPr>
            <p:ph type="sldNum" sz="quarter" idx="12"/>
          </p:nvPr>
        </p:nvSpPr>
        <p:spPr>
          <a:xfrm>
            <a:off x="8085031" y="6494686"/>
            <a:ext cx="477078" cy="365125"/>
          </a:xfrm>
        </p:spPr>
        <p:txBody>
          <a:bodyPr/>
          <a:lstStyle>
            <a:lvl1pPr>
              <a:defRPr>
                <a:solidFill>
                  <a:schemeClr val="tx1"/>
                </a:solidFill>
                <a:latin typeface="+mn-lt"/>
                <a:ea typeface="Open Sans Light" panose="020B0306030504020204" pitchFamily="34" charset="0"/>
                <a:cs typeface="Open Sans Light" panose="020B0306030504020204" pitchFamily="34" charset="0"/>
              </a:defRPr>
            </a:lvl1pPr>
          </a:lstStyle>
          <a:p>
            <a:fld id="{FEEBA7F8-5E67-E546-8D44-19494CB9927D}" type="slidenum">
              <a:rPr lang="es-ES" smtClean="0"/>
              <a:pPr/>
              <a:t>‹Nº›</a:t>
            </a:fld>
            <a:endParaRPr lang="es-ES"/>
          </a:p>
        </p:txBody>
      </p:sp>
      <p:sp>
        <p:nvSpPr>
          <p:cNvPr id="9" name="8 CuadroTexto"/>
          <p:cNvSpPr txBox="1"/>
          <p:nvPr userDrawn="1"/>
        </p:nvSpPr>
        <p:spPr>
          <a:xfrm>
            <a:off x="864525" y="347870"/>
            <a:ext cx="4959806" cy="369332"/>
          </a:xfrm>
          <a:prstGeom prst="rect">
            <a:avLst/>
          </a:prstGeom>
          <a:noFill/>
        </p:spPr>
        <p:txBody>
          <a:bodyPr wrap="square" rtlCol="0">
            <a:spAutoFit/>
          </a:bodyPr>
          <a:lstStyle/>
          <a:p>
            <a:r>
              <a:rPr lang="es-CO" b="1" i="0" dirty="0" smtClean="0">
                <a:solidFill>
                  <a:schemeClr val="tx1"/>
                </a:solidFill>
                <a:latin typeface="+mj-lt"/>
                <a:ea typeface="Open Sans Extrabold" panose="020B0906030804020204" pitchFamily="34" charset="0"/>
                <a:cs typeface="Open Sans Extrabold" panose="020B0906030804020204" pitchFamily="34" charset="0"/>
              </a:rPr>
              <a:t>CONTENIDO</a:t>
            </a:r>
            <a:endParaRPr lang="es-CO" b="1" i="0" dirty="0">
              <a:solidFill>
                <a:schemeClr val="tx1"/>
              </a:solidFill>
              <a:latin typeface="+mj-lt"/>
              <a:ea typeface="Open Sans Extrabold" panose="020B0906030804020204" pitchFamily="34" charset="0"/>
              <a:cs typeface="Open Sans Extrabold" panose="020B0906030804020204" pitchFamily="34" charset="0"/>
            </a:endParaRPr>
          </a:p>
        </p:txBody>
      </p:sp>
      <p:pic>
        <p:nvPicPr>
          <p:cNvPr id="11" name="Imagen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275941" y="145466"/>
            <a:ext cx="677559" cy="771478"/>
          </a:xfrm>
          <a:prstGeom prst="rect">
            <a:avLst/>
          </a:prstGeom>
        </p:spPr>
      </p:pic>
    </p:spTree>
    <p:extLst>
      <p:ext uri="{BB962C8B-B14F-4D97-AF65-F5344CB8AC3E}">
        <p14:creationId xmlns:p14="http://schemas.microsoft.com/office/powerpoint/2010/main" val="391460102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INICIO DE CAPITULO">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A5A037FF-60A7-40D5-ABEB-3466A6FF82F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6082880"/>
            <a:ext cx="9144000" cy="773534"/>
          </a:xfrm>
          <a:prstGeom prst="rect">
            <a:avLst/>
          </a:prstGeom>
        </p:spPr>
      </p:pic>
      <p:sp>
        <p:nvSpPr>
          <p:cNvPr id="2" name="Título 1"/>
          <p:cNvSpPr>
            <a:spLocks noGrp="1"/>
          </p:cNvSpPr>
          <p:nvPr>
            <p:ph type="title"/>
          </p:nvPr>
        </p:nvSpPr>
        <p:spPr>
          <a:xfrm>
            <a:off x="438150" y="1709739"/>
            <a:ext cx="8077200" cy="2852737"/>
          </a:xfrm>
        </p:spPr>
        <p:txBody>
          <a:bodyPr anchor="b">
            <a:normAutofit/>
          </a:bodyPr>
          <a:lstStyle>
            <a:lvl1pPr>
              <a:defRPr sz="3600" b="1"/>
            </a:lvl1pPr>
          </a:lstStyle>
          <a:p>
            <a:r>
              <a:rPr lang="es-ES" dirty="0"/>
              <a:t>Haga clic para modificar el estilo de título del patrón</a:t>
            </a:r>
          </a:p>
        </p:txBody>
      </p:sp>
      <p:sp>
        <p:nvSpPr>
          <p:cNvPr id="3" name="Marcador de texto 2"/>
          <p:cNvSpPr>
            <a:spLocks noGrp="1"/>
          </p:cNvSpPr>
          <p:nvPr>
            <p:ph type="body" idx="1"/>
          </p:nvPr>
        </p:nvSpPr>
        <p:spPr>
          <a:xfrm>
            <a:off x="438150" y="4589464"/>
            <a:ext cx="8072438" cy="1500187"/>
          </a:xfrm>
        </p:spPr>
        <p:txBody>
          <a:bodyPr/>
          <a:lstStyle>
            <a:lvl1pPr marL="0" indent="0">
              <a:buNone/>
              <a:defRPr sz="1800">
                <a:solidFill>
                  <a:schemeClr val="tx1">
                    <a:lumMod val="50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lvl1pPr>
              <a:defRPr>
                <a:solidFill>
                  <a:schemeClr val="tx1"/>
                </a:solidFill>
              </a:defRPr>
            </a:lvl1pPr>
          </a:lstStyle>
          <a:p>
            <a:fld id="{2481E124-96A2-4EDF-89FD-176E3D88B6E0}" type="datetime1">
              <a:rPr lang="es-ES" smtClean="0"/>
              <a:t>08/09/2020</a:t>
            </a:fld>
            <a:endParaRPr lang="es-ES" dirty="0"/>
          </a:p>
        </p:txBody>
      </p:sp>
      <p:sp>
        <p:nvSpPr>
          <p:cNvPr id="5" name="Marcador de pie de página 4"/>
          <p:cNvSpPr>
            <a:spLocks noGrp="1"/>
          </p:cNvSpPr>
          <p:nvPr>
            <p:ph type="ftr" sz="quarter" idx="11"/>
          </p:nvPr>
        </p:nvSpPr>
        <p:spPr/>
        <p:txBody>
          <a:bodyPr/>
          <a:lstStyle>
            <a:lvl1pPr>
              <a:defRPr>
                <a:solidFill>
                  <a:schemeClr val="tx1"/>
                </a:solidFill>
              </a:defRPr>
            </a:lvl1pPr>
          </a:lstStyle>
          <a:p>
            <a:endParaRPr lang="es-ES" dirty="0"/>
          </a:p>
        </p:txBody>
      </p:sp>
      <p:sp>
        <p:nvSpPr>
          <p:cNvPr id="6" name="Marcador de número de diapositiva 5"/>
          <p:cNvSpPr>
            <a:spLocks noGrp="1"/>
          </p:cNvSpPr>
          <p:nvPr>
            <p:ph type="sldNum" sz="quarter" idx="12"/>
          </p:nvPr>
        </p:nvSpPr>
        <p:spPr/>
        <p:txBody>
          <a:bodyPr/>
          <a:lstStyle>
            <a:lvl1pPr>
              <a:defRPr>
                <a:solidFill>
                  <a:schemeClr val="tx1"/>
                </a:solidFill>
              </a:defRPr>
            </a:lvl1pPr>
          </a:lstStyle>
          <a:p>
            <a:fld id="{FEEBA7F8-5E67-E546-8D44-19494CB9927D}" type="slidenum">
              <a:rPr lang="es-ES" smtClean="0"/>
              <a:pPr/>
              <a:t>‹Nº›</a:t>
            </a:fld>
            <a:endParaRPr lang="es-ES"/>
          </a:p>
        </p:txBody>
      </p:sp>
      <p:pic>
        <p:nvPicPr>
          <p:cNvPr id="9"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tretch>
            <a:fillRect/>
          </a:stretch>
        </p:blipFill>
        <p:spPr bwMode="auto">
          <a:xfrm>
            <a:off x="6201450" y="66506"/>
            <a:ext cx="2570400" cy="1063798"/>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65400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A5A037FF-60A7-40D5-ABEB-3466A6FF82F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6082880"/>
            <a:ext cx="9144000" cy="773534"/>
          </a:xfrm>
          <a:prstGeom prst="rect">
            <a:avLst/>
          </a:prstGeom>
        </p:spPr>
      </p:pic>
      <p:sp>
        <p:nvSpPr>
          <p:cNvPr id="2" name="Título 1"/>
          <p:cNvSpPr>
            <a:spLocks noGrp="1"/>
          </p:cNvSpPr>
          <p:nvPr>
            <p:ph type="title"/>
          </p:nvPr>
        </p:nvSpPr>
        <p:spPr>
          <a:xfrm>
            <a:off x="628650" y="145466"/>
            <a:ext cx="7647291" cy="985065"/>
          </a:xfrm>
        </p:spPr>
        <p:txBody>
          <a:bodyPr/>
          <a:lstStyle>
            <a:lvl1pPr>
              <a:defRPr b="1"/>
            </a:lvl1pPr>
          </a:lstStyle>
          <a:p>
            <a:r>
              <a:rPr lang="es-ES" dirty="0"/>
              <a:t>Haga clic para modificar el estilo de título del patrón</a:t>
            </a:r>
          </a:p>
        </p:txBody>
      </p:sp>
      <p:sp>
        <p:nvSpPr>
          <p:cNvPr id="3" name="Marcador de contenido 2"/>
          <p:cNvSpPr>
            <a:spLocks noGrp="1"/>
          </p:cNvSpPr>
          <p:nvPr>
            <p:ph sz="half" idx="1"/>
          </p:nvPr>
        </p:nvSpPr>
        <p:spPr>
          <a:xfrm>
            <a:off x="628650" y="1238596"/>
            <a:ext cx="3886200" cy="4938367"/>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p:nvPr>
        </p:nvSpPr>
        <p:spPr>
          <a:xfrm>
            <a:off x="4629150" y="1238596"/>
            <a:ext cx="3886200" cy="4938367"/>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p:cNvSpPr>
            <a:spLocks noGrp="1"/>
          </p:cNvSpPr>
          <p:nvPr>
            <p:ph type="dt" sz="half" idx="10"/>
          </p:nvPr>
        </p:nvSpPr>
        <p:spPr/>
        <p:txBody>
          <a:bodyPr/>
          <a:lstStyle>
            <a:lvl1pPr>
              <a:defRPr>
                <a:solidFill>
                  <a:schemeClr val="tx1"/>
                </a:solidFill>
              </a:defRPr>
            </a:lvl1pPr>
          </a:lstStyle>
          <a:p>
            <a:fld id="{00D60FEF-AA65-40DA-89B3-45CA00C41CEE}" type="datetime1">
              <a:rPr lang="es-ES" smtClean="0"/>
              <a:t>08/09/2020</a:t>
            </a:fld>
            <a:endParaRPr lang="es-ES" dirty="0"/>
          </a:p>
        </p:txBody>
      </p:sp>
      <p:sp>
        <p:nvSpPr>
          <p:cNvPr id="6" name="Marcador de pie de página 5"/>
          <p:cNvSpPr>
            <a:spLocks noGrp="1"/>
          </p:cNvSpPr>
          <p:nvPr>
            <p:ph type="ftr" sz="quarter" idx="11"/>
          </p:nvPr>
        </p:nvSpPr>
        <p:spPr/>
        <p:txBody>
          <a:bodyPr/>
          <a:lstStyle>
            <a:lvl1pPr>
              <a:defRPr>
                <a:solidFill>
                  <a:schemeClr val="tx1"/>
                </a:solidFill>
              </a:defRPr>
            </a:lvl1pPr>
          </a:lstStyle>
          <a:p>
            <a:endParaRPr lang="es-ES" dirty="0"/>
          </a:p>
        </p:txBody>
      </p:sp>
      <p:sp>
        <p:nvSpPr>
          <p:cNvPr id="7" name="Marcador de número de diapositiva 6"/>
          <p:cNvSpPr>
            <a:spLocks noGrp="1"/>
          </p:cNvSpPr>
          <p:nvPr>
            <p:ph type="sldNum" sz="quarter" idx="12"/>
          </p:nvPr>
        </p:nvSpPr>
        <p:spPr/>
        <p:txBody>
          <a:bodyPr/>
          <a:lstStyle>
            <a:lvl1pPr>
              <a:defRPr>
                <a:solidFill>
                  <a:schemeClr val="tx1"/>
                </a:solidFill>
              </a:defRPr>
            </a:lvl1pPr>
          </a:lstStyle>
          <a:p>
            <a:fld id="{FEEBA7F8-5E67-E546-8D44-19494CB9927D}" type="slidenum">
              <a:rPr lang="es-ES" smtClean="0"/>
              <a:pPr/>
              <a:t>‹Nº›</a:t>
            </a:fld>
            <a:endParaRPr lang="es-ES" dirty="0"/>
          </a:p>
        </p:txBody>
      </p:sp>
      <p:pic>
        <p:nvPicPr>
          <p:cNvPr id="8" name="Imagen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275941" y="145466"/>
            <a:ext cx="677559" cy="771478"/>
          </a:xfrm>
          <a:prstGeom prst="rect">
            <a:avLst/>
          </a:prstGeom>
        </p:spPr>
      </p:pic>
    </p:spTree>
    <p:extLst>
      <p:ext uri="{BB962C8B-B14F-4D97-AF65-F5344CB8AC3E}">
        <p14:creationId xmlns:p14="http://schemas.microsoft.com/office/powerpoint/2010/main" val="3412901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A5A037FF-60A7-40D5-ABEB-3466A6FF82F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6082880"/>
            <a:ext cx="9144000" cy="773534"/>
          </a:xfrm>
          <a:prstGeom prst="rect">
            <a:avLst/>
          </a:prstGeom>
        </p:spPr>
      </p:pic>
      <p:sp>
        <p:nvSpPr>
          <p:cNvPr id="2" name="Título 1"/>
          <p:cNvSpPr>
            <a:spLocks noGrp="1"/>
          </p:cNvSpPr>
          <p:nvPr>
            <p:ph type="title"/>
          </p:nvPr>
        </p:nvSpPr>
        <p:spPr>
          <a:xfrm>
            <a:off x="629842" y="145466"/>
            <a:ext cx="7646099" cy="1116915"/>
          </a:xfrm>
        </p:spPr>
        <p:txBody>
          <a:bodyPr/>
          <a:lstStyle/>
          <a:p>
            <a:r>
              <a:rPr lang="es-ES" dirty="0"/>
              <a:t>Haga clic para modificar el estilo de título del patrón</a:t>
            </a:r>
          </a:p>
        </p:txBody>
      </p:sp>
      <p:sp>
        <p:nvSpPr>
          <p:cNvPr id="3" name="Marcador de texto 2"/>
          <p:cNvSpPr>
            <a:spLocks noGrp="1"/>
          </p:cNvSpPr>
          <p:nvPr>
            <p:ph type="body" idx="1"/>
          </p:nvPr>
        </p:nvSpPr>
        <p:spPr>
          <a:xfrm>
            <a:off x="629842" y="1290468"/>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4" name="Marcador de contenido 3"/>
          <p:cNvSpPr>
            <a:spLocks noGrp="1"/>
          </p:cNvSpPr>
          <p:nvPr>
            <p:ph sz="half" idx="2"/>
          </p:nvPr>
        </p:nvSpPr>
        <p:spPr>
          <a:xfrm>
            <a:off x="629842" y="2114380"/>
            <a:ext cx="3868340" cy="4419424"/>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4629150" y="1290468"/>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6" name="Marcador de contenido 5"/>
          <p:cNvSpPr>
            <a:spLocks noGrp="1"/>
          </p:cNvSpPr>
          <p:nvPr>
            <p:ph sz="quarter" idx="4"/>
          </p:nvPr>
        </p:nvSpPr>
        <p:spPr>
          <a:xfrm>
            <a:off x="4629150" y="2114380"/>
            <a:ext cx="3887391" cy="4419424"/>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p:cNvSpPr>
            <a:spLocks noGrp="1"/>
          </p:cNvSpPr>
          <p:nvPr>
            <p:ph type="dt" sz="half" idx="10"/>
          </p:nvPr>
        </p:nvSpPr>
        <p:spPr/>
        <p:txBody>
          <a:bodyPr/>
          <a:lstStyle>
            <a:lvl1pPr>
              <a:defRPr>
                <a:solidFill>
                  <a:schemeClr val="tx1"/>
                </a:solidFill>
              </a:defRPr>
            </a:lvl1pPr>
          </a:lstStyle>
          <a:p>
            <a:fld id="{F9EFEB04-4BDB-43D7-A479-2A871DF192EB}" type="datetime1">
              <a:rPr lang="es-ES" smtClean="0"/>
              <a:t>08/09/2020</a:t>
            </a:fld>
            <a:endParaRPr lang="es-ES" dirty="0"/>
          </a:p>
        </p:txBody>
      </p:sp>
      <p:sp>
        <p:nvSpPr>
          <p:cNvPr id="8" name="Marcador de pie de página 7"/>
          <p:cNvSpPr>
            <a:spLocks noGrp="1"/>
          </p:cNvSpPr>
          <p:nvPr>
            <p:ph type="ftr" sz="quarter" idx="11"/>
          </p:nvPr>
        </p:nvSpPr>
        <p:spPr/>
        <p:txBody>
          <a:bodyPr/>
          <a:lstStyle>
            <a:lvl1pPr>
              <a:defRPr>
                <a:solidFill>
                  <a:schemeClr val="tx1"/>
                </a:solidFill>
              </a:defRPr>
            </a:lvl1pPr>
          </a:lstStyle>
          <a:p>
            <a:endParaRPr lang="es-ES" dirty="0"/>
          </a:p>
        </p:txBody>
      </p:sp>
      <p:sp>
        <p:nvSpPr>
          <p:cNvPr id="9" name="Marcador de número de diapositiva 8"/>
          <p:cNvSpPr>
            <a:spLocks noGrp="1"/>
          </p:cNvSpPr>
          <p:nvPr>
            <p:ph type="sldNum" sz="quarter" idx="12"/>
          </p:nvPr>
        </p:nvSpPr>
        <p:spPr/>
        <p:txBody>
          <a:bodyPr/>
          <a:lstStyle>
            <a:lvl1pPr>
              <a:defRPr>
                <a:solidFill>
                  <a:schemeClr val="tx1"/>
                </a:solidFill>
              </a:defRPr>
            </a:lvl1pPr>
          </a:lstStyle>
          <a:p>
            <a:fld id="{FEEBA7F8-5E67-E546-8D44-19494CB9927D}" type="slidenum">
              <a:rPr lang="es-ES" smtClean="0"/>
              <a:pPr/>
              <a:t>‹Nº›</a:t>
            </a:fld>
            <a:endParaRPr lang="es-ES" dirty="0"/>
          </a:p>
        </p:txBody>
      </p:sp>
      <p:pic>
        <p:nvPicPr>
          <p:cNvPr id="10" name="Imagen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275941" y="145466"/>
            <a:ext cx="677559" cy="771478"/>
          </a:xfrm>
          <a:prstGeom prst="rect">
            <a:avLst/>
          </a:prstGeom>
        </p:spPr>
      </p:pic>
    </p:spTree>
    <p:extLst>
      <p:ext uri="{BB962C8B-B14F-4D97-AF65-F5344CB8AC3E}">
        <p14:creationId xmlns:p14="http://schemas.microsoft.com/office/powerpoint/2010/main" val="4127200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A5A037FF-60A7-40D5-ABEB-3466A6FF82F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6082880"/>
            <a:ext cx="9144000" cy="773534"/>
          </a:xfrm>
          <a:prstGeom prst="rect">
            <a:avLst/>
          </a:prstGeom>
        </p:spPr>
      </p:pic>
      <p:sp>
        <p:nvSpPr>
          <p:cNvPr id="2" name="Título 1"/>
          <p:cNvSpPr>
            <a:spLocks noGrp="1"/>
          </p:cNvSpPr>
          <p:nvPr>
            <p:ph type="title"/>
          </p:nvPr>
        </p:nvSpPr>
        <p:spPr>
          <a:xfrm>
            <a:off x="629841" y="457200"/>
            <a:ext cx="2949178" cy="1600200"/>
          </a:xfrm>
        </p:spPr>
        <p:txBody>
          <a:bodyPr anchor="b"/>
          <a:lstStyle>
            <a:lvl1pPr>
              <a:defRPr sz="2400"/>
            </a:lvl1pPr>
          </a:lstStyle>
          <a:p>
            <a:r>
              <a:rPr lang="es-ES"/>
              <a:t>Haga clic para modificar el estilo de título del patrón</a:t>
            </a:r>
          </a:p>
        </p:txBody>
      </p:sp>
      <p:sp>
        <p:nvSpPr>
          <p:cNvPr id="3" name="Marcador de contenido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lvl1pPr>
              <a:defRPr>
                <a:solidFill>
                  <a:schemeClr val="tx1"/>
                </a:solidFill>
              </a:defRPr>
            </a:lvl1pPr>
          </a:lstStyle>
          <a:p>
            <a:fld id="{589BFEF4-AAF7-496E-A851-733AD729906D}" type="datetime1">
              <a:rPr lang="es-ES" smtClean="0"/>
              <a:t>08/09/2020</a:t>
            </a:fld>
            <a:endParaRPr lang="es-ES" dirty="0"/>
          </a:p>
        </p:txBody>
      </p:sp>
      <p:sp>
        <p:nvSpPr>
          <p:cNvPr id="6" name="Marcador de pie de página 5"/>
          <p:cNvSpPr>
            <a:spLocks noGrp="1"/>
          </p:cNvSpPr>
          <p:nvPr>
            <p:ph type="ftr" sz="quarter" idx="11"/>
          </p:nvPr>
        </p:nvSpPr>
        <p:spPr/>
        <p:txBody>
          <a:bodyPr/>
          <a:lstStyle>
            <a:lvl1pPr>
              <a:defRPr>
                <a:solidFill>
                  <a:schemeClr val="tx1"/>
                </a:solidFill>
              </a:defRPr>
            </a:lvl1pPr>
          </a:lstStyle>
          <a:p>
            <a:endParaRPr lang="es-ES" dirty="0"/>
          </a:p>
        </p:txBody>
      </p:sp>
      <p:sp>
        <p:nvSpPr>
          <p:cNvPr id="7" name="Marcador de número de diapositiva 6"/>
          <p:cNvSpPr>
            <a:spLocks noGrp="1"/>
          </p:cNvSpPr>
          <p:nvPr>
            <p:ph type="sldNum" sz="quarter" idx="12"/>
          </p:nvPr>
        </p:nvSpPr>
        <p:spPr/>
        <p:txBody>
          <a:bodyPr/>
          <a:lstStyle>
            <a:lvl1pPr>
              <a:defRPr>
                <a:solidFill>
                  <a:schemeClr val="tx1"/>
                </a:solidFill>
              </a:defRPr>
            </a:lvl1pPr>
          </a:lstStyle>
          <a:p>
            <a:fld id="{FEEBA7F8-5E67-E546-8D44-19494CB9927D}" type="slidenum">
              <a:rPr lang="es-ES" smtClean="0"/>
              <a:pPr/>
              <a:t>‹Nº›</a:t>
            </a:fld>
            <a:endParaRPr lang="es-ES" dirty="0"/>
          </a:p>
        </p:txBody>
      </p:sp>
      <p:pic>
        <p:nvPicPr>
          <p:cNvPr id="10" name="Imagen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275941" y="145466"/>
            <a:ext cx="677559" cy="771478"/>
          </a:xfrm>
          <a:prstGeom prst="rect">
            <a:avLst/>
          </a:prstGeom>
        </p:spPr>
      </p:pic>
    </p:spTree>
    <p:extLst>
      <p:ext uri="{BB962C8B-B14F-4D97-AF65-F5344CB8AC3E}">
        <p14:creationId xmlns:p14="http://schemas.microsoft.com/office/powerpoint/2010/main" val="40492630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2BB8F862-C54C-4763-89BF-6589903C071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6085217"/>
            <a:ext cx="9144000" cy="773534"/>
          </a:xfrm>
          <a:prstGeom prst="rect">
            <a:avLst/>
          </a:prstGeom>
        </p:spPr>
      </p:pic>
      <p:sp>
        <p:nvSpPr>
          <p:cNvPr id="2" name="Título 1"/>
          <p:cNvSpPr>
            <a:spLocks noGrp="1"/>
          </p:cNvSpPr>
          <p:nvPr>
            <p:ph type="title"/>
          </p:nvPr>
        </p:nvSpPr>
        <p:spPr>
          <a:xfrm>
            <a:off x="629841" y="457200"/>
            <a:ext cx="2949178" cy="1600200"/>
          </a:xfrm>
        </p:spPr>
        <p:txBody>
          <a:bodyPr anchor="b"/>
          <a:lstStyle>
            <a:lvl1pPr>
              <a:defRPr sz="2400"/>
            </a:lvl1pPr>
          </a:lstStyle>
          <a:p>
            <a:r>
              <a:rPr lang="es-ES" dirty="0"/>
              <a:t>Haga clic para modificar el estilo de título del patrón</a:t>
            </a:r>
          </a:p>
        </p:txBody>
      </p:sp>
      <p:sp>
        <p:nvSpPr>
          <p:cNvPr id="3" name="Marcador de posición de imagen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s-ES"/>
              <a:t>Haga clic en el icono para agregar una imagen</a:t>
            </a:r>
          </a:p>
        </p:txBody>
      </p:sp>
      <p:sp>
        <p:nvSpPr>
          <p:cNvPr id="4" name="Marcador de tex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lvl1pPr>
              <a:defRPr>
                <a:solidFill>
                  <a:schemeClr val="tx1"/>
                </a:solidFill>
              </a:defRPr>
            </a:lvl1pPr>
          </a:lstStyle>
          <a:p>
            <a:fld id="{D3437E74-7515-4B07-9BD8-565536E02041}" type="datetime1">
              <a:rPr lang="es-ES" smtClean="0"/>
              <a:t>08/09/2020</a:t>
            </a:fld>
            <a:endParaRPr lang="es-ES"/>
          </a:p>
        </p:txBody>
      </p:sp>
      <p:sp>
        <p:nvSpPr>
          <p:cNvPr id="6" name="Marcador de pie de página 5"/>
          <p:cNvSpPr>
            <a:spLocks noGrp="1"/>
          </p:cNvSpPr>
          <p:nvPr>
            <p:ph type="ftr" sz="quarter" idx="11"/>
          </p:nvPr>
        </p:nvSpPr>
        <p:spPr/>
        <p:txBody>
          <a:bodyPr/>
          <a:lstStyle>
            <a:lvl1pPr>
              <a:defRPr>
                <a:solidFill>
                  <a:schemeClr val="tx1"/>
                </a:solidFill>
              </a:defRPr>
            </a:lvl1pPr>
          </a:lstStyle>
          <a:p>
            <a:endParaRPr lang="es-ES" dirty="0"/>
          </a:p>
        </p:txBody>
      </p:sp>
      <p:sp>
        <p:nvSpPr>
          <p:cNvPr id="7" name="Marcador de número de diapositiva 6"/>
          <p:cNvSpPr>
            <a:spLocks noGrp="1"/>
          </p:cNvSpPr>
          <p:nvPr>
            <p:ph type="sldNum" sz="quarter" idx="12"/>
          </p:nvPr>
        </p:nvSpPr>
        <p:spPr/>
        <p:txBody>
          <a:bodyPr/>
          <a:lstStyle>
            <a:lvl1pPr>
              <a:defRPr>
                <a:solidFill>
                  <a:schemeClr val="tx1"/>
                </a:solidFill>
              </a:defRPr>
            </a:lvl1pPr>
          </a:lstStyle>
          <a:p>
            <a:fld id="{AFD40E49-1F5A-4E52-B3D2-7E58D3B954A5}" type="slidenum">
              <a:rPr lang="es-ES" smtClean="0"/>
              <a:pPr/>
              <a:t>‹Nº›</a:t>
            </a:fld>
            <a:endParaRPr lang="es-ES"/>
          </a:p>
        </p:txBody>
      </p:sp>
      <p:pic>
        <p:nvPicPr>
          <p:cNvPr id="10" name="Imagen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275941" y="145466"/>
            <a:ext cx="677559" cy="771478"/>
          </a:xfrm>
          <a:prstGeom prst="rect">
            <a:avLst/>
          </a:prstGeom>
        </p:spPr>
      </p:pic>
    </p:spTree>
    <p:extLst>
      <p:ext uri="{BB962C8B-B14F-4D97-AF65-F5344CB8AC3E}">
        <p14:creationId xmlns:p14="http://schemas.microsoft.com/office/powerpoint/2010/main" val="2966650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2037522" y="65919"/>
            <a:ext cx="6238419" cy="1143000"/>
          </a:xfrm>
        </p:spPr>
        <p:txBody>
          <a:bodyPr anchor="t">
            <a:normAutofit/>
          </a:bodyPr>
          <a:lstStyle>
            <a:lvl1pPr algn="l">
              <a:defRPr sz="3200">
                <a:solidFill>
                  <a:srgbClr val="223D5C"/>
                </a:solidFill>
                <a:effectLst/>
                <a:latin typeface="+mj-lt"/>
                <a:ea typeface="Open Sans Extrabold" panose="020B0906030804020204" pitchFamily="34" charset="0"/>
                <a:cs typeface="Open Sans Extrabold" panose="020B0906030804020204" pitchFamily="34" charset="0"/>
              </a:defRPr>
            </a:lvl1pPr>
          </a:lstStyle>
          <a:p>
            <a:r>
              <a:rPr lang="es-ES" dirty="0"/>
              <a:t>Haga clic para modificar el estilo de título del patrón</a:t>
            </a:r>
          </a:p>
        </p:txBody>
      </p:sp>
      <p:sp>
        <p:nvSpPr>
          <p:cNvPr id="4" name="Marcador de contenido 3"/>
          <p:cNvSpPr>
            <a:spLocks noGrp="1"/>
          </p:cNvSpPr>
          <p:nvPr>
            <p:ph sz="half" idx="2"/>
          </p:nvPr>
        </p:nvSpPr>
        <p:spPr>
          <a:xfrm>
            <a:off x="0" y="0"/>
            <a:ext cx="1938130" cy="6858000"/>
          </a:xfrm>
        </p:spPr>
        <p:txBody>
          <a:bodyPr>
            <a:noAutofit/>
          </a:bodyPr>
          <a:lstStyle>
            <a:lvl1pPr>
              <a:defRPr sz="1800">
                <a:latin typeface="+mn-lt"/>
                <a:ea typeface="Open Sans Light" panose="020B0306030504020204" pitchFamily="34" charset="0"/>
                <a:cs typeface="Open Sans Light" panose="020B0306030504020204" pitchFamily="34" charset="0"/>
              </a:defRPr>
            </a:lvl1pPr>
            <a:lvl2pPr>
              <a:defRPr sz="1600">
                <a:latin typeface="Open Sans Light" panose="020B0306030504020204" pitchFamily="34" charset="0"/>
                <a:ea typeface="Open Sans Light" panose="020B0306030504020204" pitchFamily="34" charset="0"/>
                <a:cs typeface="Open Sans Light" panose="020B0306030504020204" pitchFamily="34" charset="0"/>
              </a:defRPr>
            </a:lvl2pPr>
            <a:lvl3pPr>
              <a:defRPr sz="1400">
                <a:latin typeface="Open Sans Light" panose="020B0306030504020204" pitchFamily="34" charset="0"/>
                <a:ea typeface="Open Sans Light" panose="020B0306030504020204" pitchFamily="34" charset="0"/>
                <a:cs typeface="Open Sans Light" panose="020B0306030504020204" pitchFamily="34" charset="0"/>
              </a:defRPr>
            </a:lvl3pPr>
            <a:lvl4pPr>
              <a:defRPr sz="1200">
                <a:latin typeface="Open Sans Light" panose="020B0306030504020204" pitchFamily="34" charset="0"/>
                <a:ea typeface="Open Sans Light" panose="020B0306030504020204" pitchFamily="34" charset="0"/>
                <a:cs typeface="Open Sans Light" panose="020B0306030504020204" pitchFamily="34" charset="0"/>
              </a:defRPr>
            </a:lvl4pPr>
            <a:lvl5pPr>
              <a:defRPr sz="1200">
                <a:latin typeface="Open Sans Light" panose="020B0306030504020204" pitchFamily="34" charset="0"/>
                <a:ea typeface="Open Sans Light" panose="020B0306030504020204" pitchFamily="34" charset="0"/>
                <a:cs typeface="Open Sans Light" panose="020B0306030504020204" pitchFamily="34" charset="0"/>
              </a:defRPr>
            </a:lvl5pPr>
            <a:lvl6pPr>
              <a:defRPr sz="1600"/>
            </a:lvl6pPr>
            <a:lvl7pPr>
              <a:defRPr sz="1600"/>
            </a:lvl7pPr>
            <a:lvl8pPr>
              <a:defRPr sz="1600"/>
            </a:lvl8pPr>
            <a:lvl9pPr>
              <a:defRPr sz="1600"/>
            </a:lvl9pPr>
          </a:lstStyle>
          <a:p>
            <a:pPr lvl="0"/>
            <a:r>
              <a:rPr lang="es-ES"/>
              <a:t>Haga clic para modificar el estilo de texto del patrón</a:t>
            </a:r>
          </a:p>
        </p:txBody>
      </p:sp>
      <p:pic>
        <p:nvPicPr>
          <p:cNvPr id="8" name="Imagen 7">
            <a:extLst>
              <a:ext uri="{FF2B5EF4-FFF2-40B4-BE49-F238E27FC236}">
                <a16:creationId xmlns:a16="http://schemas.microsoft.com/office/drawing/2014/main" id="{78843703-6EC7-451E-B82A-7EE3D332D9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6102352"/>
            <a:ext cx="9144000" cy="773534"/>
          </a:xfrm>
          <a:prstGeom prst="rect">
            <a:avLst/>
          </a:prstGeom>
        </p:spPr>
      </p:pic>
      <p:sp>
        <p:nvSpPr>
          <p:cNvPr id="6" name="Marcador de contenido 5"/>
          <p:cNvSpPr>
            <a:spLocks noGrp="1"/>
          </p:cNvSpPr>
          <p:nvPr>
            <p:ph sz="quarter" idx="4"/>
          </p:nvPr>
        </p:nvSpPr>
        <p:spPr>
          <a:xfrm>
            <a:off x="2037522" y="1311965"/>
            <a:ext cx="7106477" cy="5416826"/>
          </a:xfrm>
        </p:spPr>
        <p:txBody>
          <a:bodyPr/>
          <a:lstStyle>
            <a:lvl1pPr>
              <a:defRPr sz="2400">
                <a:latin typeface="+mn-lt"/>
                <a:ea typeface="Open Sans Light" panose="020B0306030504020204" pitchFamily="34" charset="0"/>
                <a:cs typeface="Open Sans Light" panose="020B0306030504020204" pitchFamily="34" charset="0"/>
              </a:defRPr>
            </a:lvl1pPr>
            <a:lvl2pPr>
              <a:defRPr sz="2000">
                <a:latin typeface="+mn-lt"/>
                <a:ea typeface="Open Sans Light" panose="020B0306030504020204" pitchFamily="34" charset="0"/>
                <a:cs typeface="Open Sans Light" panose="020B0306030504020204" pitchFamily="34" charset="0"/>
              </a:defRPr>
            </a:lvl2pPr>
            <a:lvl3pPr>
              <a:defRPr sz="1800">
                <a:latin typeface="+mn-lt"/>
                <a:ea typeface="Open Sans Light" panose="020B0306030504020204" pitchFamily="34" charset="0"/>
                <a:cs typeface="Open Sans Light" panose="020B0306030504020204" pitchFamily="34" charset="0"/>
              </a:defRPr>
            </a:lvl3pPr>
            <a:lvl4pPr>
              <a:defRPr sz="1600">
                <a:latin typeface="+mn-lt"/>
                <a:ea typeface="Open Sans Light" panose="020B0306030504020204" pitchFamily="34" charset="0"/>
                <a:cs typeface="Open Sans Light" panose="020B0306030504020204" pitchFamily="34" charset="0"/>
              </a:defRPr>
            </a:lvl4pPr>
            <a:lvl5pPr>
              <a:defRPr sz="1600">
                <a:latin typeface="+mn-lt"/>
                <a:ea typeface="Open Sans Light" panose="020B0306030504020204" pitchFamily="34" charset="0"/>
                <a:cs typeface="Open Sans Light" panose="020B0306030504020204" pitchFamily="34" charset="0"/>
              </a:defRPr>
            </a:lvl5pPr>
            <a:lvl6pPr>
              <a:defRPr sz="1600"/>
            </a:lvl6pPr>
            <a:lvl7pPr>
              <a:defRPr sz="1600"/>
            </a:lvl7pPr>
            <a:lvl8pPr>
              <a:defRPr sz="1600"/>
            </a:lvl8pPr>
            <a:lvl9pPr>
              <a:defRPr sz="1600"/>
            </a:lvl9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pic>
        <p:nvPicPr>
          <p:cNvPr id="9" name="Imagen 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275941" y="145466"/>
            <a:ext cx="677559" cy="771478"/>
          </a:xfrm>
          <a:prstGeom prst="rect">
            <a:avLst/>
          </a:prstGeom>
        </p:spPr>
      </p:pic>
    </p:spTree>
    <p:extLst>
      <p:ext uri="{BB962C8B-B14F-4D97-AF65-F5344CB8AC3E}">
        <p14:creationId xmlns:p14="http://schemas.microsoft.com/office/powerpoint/2010/main" val="11657125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dirty="0"/>
              <a:t>Haga clic para modificar el estilo de título del patrón</a:t>
            </a:r>
          </a:p>
        </p:txBody>
      </p:sp>
      <p:sp>
        <p:nvSpPr>
          <p:cNvPr id="3" name="Marcador de texto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fecha 3"/>
          <p:cNvSpPr>
            <a:spLocks noGrp="1"/>
          </p:cNvSpPr>
          <p:nvPr>
            <p:ph type="dt" sz="half" idx="2"/>
          </p:nvPr>
        </p:nvSpPr>
        <p:spPr>
          <a:xfrm>
            <a:off x="628650" y="6608445"/>
            <a:ext cx="2057400" cy="238125"/>
          </a:xfrm>
          <a:prstGeom prst="rect">
            <a:avLst/>
          </a:prstGeom>
        </p:spPr>
        <p:txBody>
          <a:bodyPr vert="horz" lIns="91440" tIns="45720" rIns="91440" bIns="45720" rtlCol="0" anchor="ctr"/>
          <a:lstStyle>
            <a:lvl1pPr algn="l">
              <a:defRPr sz="900">
                <a:solidFill>
                  <a:schemeClr val="bg1"/>
                </a:solidFill>
                <a:latin typeface="+mj-lt"/>
              </a:defRPr>
            </a:lvl1pPr>
          </a:lstStyle>
          <a:p>
            <a:fld id="{CE29FD57-85EB-4906-8748-78DA5BB9A262}" type="datetime1">
              <a:rPr lang="es-ES" smtClean="0"/>
              <a:t>08/09/2020</a:t>
            </a:fld>
            <a:endParaRPr lang="es-ES" dirty="0"/>
          </a:p>
        </p:txBody>
      </p:sp>
      <p:sp>
        <p:nvSpPr>
          <p:cNvPr id="5" name="Marcador de pie de página 4"/>
          <p:cNvSpPr>
            <a:spLocks noGrp="1"/>
          </p:cNvSpPr>
          <p:nvPr>
            <p:ph type="ftr" sz="quarter" idx="3"/>
          </p:nvPr>
        </p:nvSpPr>
        <p:spPr>
          <a:xfrm>
            <a:off x="3028950" y="6608445"/>
            <a:ext cx="3086100" cy="234951"/>
          </a:xfrm>
          <a:prstGeom prst="rect">
            <a:avLst/>
          </a:prstGeom>
        </p:spPr>
        <p:txBody>
          <a:bodyPr vert="horz" lIns="91440" tIns="45720" rIns="91440" bIns="45720" rtlCol="0" anchor="ctr"/>
          <a:lstStyle>
            <a:lvl1pPr algn="ctr">
              <a:defRPr sz="900">
                <a:solidFill>
                  <a:schemeClr val="bg1"/>
                </a:solidFill>
                <a:latin typeface="+mj-lt"/>
              </a:defRPr>
            </a:lvl1pPr>
          </a:lstStyle>
          <a:p>
            <a:endParaRPr lang="es-ES" dirty="0"/>
          </a:p>
        </p:txBody>
      </p:sp>
      <p:sp>
        <p:nvSpPr>
          <p:cNvPr id="6" name="Marcador de número de diapositiva 5"/>
          <p:cNvSpPr>
            <a:spLocks noGrp="1"/>
          </p:cNvSpPr>
          <p:nvPr>
            <p:ph type="sldNum" sz="quarter" idx="4"/>
          </p:nvPr>
        </p:nvSpPr>
        <p:spPr>
          <a:xfrm>
            <a:off x="6457950" y="6608445"/>
            <a:ext cx="2057400" cy="231777"/>
          </a:xfrm>
          <a:prstGeom prst="rect">
            <a:avLst/>
          </a:prstGeom>
        </p:spPr>
        <p:txBody>
          <a:bodyPr vert="horz" lIns="91440" tIns="45720" rIns="91440" bIns="45720" rtlCol="0" anchor="ctr"/>
          <a:lstStyle>
            <a:lvl1pPr algn="r">
              <a:defRPr sz="900">
                <a:solidFill>
                  <a:schemeClr val="bg1"/>
                </a:solidFill>
                <a:latin typeface="+mj-lt"/>
              </a:defRPr>
            </a:lvl1pPr>
          </a:lstStyle>
          <a:p>
            <a:fld id="{FEEBA7F8-5E67-E546-8D44-19494CB9927D}" type="slidenum">
              <a:rPr lang="es-ES" smtClean="0"/>
              <a:pPr/>
              <a:t>‹Nº›</a:t>
            </a:fld>
            <a:endParaRPr lang="es-ES" dirty="0"/>
          </a:p>
        </p:txBody>
      </p:sp>
    </p:spTree>
    <p:extLst>
      <p:ext uri="{BB962C8B-B14F-4D97-AF65-F5344CB8AC3E}">
        <p14:creationId xmlns:p14="http://schemas.microsoft.com/office/powerpoint/2010/main" val="1950241539"/>
      </p:ext>
    </p:extLst>
  </p:cSld>
  <p:clrMap bg1="dk1" tx1="lt1" bg2="dk2" tx2="lt2" accent1="accent1" accent2="accent2" accent3="accent3" accent4="accent4" accent5="accent5" accent6="accent6" hlink="hlink" folHlink="folHlink"/>
  <p:sldLayoutIdLst>
    <p:sldLayoutId id="2147483667" r:id="rId1"/>
    <p:sldLayoutId id="2147483683" r:id="rId2"/>
    <p:sldLayoutId id="2147483656" r:id="rId3"/>
    <p:sldLayoutId id="2147483669" r:id="rId4"/>
    <p:sldLayoutId id="2147483670" r:id="rId5"/>
    <p:sldLayoutId id="2147483671" r:id="rId6"/>
    <p:sldLayoutId id="2147483674" r:id="rId7"/>
    <p:sldLayoutId id="2147483675" r:id="rId8"/>
    <p:sldLayoutId id="2147483653" r:id="rId9"/>
    <p:sldLayoutId id="2147483662" r:id="rId10"/>
    <p:sldLayoutId id="2147483665" r:id="rId11"/>
    <p:sldLayoutId id="2147483684" r:id="rId12"/>
    <p:sldLayoutId id="2147483673" r:id="rId13"/>
    <p:sldLayoutId id="2147483685" r:id="rId14"/>
  </p:sldLayoutIdLst>
  <p:timing>
    <p:tnLst>
      <p:par>
        <p:cTn id="1" dur="indefinite" restart="never" nodeType="tmRoot"/>
      </p:par>
    </p:tnLst>
  </p:timing>
  <p:hf hdr="0" ftr="0" dt="0"/>
  <p:txStyles>
    <p:titleStyle>
      <a:lvl1pPr algn="l" defTabSz="685800" rtl="0" eaLnBrk="1" latinLnBrk="0" hangingPunct="1">
        <a:lnSpc>
          <a:spcPct val="90000"/>
        </a:lnSpc>
        <a:spcBef>
          <a:spcPct val="0"/>
        </a:spcBef>
        <a:buNone/>
        <a:defRPr sz="3200" b="1"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171450" indent="-171450" algn="l" defTabSz="685800" rtl="0" eaLnBrk="1" latinLnBrk="0" hangingPunct="1">
        <a:lnSpc>
          <a:spcPct val="90000"/>
        </a:lnSpc>
        <a:spcBef>
          <a:spcPts val="750"/>
        </a:spcBef>
        <a:buFont typeface="Arial" panose="020B0604020202020204" pitchFamily="34" charset="0"/>
        <a:buChar char="•"/>
        <a:defRPr sz="1400" kern="1200">
          <a:solidFill>
            <a:schemeClr val="tx1">
              <a:lumMod val="50000"/>
            </a:schemeClr>
          </a:solidFill>
          <a:latin typeface="+mj-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400" kern="1200">
          <a:solidFill>
            <a:schemeClr val="tx1">
              <a:lumMod val="50000"/>
            </a:schemeClr>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400" kern="1200">
          <a:solidFill>
            <a:schemeClr val="tx1">
              <a:lumMod val="50000"/>
            </a:schemeClr>
          </a:solidFill>
          <a:latin typeface="+mj-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lumMod val="50000"/>
            </a:schemeClr>
          </a:solidFill>
          <a:latin typeface="+mj-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lumMod val="50000"/>
            </a:schemeClr>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E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hyperlink" Target="https://youtu.be/tHY9GwpDPN4" TargetMode="External"/><Relationship Id="rId2" Type="http://schemas.openxmlformats.org/officeDocument/2006/relationships/hyperlink" Target="https://www.youtube.com/watch?v=fR9ZEtrp-M0" TargetMode="External"/><Relationship Id="rId1" Type="http://schemas.openxmlformats.org/officeDocument/2006/relationships/slideLayout" Target="../slideLayouts/slideLayout5.xml"/><Relationship Id="rId4" Type="http://schemas.openxmlformats.org/officeDocument/2006/relationships/hyperlink" Target="https://youtu.be/9CdByCmb30k"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gif"/><Relationship Id="rId10" Type="http://schemas.openxmlformats.org/officeDocument/2006/relationships/image" Target="../media/image32.jpeg"/><Relationship Id="rId4" Type="http://schemas.openxmlformats.org/officeDocument/2006/relationships/image" Target="../media/image25.emf"/><Relationship Id="rId9"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chart" Target="../charts/chart4.xml"/></Relationships>
</file>

<file path=ppt/slides/_rels/slide1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chart" Target="../charts/chart5.xml"/></Relationships>
</file>

<file path=ppt/slides/_rels/slide1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chart" Target="../charts/chart6.xml"/></Relationships>
</file>

<file path=ppt/slides/_rels/slide1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chart" Target="../charts/char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chart" Target="../charts/char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chart" Target="../charts/chart9.xml"/></Relationships>
</file>

<file path=ppt/slides/_rels/slide2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chart" Target="../charts/chart10.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7.jpg"/><Relationship Id="rId4" Type="http://schemas.openxmlformats.org/officeDocument/2006/relationships/image" Target="../media/image25.emf"/></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8.emf"/><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chart" Target="../charts/chart2.xm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0.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Título 161"/>
          <p:cNvSpPr>
            <a:spLocks noGrp="1"/>
          </p:cNvSpPr>
          <p:nvPr>
            <p:ph type="ctrTitle"/>
          </p:nvPr>
        </p:nvSpPr>
        <p:spPr>
          <a:xfrm>
            <a:off x="352707" y="595649"/>
            <a:ext cx="8615445" cy="2407629"/>
          </a:xfrm>
        </p:spPr>
        <p:txBody>
          <a:bodyPr>
            <a:noAutofit/>
          </a:bodyPr>
          <a:lstStyle/>
          <a:p>
            <a:r>
              <a:rPr lang="es-ES" sz="4000" dirty="0">
                <a:solidFill>
                  <a:srgbClr val="002060"/>
                </a:solidFill>
                <a:latin typeface="Calibri" panose="020F0502020204030204" pitchFamily="34" charset="0"/>
              </a:rPr>
              <a:t>Modulo 4: Gestión Integrada de </a:t>
            </a:r>
            <a:r>
              <a:rPr lang="es-ES" sz="4000" dirty="0" smtClean="0">
                <a:solidFill>
                  <a:srgbClr val="002060"/>
                </a:solidFill>
                <a:latin typeface="Calibri" panose="020F0502020204030204" pitchFamily="34" charset="0"/>
              </a:rPr>
              <a:t>AMP </a:t>
            </a:r>
            <a:r>
              <a:rPr lang="es-ES" sz="4000" dirty="0">
                <a:solidFill>
                  <a:srgbClr val="002060"/>
                </a:solidFill>
                <a:latin typeface="Calibri" panose="020F0502020204030204" pitchFamily="34" charset="0"/>
              </a:rPr>
              <a:t>en el contexto de la Alta Guajira (generalidades)</a:t>
            </a:r>
            <a:endParaRPr lang="es-CO" sz="4000" dirty="0">
              <a:solidFill>
                <a:srgbClr val="002060"/>
              </a:solidFill>
              <a:latin typeface="Calibri" panose="020F0502020204030204" pitchFamily="34" charset="0"/>
            </a:endParaRPr>
          </a:p>
        </p:txBody>
      </p:sp>
      <p:sp>
        <p:nvSpPr>
          <p:cNvPr id="163" name="Subtítulo 162"/>
          <p:cNvSpPr>
            <a:spLocks noGrp="1"/>
          </p:cNvSpPr>
          <p:nvPr>
            <p:ph type="subTitle" idx="1"/>
          </p:nvPr>
        </p:nvSpPr>
        <p:spPr>
          <a:xfrm>
            <a:off x="3271516" y="5680352"/>
            <a:ext cx="5511259" cy="324756"/>
          </a:xfrm>
        </p:spPr>
        <p:txBody>
          <a:bodyPr>
            <a:normAutofit/>
          </a:bodyPr>
          <a:lstStyle/>
          <a:p>
            <a:r>
              <a:rPr lang="es-CO" sz="1200" i="1" dirty="0" smtClean="0"/>
              <a:t>Capacitación para el manejo de zonas marinas y costeras – Agosto 11 – Septiembre 24</a:t>
            </a:r>
            <a:endParaRPr lang="es-CO" sz="1200" i="1" dirty="0"/>
          </a:p>
        </p:txBody>
      </p:sp>
      <p:sp>
        <p:nvSpPr>
          <p:cNvPr id="3" name="Marcador de número de diapositiva 2"/>
          <p:cNvSpPr>
            <a:spLocks noGrp="1"/>
          </p:cNvSpPr>
          <p:nvPr>
            <p:ph type="sldNum" sz="quarter" idx="12"/>
          </p:nvPr>
        </p:nvSpPr>
        <p:spPr/>
        <p:txBody>
          <a:bodyPr/>
          <a:lstStyle/>
          <a:p>
            <a:fld id="{AFD40E49-1F5A-4E52-B3D2-7E58D3B954A5}" type="slidenum">
              <a:rPr lang="es-ES" smtClean="0"/>
              <a:pPr/>
              <a:t>1</a:t>
            </a:fld>
            <a:endParaRPr lang="es-ES"/>
          </a:p>
        </p:txBody>
      </p:sp>
      <p:sp>
        <p:nvSpPr>
          <p:cNvPr id="2" name="CuadroTexto 1"/>
          <p:cNvSpPr txBox="1"/>
          <p:nvPr/>
        </p:nvSpPr>
        <p:spPr>
          <a:xfrm>
            <a:off x="818187" y="3266079"/>
            <a:ext cx="7684483" cy="1865126"/>
          </a:xfrm>
          <a:prstGeom prst="rect">
            <a:avLst/>
          </a:prstGeom>
          <a:noFill/>
        </p:spPr>
        <p:txBody>
          <a:bodyPr wrap="square" rtlCol="0">
            <a:spAutoFit/>
          </a:bodyPr>
          <a:lstStyle/>
          <a:p>
            <a:pPr algn="ctr" defTabSz="685800">
              <a:lnSpc>
                <a:spcPct val="90000"/>
              </a:lnSpc>
              <a:spcBef>
                <a:spcPct val="0"/>
              </a:spcBef>
            </a:pPr>
            <a:r>
              <a:rPr lang="es-CO" sz="3200" dirty="0" smtClean="0">
                <a:solidFill>
                  <a:srgbClr val="002060"/>
                </a:solidFill>
                <a:latin typeface="Calibri" panose="020F0502020204030204" pitchFamily="34" charset="0"/>
                <a:ea typeface="+mj-ea"/>
                <a:cs typeface="+mj-cs"/>
              </a:rPr>
              <a:t>TEMA:  </a:t>
            </a:r>
            <a:r>
              <a:rPr lang="es-ES" sz="3200" dirty="0">
                <a:solidFill>
                  <a:srgbClr val="002060"/>
                </a:solidFill>
                <a:latin typeface="Calibri" panose="020F0502020204030204" pitchFamily="34" charset="0"/>
                <a:ea typeface="+mj-ea"/>
                <a:cs typeface="+mj-cs"/>
              </a:rPr>
              <a:t>Generalidades sobre sostenibilidad financiera de </a:t>
            </a:r>
            <a:r>
              <a:rPr lang="es-ES" sz="3200" dirty="0" smtClean="0">
                <a:solidFill>
                  <a:srgbClr val="002060"/>
                </a:solidFill>
                <a:latin typeface="Calibri" panose="020F0502020204030204" pitchFamily="34" charset="0"/>
                <a:ea typeface="+mj-ea"/>
                <a:cs typeface="+mj-cs"/>
              </a:rPr>
              <a:t>AMP </a:t>
            </a:r>
            <a:r>
              <a:rPr lang="es-ES" sz="3200" dirty="0">
                <a:solidFill>
                  <a:srgbClr val="002060"/>
                </a:solidFill>
                <a:latin typeface="Calibri" panose="020F0502020204030204" pitchFamily="34" charset="0"/>
                <a:ea typeface="+mj-ea"/>
                <a:cs typeface="+mj-cs"/>
              </a:rPr>
              <a:t>(posibles ejemplos a </a:t>
            </a:r>
            <a:r>
              <a:rPr lang="es-ES" sz="3200" dirty="0" smtClean="0">
                <a:solidFill>
                  <a:srgbClr val="002060"/>
                </a:solidFill>
                <a:latin typeface="Calibri" panose="020F0502020204030204" pitchFamily="34" charset="0"/>
                <a:ea typeface="+mj-ea"/>
                <a:cs typeface="+mj-cs"/>
              </a:rPr>
              <a:t>tener en cuenta compensaciones marinas, PSA, carbono azul, estrategias complementarias)</a:t>
            </a:r>
            <a:endParaRPr lang="es-CO" sz="3200" dirty="0">
              <a:solidFill>
                <a:srgbClr val="002060"/>
              </a:solidFill>
              <a:latin typeface="Calibri" panose="020F0502020204030204" pitchFamily="34" charset="0"/>
              <a:ea typeface="+mj-ea"/>
              <a:cs typeface="+mj-cs"/>
            </a:endParaRPr>
          </a:p>
        </p:txBody>
      </p:sp>
      <p:sp>
        <p:nvSpPr>
          <p:cNvPr id="4" name="Rectángulo 3"/>
          <p:cNvSpPr/>
          <p:nvPr/>
        </p:nvSpPr>
        <p:spPr>
          <a:xfrm>
            <a:off x="4233695" y="5187342"/>
            <a:ext cx="4841289" cy="461665"/>
          </a:xfrm>
          <a:prstGeom prst="rect">
            <a:avLst/>
          </a:prstGeom>
        </p:spPr>
        <p:txBody>
          <a:bodyPr wrap="square">
            <a:spAutoFit/>
          </a:bodyPr>
          <a:lstStyle/>
          <a:p>
            <a:pPr algn="ctr"/>
            <a:r>
              <a:rPr lang="es-CO" sz="2400" i="1" dirty="0" smtClean="0">
                <a:solidFill>
                  <a:srgbClr val="002060"/>
                </a:solidFill>
              </a:rPr>
              <a:t>Facilitador:  </a:t>
            </a:r>
            <a:r>
              <a:rPr lang="es-CO" sz="2400" i="1" dirty="0" smtClean="0">
                <a:solidFill>
                  <a:srgbClr val="002060"/>
                </a:solidFill>
              </a:rPr>
              <a:t>Andrea Contreras </a:t>
            </a:r>
            <a:r>
              <a:rPr lang="es-CO" sz="2400" i="1" dirty="0" err="1" smtClean="0">
                <a:solidFill>
                  <a:srgbClr val="002060"/>
                </a:solidFill>
              </a:rPr>
              <a:t>MSc</a:t>
            </a:r>
            <a:endParaRPr lang="es-CO" sz="2400" i="1" dirty="0">
              <a:solidFill>
                <a:srgbClr val="002060"/>
              </a:solidFill>
            </a:endParaRPr>
          </a:p>
        </p:txBody>
      </p:sp>
      <p:sp>
        <p:nvSpPr>
          <p:cNvPr id="7" name="TextBox 13"/>
          <p:cNvSpPr txBox="1"/>
          <p:nvPr/>
        </p:nvSpPr>
        <p:spPr>
          <a:xfrm>
            <a:off x="1000294" y="5936761"/>
            <a:ext cx="2754391" cy="461665"/>
          </a:xfrm>
          <a:prstGeom prst="rect">
            <a:avLst/>
          </a:prstGeom>
          <a:noFill/>
        </p:spPr>
        <p:txBody>
          <a:bodyPr wrap="square" rtlCol="0">
            <a:spAutoFit/>
          </a:bodyPr>
          <a:lstStyle/>
          <a:p>
            <a:endParaRPr lang="es-CO" sz="800" b="0" i="0" u="none" strike="noStrike" kern="1200" baseline="0" noProof="0" dirty="0" smtClean="0">
              <a:solidFill>
                <a:schemeClr val="tx1"/>
              </a:solidFill>
              <a:latin typeface="+mn-lt"/>
              <a:ea typeface="+mn-ea"/>
              <a:cs typeface="+mn-cs"/>
            </a:endParaRPr>
          </a:p>
          <a:p>
            <a:r>
              <a:rPr lang="es-CO" sz="800" b="0" i="0" u="none" strike="noStrike" kern="1200" baseline="0" noProof="0" dirty="0" smtClean="0">
                <a:solidFill>
                  <a:schemeClr val="tx1"/>
                </a:solidFill>
                <a:latin typeface="+mn-lt"/>
                <a:ea typeface="+mn-ea"/>
                <a:cs typeface="+mn-cs"/>
              </a:rPr>
              <a:t> </a:t>
            </a:r>
            <a:r>
              <a:rPr lang="es-CO" sz="800" b="0" i="1" u="none" strike="noStrike" kern="1200" baseline="0" noProof="0" dirty="0" smtClean="0">
                <a:solidFill>
                  <a:schemeClr val="tx1"/>
                </a:solidFill>
                <a:latin typeface="+mn-lt"/>
                <a:ea typeface="+mn-ea"/>
                <a:cs typeface="+mn-cs"/>
              </a:rPr>
              <a:t>Contenidos protegidos por la licencia </a:t>
            </a:r>
            <a:r>
              <a:rPr lang="es-CO" sz="800" b="0" i="1" u="none" strike="noStrike" kern="1200" baseline="0" noProof="0" dirty="0" err="1" smtClean="0">
                <a:solidFill>
                  <a:schemeClr val="tx1"/>
                </a:solidFill>
                <a:latin typeface="+mn-lt"/>
                <a:ea typeface="+mn-ea"/>
                <a:cs typeface="+mn-cs"/>
              </a:rPr>
              <a:t>Creative</a:t>
            </a:r>
            <a:r>
              <a:rPr lang="es-CO" sz="800" b="0" i="1" u="none" strike="noStrike" kern="1200" baseline="0" noProof="0" dirty="0" smtClean="0">
                <a:solidFill>
                  <a:schemeClr val="tx1"/>
                </a:solidFill>
                <a:latin typeface="+mn-lt"/>
                <a:ea typeface="+mn-ea"/>
                <a:cs typeface="+mn-cs"/>
              </a:rPr>
              <a:t> </a:t>
            </a:r>
            <a:r>
              <a:rPr lang="es-CO" sz="800" b="0" i="1" u="none" strike="noStrike" kern="1200" baseline="0" noProof="0" dirty="0" err="1" smtClean="0">
                <a:solidFill>
                  <a:schemeClr val="tx1"/>
                </a:solidFill>
                <a:latin typeface="+mn-lt"/>
                <a:ea typeface="+mn-ea"/>
                <a:cs typeface="+mn-cs"/>
              </a:rPr>
              <a:t>Commons</a:t>
            </a:r>
            <a:r>
              <a:rPr lang="es-CO" sz="800" b="0" i="1" u="none" strike="noStrike" kern="1200" baseline="0" noProof="0" dirty="0" smtClean="0">
                <a:solidFill>
                  <a:schemeClr val="tx1"/>
                </a:solidFill>
                <a:latin typeface="+mn-lt"/>
                <a:ea typeface="+mn-ea"/>
                <a:cs typeface="+mn-cs"/>
              </a:rPr>
              <a:t> Attribution-NonCommercial-ShareAlike4.0</a:t>
            </a:r>
            <a:endParaRPr lang="es-CO" sz="800" noProof="0" dirty="0"/>
          </a:p>
        </p:txBody>
      </p:sp>
      <p:pic>
        <p:nvPicPr>
          <p:cNvPr id="8" name="Picture 14" descr="../../../Desktop/Screen%20Shot%202018-04-11%20at%2017.39.58.pn"/>
          <p:cNvPicPr/>
          <p:nvPr/>
        </p:nvPicPr>
        <p:blipFill>
          <a:blip r:embed="rId3">
            <a:extLst>
              <a:ext uri="{28A0092B-C50C-407E-A947-70E740481C1C}">
                <a14:useLocalDpi xmlns:a14="http://schemas.microsoft.com/office/drawing/2010/main" val="0"/>
              </a:ext>
            </a:extLst>
          </a:blip>
          <a:srcRect/>
          <a:stretch>
            <a:fillRect/>
          </a:stretch>
        </p:blipFill>
        <p:spPr bwMode="auto">
          <a:xfrm>
            <a:off x="91439" y="6047301"/>
            <a:ext cx="927100" cy="330200"/>
          </a:xfrm>
          <a:prstGeom prst="rect">
            <a:avLst/>
          </a:prstGeom>
          <a:noFill/>
          <a:ln w="15875">
            <a:solidFill>
              <a:schemeClr val="tx1"/>
            </a:solidFill>
          </a:ln>
        </p:spPr>
      </p:pic>
    </p:spTree>
    <p:extLst>
      <p:ext uri="{BB962C8B-B14F-4D97-AF65-F5344CB8AC3E}">
        <p14:creationId xmlns:p14="http://schemas.microsoft.com/office/powerpoint/2010/main" val="12483142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47968" y="0"/>
            <a:ext cx="8248064" cy="802492"/>
          </a:xfrm>
        </p:spPr>
        <p:txBody>
          <a:bodyPr>
            <a:normAutofit/>
          </a:bodyPr>
          <a:lstStyle/>
          <a:p>
            <a:r>
              <a:rPr lang="es-CO" dirty="0" smtClean="0"/>
              <a:t>¿Qué están haciendo algunos países?</a:t>
            </a:r>
            <a:endParaRPr lang="es-CO" dirty="0"/>
          </a:p>
        </p:txBody>
      </p:sp>
      <p:sp>
        <p:nvSpPr>
          <p:cNvPr id="12" name="CuadroTexto 11"/>
          <p:cNvSpPr txBox="1"/>
          <p:nvPr/>
        </p:nvSpPr>
        <p:spPr>
          <a:xfrm>
            <a:off x="407963" y="1223889"/>
            <a:ext cx="4009292" cy="20313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s-CO" dirty="0" smtClean="0"/>
              <a:t>México</a:t>
            </a:r>
          </a:p>
          <a:p>
            <a:pPr marL="285750" indent="-285750">
              <a:buFont typeface="Wingdings" panose="05000000000000000000" pitchFamily="2" charset="2"/>
              <a:buChar char="ü"/>
            </a:pPr>
            <a:r>
              <a:rPr lang="es-CO" dirty="0" smtClean="0"/>
              <a:t>Revisión de presupuesto y partidas presupuestales</a:t>
            </a:r>
          </a:p>
          <a:p>
            <a:pPr marL="285750" indent="-285750">
              <a:buFont typeface="Wingdings" panose="05000000000000000000" pitchFamily="2" charset="2"/>
              <a:buChar char="ü"/>
            </a:pPr>
            <a:r>
              <a:rPr lang="es-CO" dirty="0" smtClean="0"/>
              <a:t>Desarrollo de capacidades para ejercicios de proyección presupuestal</a:t>
            </a:r>
          </a:p>
          <a:p>
            <a:pPr marL="285750" indent="-285750">
              <a:buFont typeface="Wingdings" panose="05000000000000000000" pitchFamily="2" charset="2"/>
              <a:buChar char="ü"/>
            </a:pPr>
            <a:r>
              <a:rPr lang="es-CO" dirty="0" smtClean="0"/>
              <a:t>Apoyo en la negociación de devolución de entrada a AP</a:t>
            </a:r>
            <a:endParaRPr lang="es-CO" dirty="0"/>
          </a:p>
        </p:txBody>
      </p:sp>
      <p:sp>
        <p:nvSpPr>
          <p:cNvPr id="13" name="CuadroTexto 12"/>
          <p:cNvSpPr txBox="1"/>
          <p:nvPr/>
        </p:nvSpPr>
        <p:spPr>
          <a:xfrm>
            <a:off x="4626074" y="1237952"/>
            <a:ext cx="4329240" cy="258532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s-CO" dirty="0" smtClean="0"/>
              <a:t>Costa Rica</a:t>
            </a:r>
          </a:p>
          <a:p>
            <a:pPr marL="285750" indent="-285750">
              <a:buFont typeface="Wingdings" panose="05000000000000000000" pitchFamily="2" charset="2"/>
              <a:buChar char="ü"/>
            </a:pPr>
            <a:r>
              <a:rPr lang="es-CO" dirty="0" smtClean="0"/>
              <a:t>Revisión del marco jurídico para concesiones a privados de servicios no esenciales en AP</a:t>
            </a:r>
          </a:p>
          <a:p>
            <a:pPr marL="285750" indent="-285750">
              <a:buFont typeface="Wingdings" panose="05000000000000000000" pitchFamily="2" charset="2"/>
              <a:buChar char="ü"/>
            </a:pPr>
            <a:r>
              <a:rPr lang="es-CO" dirty="0" smtClean="0"/>
              <a:t>Desarrollo de modelo de negocio y licitación para AP</a:t>
            </a:r>
          </a:p>
          <a:p>
            <a:pPr marL="285750" indent="-285750">
              <a:buFont typeface="Wingdings" panose="05000000000000000000" pitchFamily="2" charset="2"/>
              <a:buChar char="ü"/>
            </a:pPr>
            <a:r>
              <a:rPr lang="es-CO" dirty="0" smtClean="0"/>
              <a:t>Posible emisión de bono verde para levantar fondos destinados a compra de tierras con base en cobro de entradas</a:t>
            </a:r>
            <a:endParaRPr lang="es-CO" dirty="0"/>
          </a:p>
        </p:txBody>
      </p:sp>
      <p:sp>
        <p:nvSpPr>
          <p:cNvPr id="14" name="CuadroTexto 13"/>
          <p:cNvSpPr txBox="1"/>
          <p:nvPr/>
        </p:nvSpPr>
        <p:spPr>
          <a:xfrm>
            <a:off x="357628" y="3361610"/>
            <a:ext cx="4059628" cy="203132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s-CO" dirty="0" smtClean="0"/>
              <a:t>Chile</a:t>
            </a:r>
          </a:p>
          <a:p>
            <a:pPr marL="285750" indent="-285750">
              <a:buFont typeface="Wingdings" panose="05000000000000000000" pitchFamily="2" charset="2"/>
              <a:buChar char="ü"/>
            </a:pPr>
            <a:r>
              <a:rPr lang="es-CO" dirty="0" smtClean="0"/>
              <a:t>Estimación de necesidades financieras para manejo de áreas protegidas marinas</a:t>
            </a:r>
          </a:p>
          <a:p>
            <a:pPr marL="285750" indent="-285750">
              <a:buFont typeface="Wingdings" panose="05000000000000000000" pitchFamily="2" charset="2"/>
              <a:buChar char="ü"/>
            </a:pPr>
            <a:r>
              <a:rPr lang="es-CO" dirty="0" smtClean="0"/>
              <a:t>Creación de un nuevo programa presupuestario para manejo y conservación de AMP</a:t>
            </a:r>
            <a:endParaRPr lang="es-CO" dirty="0"/>
          </a:p>
        </p:txBody>
      </p:sp>
      <p:sp>
        <p:nvSpPr>
          <p:cNvPr id="15" name="CuadroTexto 14"/>
          <p:cNvSpPr txBox="1"/>
          <p:nvPr/>
        </p:nvSpPr>
        <p:spPr>
          <a:xfrm>
            <a:off x="4626074" y="3935569"/>
            <a:ext cx="4222374" cy="64633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s-CO" dirty="0" smtClean="0"/>
              <a:t>Cuba</a:t>
            </a:r>
          </a:p>
          <a:p>
            <a:pPr marL="285750" indent="-285750">
              <a:buFont typeface="Wingdings" panose="05000000000000000000" pitchFamily="2" charset="2"/>
              <a:buChar char="ü"/>
            </a:pPr>
            <a:r>
              <a:rPr lang="es-CO" dirty="0" smtClean="0"/>
              <a:t>Piloto para cobro de entradas en dos AP</a:t>
            </a:r>
            <a:endParaRPr lang="es-CO" dirty="0"/>
          </a:p>
        </p:txBody>
      </p:sp>
    </p:spTree>
    <p:extLst>
      <p:ext uri="{BB962C8B-B14F-4D97-AF65-F5344CB8AC3E}">
        <p14:creationId xmlns:p14="http://schemas.microsoft.com/office/powerpoint/2010/main" val="768268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CO" sz="3600" dirty="0" smtClean="0"/>
              <a:t>Bibliografía recomendada</a:t>
            </a:r>
            <a:endParaRPr lang="es-CO" sz="3600" dirty="0"/>
          </a:p>
        </p:txBody>
      </p:sp>
      <p:pic>
        <p:nvPicPr>
          <p:cNvPr id="7" name="Imagen 6"/>
          <p:cNvPicPr>
            <a:picLocks noChangeAspect="1"/>
          </p:cNvPicPr>
          <p:nvPr/>
        </p:nvPicPr>
        <p:blipFill>
          <a:blip r:embed="rId2"/>
          <a:stretch>
            <a:fillRect/>
          </a:stretch>
        </p:blipFill>
        <p:spPr>
          <a:xfrm>
            <a:off x="2296170" y="1130531"/>
            <a:ext cx="3560323" cy="5056855"/>
          </a:xfrm>
          <a:prstGeom prst="rect">
            <a:avLst/>
          </a:prstGeom>
        </p:spPr>
      </p:pic>
    </p:spTree>
    <p:extLst>
      <p:ext uri="{BB962C8B-B14F-4D97-AF65-F5344CB8AC3E}">
        <p14:creationId xmlns:p14="http://schemas.microsoft.com/office/powerpoint/2010/main" val="7376564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Caso Colombia: SINAP</a:t>
            </a:r>
            <a:endParaRPr lang="es-CO" dirty="0"/>
          </a:p>
        </p:txBody>
      </p:sp>
      <p:sp>
        <p:nvSpPr>
          <p:cNvPr id="5" name="Rectángulo 4"/>
          <p:cNvSpPr/>
          <p:nvPr/>
        </p:nvSpPr>
        <p:spPr>
          <a:xfrm>
            <a:off x="628650" y="1287575"/>
            <a:ext cx="7223760" cy="461665"/>
          </a:xfrm>
          <a:prstGeom prst="rect">
            <a:avLst/>
          </a:prstGeom>
        </p:spPr>
        <p:txBody>
          <a:bodyPr wrap="square">
            <a:spAutoFit/>
          </a:bodyPr>
          <a:lstStyle/>
          <a:p>
            <a:r>
              <a:rPr lang="es-CO" sz="2400" dirty="0">
                <a:hlinkClick r:id="rId2"/>
              </a:rPr>
              <a:t>https://</a:t>
            </a:r>
            <a:r>
              <a:rPr lang="es-CO" sz="2400" dirty="0" smtClean="0">
                <a:hlinkClick r:id="rId2"/>
              </a:rPr>
              <a:t>www.youtube.com/watch?v=fR9ZEtrp-M0</a:t>
            </a:r>
            <a:r>
              <a:rPr lang="es-CO" sz="2400" dirty="0" smtClean="0"/>
              <a:t> </a:t>
            </a:r>
            <a:endParaRPr lang="es-CO" sz="2400" dirty="0"/>
          </a:p>
        </p:txBody>
      </p:sp>
      <p:sp>
        <p:nvSpPr>
          <p:cNvPr id="4" name="Título 1"/>
          <p:cNvSpPr txBox="1">
            <a:spLocks/>
          </p:cNvSpPr>
          <p:nvPr/>
        </p:nvSpPr>
        <p:spPr>
          <a:xfrm>
            <a:off x="628650" y="2237876"/>
            <a:ext cx="7647291" cy="141972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200" b="1"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CO" dirty="0" err="1" smtClean="0"/>
              <a:t>Biofin</a:t>
            </a:r>
            <a:r>
              <a:rPr lang="es-CO" dirty="0"/>
              <a:t> </a:t>
            </a:r>
            <a:r>
              <a:rPr lang="es-CO" dirty="0" smtClean="0"/>
              <a:t>México</a:t>
            </a:r>
          </a:p>
          <a:p>
            <a:r>
              <a:rPr lang="es-CO" dirty="0">
                <a:hlinkClick r:id="rId3"/>
              </a:rPr>
              <a:t>https://</a:t>
            </a:r>
            <a:r>
              <a:rPr lang="es-CO" dirty="0" smtClean="0">
                <a:hlinkClick r:id="rId3"/>
              </a:rPr>
              <a:t>youtu.be/tHY9GwpDPN4</a:t>
            </a:r>
            <a:r>
              <a:rPr lang="es-CO" dirty="0" smtClean="0"/>
              <a:t>  </a:t>
            </a:r>
            <a:endParaRPr lang="es-CO" dirty="0"/>
          </a:p>
        </p:txBody>
      </p:sp>
      <p:sp>
        <p:nvSpPr>
          <p:cNvPr id="6" name="Título 1"/>
          <p:cNvSpPr txBox="1">
            <a:spLocks/>
          </p:cNvSpPr>
          <p:nvPr/>
        </p:nvSpPr>
        <p:spPr>
          <a:xfrm>
            <a:off x="628649" y="3837753"/>
            <a:ext cx="7647291" cy="98506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200" b="1"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CO" dirty="0" err="1" smtClean="0"/>
              <a:t>Biofin</a:t>
            </a:r>
            <a:endParaRPr lang="es-CO" dirty="0" smtClean="0"/>
          </a:p>
          <a:p>
            <a:r>
              <a:rPr lang="es-CO" dirty="0">
                <a:hlinkClick r:id="rId4"/>
              </a:rPr>
              <a:t>https://</a:t>
            </a:r>
            <a:r>
              <a:rPr lang="es-CO" dirty="0" smtClean="0">
                <a:hlinkClick r:id="rId4"/>
              </a:rPr>
              <a:t>youtu.be/9CdByCmb30k</a:t>
            </a:r>
            <a:r>
              <a:rPr lang="es-CO" dirty="0" smtClean="0"/>
              <a:t> </a:t>
            </a:r>
            <a:endParaRPr lang="es-CO" dirty="0"/>
          </a:p>
        </p:txBody>
      </p:sp>
    </p:spTree>
    <p:extLst>
      <p:ext uri="{BB962C8B-B14F-4D97-AF65-F5344CB8AC3E}">
        <p14:creationId xmlns:p14="http://schemas.microsoft.com/office/powerpoint/2010/main" val="5281466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1" y="1"/>
            <a:ext cx="9161475" cy="6858000"/>
          </a:xfrm>
          <a:prstGeom prst="rect">
            <a:avLst/>
          </a:prstGeom>
          <a:solidFill>
            <a:srgbClr val="1931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13" name="Imagen 12"/>
          <p:cNvPicPr>
            <a:picLocks noChangeAspect="1"/>
          </p:cNvPicPr>
          <p:nvPr/>
        </p:nvPicPr>
        <p:blipFill rotWithShape="1">
          <a:blip r:embed="rId2"/>
          <a:srcRect t="37065" b="16496"/>
          <a:stretch/>
        </p:blipFill>
        <p:spPr>
          <a:xfrm>
            <a:off x="-3528" y="1254179"/>
            <a:ext cx="9165001" cy="5639096"/>
          </a:xfrm>
          <a:prstGeom prst="rect">
            <a:avLst/>
          </a:prstGeom>
        </p:spPr>
      </p:pic>
      <p:grpSp>
        <p:nvGrpSpPr>
          <p:cNvPr id="8" name="Agrupar 7"/>
          <p:cNvGrpSpPr/>
          <p:nvPr/>
        </p:nvGrpSpPr>
        <p:grpSpPr>
          <a:xfrm rot="5400000">
            <a:off x="4524036" y="1229648"/>
            <a:ext cx="113401" cy="9161474"/>
            <a:chOff x="2488222" y="0"/>
            <a:chExt cx="113397" cy="6858000"/>
          </a:xfrm>
        </p:grpSpPr>
        <p:sp>
          <p:nvSpPr>
            <p:cNvPr id="9" name="Rectángulo 8"/>
            <p:cNvSpPr/>
            <p:nvPr/>
          </p:nvSpPr>
          <p:spPr>
            <a:xfrm>
              <a:off x="2488222" y="0"/>
              <a:ext cx="113397" cy="1542270"/>
            </a:xfrm>
            <a:prstGeom prst="rect">
              <a:avLst/>
            </a:prstGeom>
            <a:solidFill>
              <a:srgbClr val="D1282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10" name="Rectángulo 9"/>
            <p:cNvSpPr/>
            <p:nvPr/>
          </p:nvSpPr>
          <p:spPr>
            <a:xfrm>
              <a:off x="2488222" y="1542270"/>
              <a:ext cx="113397" cy="2630686"/>
            </a:xfrm>
            <a:prstGeom prst="rect">
              <a:avLst/>
            </a:prstGeom>
            <a:solidFill>
              <a:srgbClr val="79C4C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11" name="Rectángulo 10"/>
            <p:cNvSpPr/>
            <p:nvPr/>
          </p:nvSpPr>
          <p:spPr>
            <a:xfrm>
              <a:off x="2488222" y="4172956"/>
              <a:ext cx="113397" cy="2685044"/>
            </a:xfrm>
            <a:prstGeom prst="rect">
              <a:avLst/>
            </a:prstGeom>
            <a:solidFill>
              <a:srgbClr val="F3B32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grpSp>
      <p:sp>
        <p:nvSpPr>
          <p:cNvPr id="7" name="CuadroTexto 6"/>
          <p:cNvSpPr txBox="1"/>
          <p:nvPr/>
        </p:nvSpPr>
        <p:spPr>
          <a:xfrm>
            <a:off x="0" y="3489864"/>
            <a:ext cx="9070110" cy="229797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s-ES"/>
            </a:defPPr>
            <a:lvl1pPr>
              <a:defRPr sz="20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r"/>
            <a:r>
              <a:rPr lang="es-ES" dirty="0">
                <a:solidFill>
                  <a:schemeClr val="tx1"/>
                </a:solidFill>
              </a:rPr>
              <a:t>Andrea Contreras</a:t>
            </a:r>
          </a:p>
          <a:p>
            <a:pPr algn="r"/>
            <a:r>
              <a:rPr lang="es-ES" dirty="0">
                <a:solidFill>
                  <a:schemeClr val="tx1"/>
                </a:solidFill>
              </a:rPr>
              <a:t>Vanessa Ospina</a:t>
            </a:r>
          </a:p>
          <a:p>
            <a:pPr algn="r"/>
            <a:r>
              <a:rPr lang="es-ES" dirty="0">
                <a:solidFill>
                  <a:schemeClr val="tx1"/>
                </a:solidFill>
              </a:rPr>
              <a:t>Programa de Valoración y Aprovechamiento de Recursos</a:t>
            </a:r>
          </a:p>
          <a:p>
            <a:pPr algn="r"/>
            <a:r>
              <a:rPr lang="es-ES" dirty="0" smtClean="0">
                <a:solidFill>
                  <a:schemeClr val="tx1"/>
                </a:solidFill>
              </a:rPr>
              <a:t>INVEMAR</a:t>
            </a:r>
          </a:p>
          <a:p>
            <a:pPr algn="r"/>
            <a:endParaRPr lang="es-ES" dirty="0">
              <a:solidFill>
                <a:schemeClr val="tx1"/>
              </a:solidFill>
            </a:endParaRPr>
          </a:p>
          <a:p>
            <a:pPr algn="r"/>
            <a:r>
              <a:rPr lang="es-ES" dirty="0" smtClean="0">
                <a:solidFill>
                  <a:schemeClr val="tx1"/>
                </a:solidFill>
              </a:rPr>
              <a:t>Javier Blanco</a:t>
            </a:r>
          </a:p>
          <a:p>
            <a:pPr algn="r"/>
            <a:r>
              <a:rPr lang="es-ES" dirty="0" smtClean="0">
                <a:solidFill>
                  <a:schemeClr val="tx1"/>
                </a:solidFill>
              </a:rPr>
              <a:t>ECOVERSA</a:t>
            </a:r>
            <a:endParaRPr lang="es-ES" dirty="0">
              <a:solidFill>
                <a:schemeClr val="tx1"/>
              </a:solidFill>
            </a:endParaRPr>
          </a:p>
        </p:txBody>
      </p:sp>
      <p:sp>
        <p:nvSpPr>
          <p:cNvPr id="15" name="Rectángulo 11"/>
          <p:cNvSpPr/>
          <p:nvPr/>
        </p:nvSpPr>
        <p:spPr>
          <a:xfrm>
            <a:off x="0" y="1254179"/>
            <a:ext cx="9161474" cy="2174822"/>
          </a:xfrm>
          <a:prstGeom prst="rect">
            <a:avLst/>
          </a:prstGeom>
          <a:solidFill>
            <a:srgbClr val="193157">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2" name="Rectángulo 1"/>
          <p:cNvSpPr/>
          <p:nvPr/>
        </p:nvSpPr>
        <p:spPr>
          <a:xfrm>
            <a:off x="0" y="1254179"/>
            <a:ext cx="9161474" cy="1938992"/>
          </a:xfrm>
          <a:prstGeom prst="rect">
            <a:avLst/>
          </a:prstGeom>
        </p:spPr>
        <p:txBody>
          <a:bodyPr wrap="square">
            <a:spAutoFit/>
          </a:bodyPr>
          <a:lstStyle/>
          <a:p>
            <a:r>
              <a:rPr lang="en-US" sz="4000" b="1" dirty="0">
                <a:solidFill>
                  <a:srgbClr val="FFC000"/>
                </a:solidFill>
              </a:rPr>
              <a:t>Lessons Learned from the Application of the Financial Sustainability Scorecard in the Colombian Marine Protected Areas</a:t>
            </a:r>
            <a:endParaRPr lang="es-CO" sz="4000" b="1" dirty="0">
              <a:solidFill>
                <a:srgbClr val="FFC000"/>
              </a:solidFill>
            </a:endParaRPr>
          </a:p>
        </p:txBody>
      </p:sp>
      <p:pic>
        <p:nvPicPr>
          <p:cNvPr id="6" name="Imagen 5"/>
          <p:cNvPicPr>
            <a:picLocks noChangeAspect="1"/>
          </p:cNvPicPr>
          <p:nvPr/>
        </p:nvPicPr>
        <p:blipFill>
          <a:blip r:embed="rId3"/>
          <a:stretch>
            <a:fillRect/>
          </a:stretch>
        </p:blipFill>
        <p:spPr>
          <a:xfrm>
            <a:off x="149024" y="3489864"/>
            <a:ext cx="1429074" cy="2188269"/>
          </a:xfrm>
          <a:prstGeom prst="rect">
            <a:avLst/>
          </a:prstGeom>
          <a:effectLst>
            <a:outerShdw blurRad="387350" dist="38100" dir="2700000" sx="104000" sy="104000" algn="tl" rotWithShape="0">
              <a:prstClr val="black">
                <a:alpha val="40000"/>
              </a:prstClr>
            </a:outerShdw>
          </a:effectLst>
        </p:spPr>
      </p:pic>
    </p:spTree>
    <p:extLst>
      <p:ext uri="{BB962C8B-B14F-4D97-AF65-F5344CB8AC3E}">
        <p14:creationId xmlns:p14="http://schemas.microsoft.com/office/powerpoint/2010/main" val="7169118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209549" y="1179015"/>
            <a:ext cx="2419351" cy="18675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4" name="Agrupar 13"/>
          <p:cNvGrpSpPr/>
          <p:nvPr/>
        </p:nvGrpSpPr>
        <p:grpSpPr>
          <a:xfrm>
            <a:off x="0" y="0"/>
            <a:ext cx="113397" cy="6858000"/>
            <a:chOff x="2488222" y="0"/>
            <a:chExt cx="113397" cy="6858000"/>
          </a:xfrm>
        </p:grpSpPr>
        <p:sp>
          <p:nvSpPr>
            <p:cNvPr id="15" name="Rectángulo 14"/>
            <p:cNvSpPr/>
            <p:nvPr/>
          </p:nvSpPr>
          <p:spPr>
            <a:xfrm>
              <a:off x="2488222" y="0"/>
              <a:ext cx="113397" cy="1542270"/>
            </a:xfrm>
            <a:prstGeom prst="rect">
              <a:avLst/>
            </a:prstGeom>
            <a:solidFill>
              <a:srgbClr val="D1282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sp>
          <p:nvSpPr>
            <p:cNvPr id="17" name="Rectángulo 16"/>
            <p:cNvSpPr/>
            <p:nvPr/>
          </p:nvSpPr>
          <p:spPr>
            <a:xfrm>
              <a:off x="2488222" y="1542270"/>
              <a:ext cx="113397" cy="2630686"/>
            </a:xfrm>
            <a:prstGeom prst="rect">
              <a:avLst/>
            </a:prstGeom>
            <a:solidFill>
              <a:srgbClr val="79C4C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sp>
          <p:nvSpPr>
            <p:cNvPr id="18" name="Rectángulo 17"/>
            <p:cNvSpPr/>
            <p:nvPr/>
          </p:nvSpPr>
          <p:spPr>
            <a:xfrm>
              <a:off x="2488222" y="4172956"/>
              <a:ext cx="113397" cy="2685044"/>
            </a:xfrm>
            <a:prstGeom prst="rect">
              <a:avLst/>
            </a:prstGeom>
            <a:solidFill>
              <a:srgbClr val="F3B32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grpSp>
      <p:sp>
        <p:nvSpPr>
          <p:cNvPr id="11" name="Título 1"/>
          <p:cNvSpPr txBox="1">
            <a:spLocks/>
          </p:cNvSpPr>
          <p:nvPr/>
        </p:nvSpPr>
        <p:spPr>
          <a:xfrm>
            <a:off x="113397" y="-1"/>
            <a:ext cx="9030604"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s-ES" sz="3200" b="1" dirty="0"/>
          </a:p>
        </p:txBody>
      </p:sp>
      <p:sp>
        <p:nvSpPr>
          <p:cNvPr id="25" name="Rectángulo 24"/>
          <p:cNvSpPr/>
          <p:nvPr/>
        </p:nvSpPr>
        <p:spPr>
          <a:xfrm>
            <a:off x="113398" y="0"/>
            <a:ext cx="5415068" cy="1077218"/>
          </a:xfrm>
          <a:prstGeom prst="rect">
            <a:avLst/>
          </a:prstGeom>
        </p:spPr>
        <p:txBody>
          <a:bodyPr wrap="square">
            <a:spAutoFit/>
          </a:bodyPr>
          <a:lstStyle/>
          <a:p>
            <a:r>
              <a:rPr lang="es-ES" sz="3200" b="1" dirty="0" err="1"/>
              <a:t>What</a:t>
            </a:r>
            <a:r>
              <a:rPr lang="es-ES" sz="3200" b="1" dirty="0"/>
              <a:t> </a:t>
            </a:r>
            <a:r>
              <a:rPr lang="es-ES" sz="3200" b="1" dirty="0" err="1"/>
              <a:t>is</a:t>
            </a:r>
            <a:r>
              <a:rPr lang="es-ES" sz="3200" b="1" dirty="0"/>
              <a:t> </a:t>
            </a:r>
            <a:r>
              <a:rPr lang="es-ES" sz="3200" b="1" dirty="0" err="1"/>
              <a:t>the</a:t>
            </a:r>
            <a:r>
              <a:rPr lang="es-ES" sz="3200" b="1" dirty="0"/>
              <a:t> </a:t>
            </a:r>
            <a:r>
              <a:rPr lang="es-ES" sz="3200" b="1" dirty="0" err="1"/>
              <a:t>Financial</a:t>
            </a:r>
            <a:r>
              <a:rPr lang="es-ES" sz="3200" b="1" dirty="0"/>
              <a:t> </a:t>
            </a:r>
            <a:r>
              <a:rPr lang="es-ES" sz="3200" b="1" dirty="0" err="1"/>
              <a:t>Sustainability</a:t>
            </a:r>
            <a:r>
              <a:rPr lang="es-ES" sz="3200" b="1" dirty="0"/>
              <a:t> </a:t>
            </a:r>
            <a:r>
              <a:rPr lang="es-ES" sz="3200" b="1" dirty="0" err="1" smtClean="0"/>
              <a:t>Scorecard</a:t>
            </a:r>
            <a:r>
              <a:rPr lang="es-ES" sz="3200" b="1" dirty="0" smtClean="0"/>
              <a:t>?</a:t>
            </a:r>
            <a:endParaRPr lang="es-CO" sz="3200" b="1" dirty="0"/>
          </a:p>
        </p:txBody>
      </p:sp>
      <p:sp>
        <p:nvSpPr>
          <p:cNvPr id="27" name="Rectángulo 26"/>
          <p:cNvSpPr/>
          <p:nvPr/>
        </p:nvSpPr>
        <p:spPr>
          <a:xfrm>
            <a:off x="4823787" y="37785"/>
            <a:ext cx="3868939" cy="1323439"/>
          </a:xfrm>
          <a:prstGeom prst="rect">
            <a:avLst/>
          </a:prstGeom>
          <a:solidFill>
            <a:schemeClr val="bg2">
              <a:lumMod val="9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n-CA" sz="2000" b="1" dirty="0">
                <a:solidFill>
                  <a:schemeClr val="tx1"/>
                </a:solidFill>
              </a:rPr>
              <a:t>The scorecard </a:t>
            </a:r>
            <a:r>
              <a:rPr lang="en-CA" sz="2000" b="1" dirty="0" smtClean="0">
                <a:solidFill>
                  <a:schemeClr val="tx1"/>
                </a:solidFill>
              </a:rPr>
              <a:t>developed </a:t>
            </a:r>
            <a:r>
              <a:rPr lang="en-CA" sz="2000" b="1" dirty="0">
                <a:solidFill>
                  <a:schemeClr val="tx1"/>
                </a:solidFill>
              </a:rPr>
              <a:t>by the UNDP and adopted </a:t>
            </a:r>
            <a:r>
              <a:rPr lang="en-CA" sz="2000" b="1" dirty="0" smtClean="0">
                <a:solidFill>
                  <a:schemeClr val="tx1"/>
                </a:solidFill>
              </a:rPr>
              <a:t>GEF </a:t>
            </a:r>
            <a:r>
              <a:rPr lang="en-US" sz="2000" b="1" dirty="0">
                <a:solidFill>
                  <a:schemeClr val="tx1"/>
                </a:solidFill>
              </a:rPr>
              <a:t>allows to evaluate the financial </a:t>
            </a:r>
            <a:r>
              <a:rPr lang="en-US" sz="2000" b="1" dirty="0" smtClean="0">
                <a:solidFill>
                  <a:schemeClr val="tx1"/>
                </a:solidFill>
              </a:rPr>
              <a:t>situation of the </a:t>
            </a:r>
            <a:r>
              <a:rPr lang="en-US" sz="2000" b="1" dirty="0">
                <a:solidFill>
                  <a:schemeClr val="tx1"/>
                </a:solidFill>
              </a:rPr>
              <a:t>PA systems </a:t>
            </a:r>
            <a:r>
              <a:rPr lang="en-CA" sz="2000" b="1" dirty="0" smtClean="0">
                <a:solidFill>
                  <a:schemeClr val="tx1"/>
                </a:solidFill>
              </a:rPr>
              <a:t>(</a:t>
            </a:r>
            <a:r>
              <a:rPr lang="en-CA" sz="2000" b="1" dirty="0" err="1">
                <a:solidFill>
                  <a:schemeClr val="tx1"/>
                </a:solidFill>
              </a:rPr>
              <a:t>Bovarnick</a:t>
            </a:r>
            <a:r>
              <a:rPr lang="en-CA" sz="2000" b="1" dirty="0">
                <a:solidFill>
                  <a:schemeClr val="tx1"/>
                </a:solidFill>
              </a:rPr>
              <a:t>, 2010</a:t>
            </a:r>
            <a:r>
              <a:rPr lang="en-CA" sz="2000" b="1" dirty="0" smtClean="0">
                <a:solidFill>
                  <a:schemeClr val="tx1"/>
                </a:solidFill>
              </a:rPr>
              <a:t>).</a:t>
            </a:r>
          </a:p>
        </p:txBody>
      </p:sp>
      <p:sp>
        <p:nvSpPr>
          <p:cNvPr id="6" name="5 CuadroTexto"/>
          <p:cNvSpPr txBox="1"/>
          <p:nvPr/>
        </p:nvSpPr>
        <p:spPr>
          <a:xfrm>
            <a:off x="943032" y="3270938"/>
            <a:ext cx="7799798" cy="707886"/>
          </a:xfrm>
          <a:prstGeom prst="rect">
            <a:avLst/>
          </a:prstGeom>
          <a:solidFill>
            <a:schemeClr val="accent1">
              <a:lumMod val="20000"/>
              <a:lumOff val="80000"/>
            </a:schemeClr>
          </a:solidFill>
        </p:spPr>
        <p:txBody>
          <a:bodyPr wrap="square" rtlCol="0">
            <a:spAutoFit/>
          </a:bodyPr>
          <a:lstStyle/>
          <a:p>
            <a:r>
              <a:rPr lang="en-US" sz="2000" b="1" dirty="0"/>
              <a:t>A</a:t>
            </a:r>
            <a:r>
              <a:rPr lang="en-US" sz="2000" b="1" dirty="0" smtClean="0"/>
              <a:t>pplied </a:t>
            </a:r>
            <a:r>
              <a:rPr lang="en-US" sz="2000" b="1" dirty="0"/>
              <a:t>in the GEF-SAMP </a:t>
            </a:r>
            <a:r>
              <a:rPr lang="en-US" sz="2000" b="1" dirty="0" smtClean="0"/>
              <a:t>project in 2011(only National Natural Parks -NNP) and then in 2016 (NNP and Regional Parks managed by CARS)</a:t>
            </a:r>
            <a:endParaRPr lang="es-CO" sz="2000" b="1" dirty="0"/>
          </a:p>
        </p:txBody>
      </p:sp>
      <p:sp>
        <p:nvSpPr>
          <p:cNvPr id="20" name="Flecha curvada hacia abajo 10"/>
          <p:cNvSpPr/>
          <p:nvPr/>
        </p:nvSpPr>
        <p:spPr>
          <a:xfrm rot="9144268" flipH="1" flipV="1">
            <a:off x="2053750" y="852428"/>
            <a:ext cx="992833" cy="482169"/>
          </a:xfrm>
          <a:prstGeom prst="curvedDownArrow">
            <a:avLst/>
          </a:prstGeom>
          <a:solidFill>
            <a:schemeClr val="bg1">
              <a:lumMod val="65000"/>
            </a:schemeClr>
          </a:solidFill>
          <a:ln>
            <a:solidFill>
              <a:schemeClr val="bg1">
                <a:lumMod val="65000"/>
              </a:schemeClr>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s-ES">
              <a:solidFill>
                <a:prstClr val="black"/>
              </a:solidFill>
            </a:endParaRPr>
          </a:p>
        </p:txBody>
      </p:sp>
      <p:sp>
        <p:nvSpPr>
          <p:cNvPr id="29" name="Flecha curvada hacia la derecha 22"/>
          <p:cNvSpPr/>
          <p:nvPr/>
        </p:nvSpPr>
        <p:spPr>
          <a:xfrm rot="20602340">
            <a:off x="18116" y="3093243"/>
            <a:ext cx="821922" cy="839964"/>
          </a:xfrm>
          <a:prstGeom prst="curvedRightArrow">
            <a:avLst/>
          </a:prstGeom>
          <a:solidFill>
            <a:schemeClr val="bg1">
              <a:lumMod val="65000"/>
            </a:schemeClr>
          </a:solidFill>
          <a:ln>
            <a:solidFill>
              <a:schemeClr val="bg1">
                <a:lumMod val="65000"/>
              </a:schemeClr>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s-ES">
              <a:solidFill>
                <a:prstClr val="black"/>
              </a:solidFill>
            </a:endParaRPr>
          </a:p>
        </p:txBody>
      </p:sp>
      <p:pic>
        <p:nvPicPr>
          <p:cNvPr id="19" name="Imagen 18"/>
          <p:cNvPicPr>
            <a:picLocks noChangeAspect="1"/>
          </p:cNvPicPr>
          <p:nvPr/>
        </p:nvPicPr>
        <p:blipFill>
          <a:blip r:embed="rId4"/>
          <a:stretch>
            <a:fillRect/>
          </a:stretch>
        </p:blipFill>
        <p:spPr>
          <a:xfrm>
            <a:off x="419897" y="4217617"/>
            <a:ext cx="1647636" cy="2522943"/>
          </a:xfrm>
          <a:prstGeom prst="rect">
            <a:avLst/>
          </a:prstGeom>
          <a:effectLst>
            <a:outerShdw blurRad="387350" dist="38100" dir="2700000" sx="104000" sy="104000" algn="tl" rotWithShape="0">
              <a:prstClr val="black">
                <a:alpha val="40000"/>
              </a:prstClr>
            </a:outerShdw>
          </a:effectLst>
        </p:spPr>
      </p:pic>
      <p:grpSp>
        <p:nvGrpSpPr>
          <p:cNvPr id="30" name="29 Grupo"/>
          <p:cNvGrpSpPr/>
          <p:nvPr/>
        </p:nvGrpSpPr>
        <p:grpSpPr>
          <a:xfrm>
            <a:off x="1336715" y="4045988"/>
            <a:ext cx="4277713" cy="2287872"/>
            <a:chOff x="2141945" y="2509317"/>
            <a:chExt cx="5558336" cy="2583443"/>
          </a:xfrm>
        </p:grpSpPr>
        <p:cxnSp>
          <p:nvCxnSpPr>
            <p:cNvPr id="31" name="30 Conector recto"/>
            <p:cNvCxnSpPr>
              <a:endCxn id="33" idx="1"/>
            </p:cNvCxnSpPr>
            <p:nvPr/>
          </p:nvCxnSpPr>
          <p:spPr>
            <a:xfrm flipV="1">
              <a:off x="2141947" y="2735216"/>
              <a:ext cx="1899206" cy="1372140"/>
            </a:xfrm>
            <a:prstGeom prst="line">
              <a:avLst/>
            </a:prstGeom>
            <a:ln w="5715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cxnSp>
          <p:nvCxnSpPr>
            <p:cNvPr id="32" name="31 Conector recto"/>
            <p:cNvCxnSpPr/>
            <p:nvPr/>
          </p:nvCxnSpPr>
          <p:spPr>
            <a:xfrm flipV="1">
              <a:off x="2141945" y="4107356"/>
              <a:ext cx="1899206" cy="1"/>
            </a:xfrm>
            <a:prstGeom prst="line">
              <a:avLst/>
            </a:prstGeom>
            <a:ln w="5715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33" name="32 CuadroTexto"/>
            <p:cNvSpPr txBox="1"/>
            <p:nvPr/>
          </p:nvSpPr>
          <p:spPr>
            <a:xfrm>
              <a:off x="4041152" y="2509317"/>
              <a:ext cx="3413033" cy="451800"/>
            </a:xfrm>
            <a:prstGeom prst="rect">
              <a:avLst/>
            </a:prstGeom>
            <a:solidFill>
              <a:schemeClr val="tx2">
                <a:lumMod val="75000"/>
              </a:schemeClr>
            </a:solidFill>
            <a:ln>
              <a:solidFill>
                <a:schemeClr val="tx2"/>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s-CO" sz="2000" b="1" dirty="0" err="1" smtClean="0">
                  <a:solidFill>
                    <a:schemeClr val="bg1"/>
                  </a:solidFill>
                </a:rPr>
                <a:t>National</a:t>
              </a:r>
              <a:r>
                <a:rPr lang="es-CO" sz="2000" b="1" dirty="0" smtClean="0">
                  <a:solidFill>
                    <a:schemeClr val="bg1"/>
                  </a:solidFill>
                </a:rPr>
                <a:t> MPA</a:t>
              </a:r>
              <a:endParaRPr lang="es-CO" sz="2000" b="1" dirty="0">
                <a:solidFill>
                  <a:schemeClr val="bg1"/>
                </a:solidFill>
              </a:endParaRPr>
            </a:p>
          </p:txBody>
        </p:sp>
        <p:sp>
          <p:nvSpPr>
            <p:cNvPr id="34" name="33 CuadroTexto"/>
            <p:cNvSpPr txBox="1"/>
            <p:nvPr/>
          </p:nvSpPr>
          <p:spPr>
            <a:xfrm>
              <a:off x="4041152" y="3812239"/>
              <a:ext cx="3413030" cy="451800"/>
            </a:xfrm>
            <a:prstGeom prst="rect">
              <a:avLst/>
            </a:prstGeom>
            <a:solidFill>
              <a:schemeClr val="tx2">
                <a:lumMod val="75000"/>
              </a:schemeClr>
            </a:solidFill>
            <a:ln>
              <a:solidFill>
                <a:schemeClr val="tx2"/>
              </a:solidFill>
            </a:ln>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es-ES"/>
              </a:defPPr>
              <a:lvl1pPr>
                <a:defRPr sz="2400"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s-CO" sz="2000" dirty="0">
                  <a:solidFill>
                    <a:schemeClr val="bg1"/>
                  </a:solidFill>
                </a:rPr>
                <a:t>Regional </a:t>
              </a:r>
              <a:r>
                <a:rPr lang="es-CO" sz="2000" dirty="0" smtClean="0">
                  <a:solidFill>
                    <a:schemeClr val="bg1"/>
                  </a:solidFill>
                </a:rPr>
                <a:t>MPA</a:t>
              </a:r>
              <a:endParaRPr lang="es-CO" sz="2000" dirty="0">
                <a:solidFill>
                  <a:schemeClr val="bg1"/>
                </a:solidFill>
              </a:endParaRPr>
            </a:p>
          </p:txBody>
        </p:sp>
        <p:sp>
          <p:nvSpPr>
            <p:cNvPr id="36" name="35 CuadroTexto"/>
            <p:cNvSpPr txBox="1"/>
            <p:nvPr/>
          </p:nvSpPr>
          <p:spPr>
            <a:xfrm>
              <a:off x="3928988" y="4293422"/>
              <a:ext cx="3771293" cy="799338"/>
            </a:xfrm>
            <a:prstGeom prst="rect">
              <a:avLst/>
            </a:prstGeom>
            <a:noFill/>
          </p:spPr>
          <p:txBody>
            <a:bodyPr wrap="square" rtlCol="0">
              <a:spAutoFit/>
            </a:bodyPr>
            <a:lstStyle/>
            <a:p>
              <a:pPr marL="285750" indent="-285750">
                <a:buFont typeface="Arial" panose="020B0604020202020204" pitchFamily="34" charset="0"/>
                <a:buChar char="•"/>
              </a:pPr>
              <a:r>
                <a:rPr lang="es-CO" sz="2000" b="1" dirty="0" smtClean="0"/>
                <a:t>7 CAR Managers</a:t>
              </a:r>
            </a:p>
            <a:p>
              <a:pPr marL="285750" indent="-285750">
                <a:buFont typeface="Arial" panose="020B0604020202020204" pitchFamily="34" charset="0"/>
                <a:buChar char="•"/>
              </a:pPr>
              <a:r>
                <a:rPr lang="es-CO" sz="2000" b="1" dirty="0" smtClean="0"/>
                <a:t>15 </a:t>
              </a:r>
              <a:r>
                <a:rPr lang="es-CO" sz="2000" b="1" dirty="0" err="1" smtClean="0"/>
                <a:t>MPAs</a:t>
              </a:r>
              <a:endParaRPr lang="es-CO" sz="2000" b="1" dirty="0"/>
            </a:p>
          </p:txBody>
        </p:sp>
      </p:grpSp>
      <p:pic>
        <p:nvPicPr>
          <p:cNvPr id="37" name="Imagen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05261" y="4045988"/>
            <a:ext cx="750007" cy="945760"/>
          </a:xfrm>
          <a:prstGeom prst="rect">
            <a:avLst/>
          </a:prstGeom>
        </p:spPr>
      </p:pic>
      <p:pic>
        <p:nvPicPr>
          <p:cNvPr id="40" name="Imagen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49650" y="6235008"/>
            <a:ext cx="1541216" cy="404492"/>
          </a:xfrm>
          <a:prstGeom prst="rect">
            <a:avLst/>
          </a:prstGeom>
        </p:spPr>
      </p:pic>
      <p:pic>
        <p:nvPicPr>
          <p:cNvPr id="41" name="Imagen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31245" y="5159425"/>
            <a:ext cx="1712756" cy="653248"/>
          </a:xfrm>
          <a:prstGeom prst="rect">
            <a:avLst/>
          </a:prstGeom>
        </p:spPr>
      </p:pic>
      <p:pic>
        <p:nvPicPr>
          <p:cNvPr id="42" name="Imagen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97341" y="5930247"/>
            <a:ext cx="713565" cy="697801"/>
          </a:xfrm>
          <a:prstGeom prst="rect">
            <a:avLst/>
          </a:prstGeom>
        </p:spPr>
      </p:pic>
      <p:pic>
        <p:nvPicPr>
          <p:cNvPr id="43" name="Imagen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28466" y="5998913"/>
            <a:ext cx="789331" cy="647252"/>
          </a:xfrm>
          <a:prstGeom prst="rect">
            <a:avLst/>
          </a:prstGeom>
        </p:spPr>
      </p:pic>
      <p:pic>
        <p:nvPicPr>
          <p:cNvPr id="44" name="Imagen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01009" y="5891740"/>
            <a:ext cx="799804" cy="627846"/>
          </a:xfrm>
          <a:prstGeom prst="rect">
            <a:avLst/>
          </a:prstGeom>
        </p:spPr>
      </p:pic>
      <p:pic>
        <p:nvPicPr>
          <p:cNvPr id="45" name="Imagen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12833" y="5256590"/>
            <a:ext cx="882580" cy="594390"/>
          </a:xfrm>
          <a:prstGeom prst="rect">
            <a:avLst/>
          </a:prstGeom>
        </p:spPr>
      </p:pic>
      <p:pic>
        <p:nvPicPr>
          <p:cNvPr id="46" name="Imagen 1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490996" y="5177323"/>
            <a:ext cx="864272" cy="752924"/>
          </a:xfrm>
          <a:prstGeom prst="rect">
            <a:avLst/>
          </a:prstGeom>
        </p:spPr>
      </p:pic>
      <p:sp>
        <p:nvSpPr>
          <p:cNvPr id="50" name="49 CuadroTexto"/>
          <p:cNvSpPr txBox="1"/>
          <p:nvPr/>
        </p:nvSpPr>
        <p:spPr>
          <a:xfrm>
            <a:off x="2798351" y="1762960"/>
            <a:ext cx="2829343" cy="369332"/>
          </a:xfrm>
          <a:prstGeom prst="rect">
            <a:avLst/>
          </a:prstGeom>
          <a:solidFill>
            <a:schemeClr val="accent1">
              <a:lumMod val="75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lvl="0"/>
            <a:r>
              <a:rPr lang="en-CA" b="1" dirty="0"/>
              <a:t>Part 1 Quantitative analysis </a:t>
            </a:r>
          </a:p>
        </p:txBody>
      </p:sp>
      <p:sp>
        <p:nvSpPr>
          <p:cNvPr id="51" name="50 CuadroTexto"/>
          <p:cNvSpPr txBox="1"/>
          <p:nvPr/>
        </p:nvSpPr>
        <p:spPr>
          <a:xfrm>
            <a:off x="5874401" y="1750321"/>
            <a:ext cx="3113687" cy="369332"/>
          </a:xfrm>
          <a:prstGeom prst="rect">
            <a:avLst/>
          </a:prstGeom>
          <a:solidFill>
            <a:srgbClr val="C00000"/>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lvl="0"/>
            <a:r>
              <a:rPr lang="en-CA" b="1" dirty="0"/>
              <a:t>Part 2 Qualitative </a:t>
            </a:r>
            <a:r>
              <a:rPr lang="en-CA" b="1" dirty="0" smtClean="0"/>
              <a:t>analysis</a:t>
            </a:r>
            <a:endParaRPr lang="es-CO" dirty="0"/>
          </a:p>
        </p:txBody>
      </p:sp>
      <p:sp>
        <p:nvSpPr>
          <p:cNvPr id="55" name="54 CuadroTexto"/>
          <p:cNvSpPr txBox="1"/>
          <p:nvPr/>
        </p:nvSpPr>
        <p:spPr>
          <a:xfrm>
            <a:off x="2910606" y="2351315"/>
            <a:ext cx="2717087" cy="646331"/>
          </a:xfrm>
          <a:prstGeom prst="rect">
            <a:avLst/>
          </a:prstGeom>
          <a:noFill/>
        </p:spPr>
        <p:txBody>
          <a:bodyPr wrap="square" rtlCol="0">
            <a:spAutoFit/>
          </a:bodyPr>
          <a:lstStyle/>
          <a:p>
            <a:pPr marL="285750" indent="-285750">
              <a:buFont typeface="Arial" panose="020B0604020202020204" pitchFamily="34" charset="0"/>
              <a:buChar char="•"/>
            </a:pPr>
            <a:r>
              <a:rPr lang="es-CO" dirty="0" err="1" smtClean="0"/>
              <a:t>Financial</a:t>
            </a:r>
            <a:r>
              <a:rPr lang="es-CO" dirty="0" smtClean="0"/>
              <a:t> </a:t>
            </a:r>
            <a:r>
              <a:rPr lang="es-CO" dirty="0" err="1" smtClean="0"/>
              <a:t>resources</a:t>
            </a:r>
            <a:endParaRPr lang="es-CO" dirty="0" smtClean="0"/>
          </a:p>
          <a:p>
            <a:pPr marL="285750" indent="-285750">
              <a:buFont typeface="Arial" panose="020B0604020202020204" pitchFamily="34" charset="0"/>
              <a:buChar char="•"/>
            </a:pPr>
            <a:r>
              <a:rPr lang="es-CO" dirty="0" err="1" smtClean="0"/>
              <a:t>Financial</a:t>
            </a:r>
            <a:r>
              <a:rPr lang="es-CO" dirty="0" smtClean="0"/>
              <a:t> </a:t>
            </a:r>
            <a:r>
              <a:rPr lang="es-CO" dirty="0" err="1" smtClean="0"/>
              <a:t>needs</a:t>
            </a:r>
            <a:endParaRPr lang="es-CO" dirty="0" smtClean="0"/>
          </a:p>
        </p:txBody>
      </p:sp>
      <p:sp>
        <p:nvSpPr>
          <p:cNvPr id="56" name="55 CuadroTexto"/>
          <p:cNvSpPr txBox="1"/>
          <p:nvPr/>
        </p:nvSpPr>
        <p:spPr>
          <a:xfrm>
            <a:off x="5936869" y="2400254"/>
            <a:ext cx="2717087" cy="369332"/>
          </a:xfrm>
          <a:prstGeom prst="rect">
            <a:avLst/>
          </a:prstGeom>
          <a:noFill/>
        </p:spPr>
        <p:txBody>
          <a:bodyPr wrap="square" rtlCol="0">
            <a:spAutoFit/>
          </a:bodyPr>
          <a:lstStyle/>
          <a:p>
            <a:pPr marL="285750" indent="-285750">
              <a:buFont typeface="Arial" panose="020B0604020202020204" pitchFamily="34" charset="0"/>
              <a:buChar char="•"/>
            </a:pPr>
            <a:r>
              <a:rPr lang="es-CO" dirty="0" err="1" smtClean="0"/>
              <a:t>Three</a:t>
            </a:r>
            <a:r>
              <a:rPr lang="es-CO" dirty="0" smtClean="0"/>
              <a:t> </a:t>
            </a:r>
            <a:r>
              <a:rPr lang="es-CO" dirty="0" err="1" smtClean="0"/>
              <a:t>components</a:t>
            </a:r>
            <a:endParaRPr lang="es-CO" dirty="0" smtClean="0"/>
          </a:p>
        </p:txBody>
      </p:sp>
      <p:sp>
        <p:nvSpPr>
          <p:cNvPr id="58" name="57 CuadroTexto"/>
          <p:cNvSpPr txBox="1"/>
          <p:nvPr/>
        </p:nvSpPr>
        <p:spPr>
          <a:xfrm>
            <a:off x="2734476" y="4624636"/>
            <a:ext cx="2456390" cy="400110"/>
          </a:xfrm>
          <a:prstGeom prst="rect">
            <a:avLst/>
          </a:prstGeom>
          <a:noFill/>
        </p:spPr>
        <p:txBody>
          <a:bodyPr wrap="square" rtlCol="0">
            <a:spAutoFit/>
          </a:bodyPr>
          <a:lstStyle>
            <a:defPPr>
              <a:defRPr lang="es-ES"/>
            </a:defPPr>
            <a:lvl1pPr marL="285750" indent="-285750">
              <a:buFont typeface="Arial" panose="020B0604020202020204" pitchFamily="34" charset="0"/>
              <a:buChar char="•"/>
              <a:defRPr sz="2000" b="1"/>
            </a:lvl1pPr>
          </a:lstStyle>
          <a:p>
            <a:r>
              <a:rPr lang="es-CO" dirty="0"/>
              <a:t>15 </a:t>
            </a:r>
            <a:r>
              <a:rPr lang="es-CO" dirty="0" err="1" smtClean="0"/>
              <a:t>MPAs</a:t>
            </a:r>
            <a:r>
              <a:rPr lang="es-CO" dirty="0" smtClean="0"/>
              <a:t> </a:t>
            </a:r>
            <a:endParaRPr lang="es-CO" dirty="0"/>
          </a:p>
        </p:txBody>
      </p:sp>
    </p:spTree>
    <p:extLst>
      <p:ext uri="{BB962C8B-B14F-4D97-AF65-F5344CB8AC3E}">
        <p14:creationId xmlns:p14="http://schemas.microsoft.com/office/powerpoint/2010/main" val="38863128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Agrupar 13"/>
          <p:cNvGrpSpPr/>
          <p:nvPr/>
        </p:nvGrpSpPr>
        <p:grpSpPr>
          <a:xfrm>
            <a:off x="0" y="0"/>
            <a:ext cx="113397" cy="6858000"/>
            <a:chOff x="2488222" y="0"/>
            <a:chExt cx="113397" cy="6858000"/>
          </a:xfrm>
        </p:grpSpPr>
        <p:sp>
          <p:nvSpPr>
            <p:cNvPr id="15" name="Rectángulo 14"/>
            <p:cNvSpPr/>
            <p:nvPr/>
          </p:nvSpPr>
          <p:spPr>
            <a:xfrm>
              <a:off x="2488222" y="0"/>
              <a:ext cx="113397" cy="1542270"/>
            </a:xfrm>
            <a:prstGeom prst="rect">
              <a:avLst/>
            </a:prstGeom>
            <a:solidFill>
              <a:srgbClr val="D1282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sp>
          <p:nvSpPr>
            <p:cNvPr id="17" name="Rectángulo 16"/>
            <p:cNvSpPr/>
            <p:nvPr/>
          </p:nvSpPr>
          <p:spPr>
            <a:xfrm>
              <a:off x="2488222" y="1542270"/>
              <a:ext cx="113397" cy="2630686"/>
            </a:xfrm>
            <a:prstGeom prst="rect">
              <a:avLst/>
            </a:prstGeom>
            <a:solidFill>
              <a:srgbClr val="79C4C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sp>
          <p:nvSpPr>
            <p:cNvPr id="18" name="Rectángulo 17"/>
            <p:cNvSpPr/>
            <p:nvPr/>
          </p:nvSpPr>
          <p:spPr>
            <a:xfrm>
              <a:off x="2488222" y="4172956"/>
              <a:ext cx="113397" cy="2685044"/>
            </a:xfrm>
            <a:prstGeom prst="rect">
              <a:avLst/>
            </a:prstGeom>
            <a:solidFill>
              <a:srgbClr val="F3B32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grpSp>
      <p:pic>
        <p:nvPicPr>
          <p:cNvPr id="19" name="Imagen 18"/>
          <p:cNvPicPr>
            <a:picLocks noChangeAspect="1"/>
          </p:cNvPicPr>
          <p:nvPr/>
        </p:nvPicPr>
        <p:blipFill>
          <a:blip r:embed="rId3"/>
          <a:stretch>
            <a:fillRect/>
          </a:stretch>
        </p:blipFill>
        <p:spPr>
          <a:xfrm>
            <a:off x="256576" y="5363110"/>
            <a:ext cx="833051" cy="1275610"/>
          </a:xfrm>
          <a:prstGeom prst="rect">
            <a:avLst/>
          </a:prstGeom>
          <a:effectLst>
            <a:outerShdw blurRad="387350" dist="38100" dir="2700000" sx="104000" sy="104000" algn="tl" rotWithShape="0">
              <a:prstClr val="black">
                <a:alpha val="40000"/>
              </a:prstClr>
            </a:outerShdw>
          </a:effectLst>
        </p:spPr>
      </p:pic>
      <p:sp>
        <p:nvSpPr>
          <p:cNvPr id="11" name="Título 1"/>
          <p:cNvSpPr txBox="1">
            <a:spLocks/>
          </p:cNvSpPr>
          <p:nvPr/>
        </p:nvSpPr>
        <p:spPr>
          <a:xfrm>
            <a:off x="113397" y="-1"/>
            <a:ext cx="9030604"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s-ES" sz="3200" b="1" dirty="0"/>
          </a:p>
        </p:txBody>
      </p:sp>
      <p:sp>
        <p:nvSpPr>
          <p:cNvPr id="21" name="Rectángulo 20"/>
          <p:cNvSpPr/>
          <p:nvPr/>
        </p:nvSpPr>
        <p:spPr>
          <a:xfrm>
            <a:off x="56698" y="-1"/>
            <a:ext cx="9087302" cy="646331"/>
          </a:xfrm>
          <a:prstGeom prst="rect">
            <a:avLst/>
          </a:prstGeom>
        </p:spPr>
        <p:txBody>
          <a:bodyPr wrap="square">
            <a:spAutoFit/>
          </a:bodyPr>
          <a:lstStyle/>
          <a:p>
            <a:pPr algn="ctr"/>
            <a:r>
              <a:rPr lang="es-ES" sz="3600" b="1" dirty="0" err="1"/>
              <a:t>Qualitative</a:t>
            </a:r>
            <a:r>
              <a:rPr lang="es-ES" sz="3600" b="1" dirty="0"/>
              <a:t> </a:t>
            </a:r>
            <a:r>
              <a:rPr lang="es-ES" sz="3600" b="1" dirty="0" err="1" smtClean="0"/>
              <a:t>analysis</a:t>
            </a:r>
            <a:r>
              <a:rPr lang="es-ES" sz="3600" b="1" dirty="0" smtClean="0"/>
              <a:t>: General </a:t>
            </a:r>
            <a:r>
              <a:rPr lang="en-CA" sz="3600" b="1" dirty="0" smtClean="0"/>
              <a:t>Results</a:t>
            </a:r>
            <a:endParaRPr lang="en-CA" sz="3600" b="1" dirty="0"/>
          </a:p>
        </p:txBody>
      </p:sp>
      <p:sp>
        <p:nvSpPr>
          <p:cNvPr id="5" name="CuadroTexto 4"/>
          <p:cNvSpPr txBox="1"/>
          <p:nvPr/>
        </p:nvSpPr>
        <p:spPr>
          <a:xfrm>
            <a:off x="6036808" y="3665124"/>
            <a:ext cx="2393107" cy="954107"/>
          </a:xfrm>
          <a:prstGeom prst="rect">
            <a:avLst/>
          </a:prstGeom>
          <a:solidFill>
            <a:schemeClr val="bg2">
              <a:lumMod val="90000"/>
            </a:schemeClr>
          </a:solidFill>
          <a:ln w="28575">
            <a:solidFill>
              <a:schemeClr val="bg2">
                <a:lumMod val="90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es-ES"/>
            </a:defPPr>
            <a:lvl1pPr>
              <a:defRPr b="1">
                <a:solidFill>
                  <a:schemeClr val="bg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s-ES" dirty="0" err="1">
                <a:solidFill>
                  <a:schemeClr val="tx1"/>
                </a:solidFill>
              </a:rPr>
              <a:t>Three</a:t>
            </a:r>
            <a:r>
              <a:rPr lang="es-ES" dirty="0">
                <a:solidFill>
                  <a:schemeClr val="tx1"/>
                </a:solidFill>
              </a:rPr>
              <a:t> </a:t>
            </a:r>
            <a:r>
              <a:rPr lang="es-ES" dirty="0" err="1">
                <a:solidFill>
                  <a:schemeClr val="tx1"/>
                </a:solidFill>
              </a:rPr>
              <a:t>main</a:t>
            </a:r>
            <a:r>
              <a:rPr lang="es-ES" dirty="0">
                <a:solidFill>
                  <a:schemeClr val="tx1"/>
                </a:solidFill>
              </a:rPr>
              <a:t> </a:t>
            </a:r>
            <a:r>
              <a:rPr lang="es-ES" dirty="0" err="1">
                <a:solidFill>
                  <a:schemeClr val="tx1"/>
                </a:solidFill>
              </a:rPr>
              <a:t>questions</a:t>
            </a:r>
            <a:r>
              <a:rPr lang="es-ES" dirty="0">
                <a:solidFill>
                  <a:schemeClr val="tx1"/>
                </a:solidFill>
              </a:rPr>
              <a:t> </a:t>
            </a:r>
            <a:r>
              <a:rPr lang="es-ES" dirty="0" err="1">
                <a:solidFill>
                  <a:schemeClr val="tx1"/>
                </a:solidFill>
              </a:rPr>
              <a:t>arise</a:t>
            </a:r>
            <a:r>
              <a:rPr lang="es-ES" dirty="0">
                <a:solidFill>
                  <a:schemeClr val="tx1"/>
                </a:solidFill>
              </a:rPr>
              <a:t> </a:t>
            </a:r>
            <a:r>
              <a:rPr lang="es-ES" dirty="0" err="1">
                <a:solidFill>
                  <a:schemeClr val="tx1"/>
                </a:solidFill>
              </a:rPr>
              <a:t>from</a:t>
            </a:r>
            <a:r>
              <a:rPr lang="es-ES" dirty="0">
                <a:solidFill>
                  <a:schemeClr val="tx1"/>
                </a:solidFill>
              </a:rPr>
              <a:t> </a:t>
            </a:r>
            <a:r>
              <a:rPr lang="es-ES" dirty="0" err="1">
                <a:solidFill>
                  <a:schemeClr val="tx1"/>
                </a:solidFill>
              </a:rPr>
              <a:t>these</a:t>
            </a:r>
            <a:r>
              <a:rPr lang="es-ES" dirty="0">
                <a:solidFill>
                  <a:schemeClr val="tx1"/>
                </a:solidFill>
              </a:rPr>
              <a:t> </a:t>
            </a:r>
            <a:r>
              <a:rPr lang="es-ES" dirty="0" err="1">
                <a:solidFill>
                  <a:schemeClr val="tx1"/>
                </a:solidFill>
              </a:rPr>
              <a:t>results</a:t>
            </a:r>
            <a:endParaRPr lang="es-CO" dirty="0">
              <a:solidFill>
                <a:schemeClr val="tx1"/>
              </a:solidFill>
            </a:endParaRPr>
          </a:p>
        </p:txBody>
      </p:sp>
      <p:sp>
        <p:nvSpPr>
          <p:cNvPr id="6" name="CuadroTexto 5"/>
          <p:cNvSpPr txBox="1"/>
          <p:nvPr/>
        </p:nvSpPr>
        <p:spPr>
          <a:xfrm>
            <a:off x="1156738" y="5508105"/>
            <a:ext cx="7798576" cy="1323439"/>
          </a:xfrm>
          <a:prstGeom prst="rect">
            <a:avLst/>
          </a:prstGeom>
          <a:solidFill>
            <a:schemeClr val="bg2">
              <a:lumMod val="90000"/>
            </a:schemeClr>
          </a:solidFill>
          <a:ln>
            <a:solidFill>
              <a:schemeClr val="bg2">
                <a:lumMod val="90000"/>
              </a:schemeClr>
            </a:solidFill>
          </a:ln>
        </p:spPr>
        <p:txBody>
          <a:bodyPr wrap="square" rtlCol="0">
            <a:spAutoFit/>
          </a:bodyPr>
          <a:lstStyle/>
          <a:p>
            <a:pPr marL="342900" indent="-342900">
              <a:buFont typeface="+mj-lt"/>
              <a:buAutoNum type="arabicPeriod"/>
            </a:pPr>
            <a:r>
              <a:rPr lang="en-CA" sz="2000" dirty="0" smtClean="0"/>
              <a:t>Why </a:t>
            </a:r>
            <a:r>
              <a:rPr lang="en-CA" sz="2000" dirty="0"/>
              <a:t>regional MPAs score so low in comparison to national MPAs?</a:t>
            </a:r>
          </a:p>
          <a:p>
            <a:pPr marL="342900" indent="-342900">
              <a:buFont typeface="+mj-lt"/>
              <a:buAutoNum type="arabicPeriod"/>
            </a:pPr>
            <a:r>
              <a:rPr lang="en-CA" sz="2000" dirty="0"/>
              <a:t>Why Coralina, a regional MPA manager, obtains an outstanding result?</a:t>
            </a:r>
          </a:p>
          <a:p>
            <a:pPr marL="342900" indent="-342900">
              <a:buFont typeface="+mj-lt"/>
              <a:buAutoNum type="arabicPeriod"/>
            </a:pPr>
            <a:r>
              <a:rPr lang="en-CA" sz="2000" dirty="0"/>
              <a:t>What Colombian regional MPA managers can do to improve their financial situation</a:t>
            </a:r>
            <a:r>
              <a:rPr lang="en-CA" sz="2000" dirty="0" smtClean="0"/>
              <a:t>?</a:t>
            </a:r>
            <a:endParaRPr lang="en-CA" sz="2000" dirty="0"/>
          </a:p>
        </p:txBody>
      </p:sp>
      <p:grpSp>
        <p:nvGrpSpPr>
          <p:cNvPr id="9" name="8 Grupo"/>
          <p:cNvGrpSpPr/>
          <p:nvPr/>
        </p:nvGrpSpPr>
        <p:grpSpPr>
          <a:xfrm>
            <a:off x="516873" y="475513"/>
            <a:ext cx="5397391" cy="4887597"/>
            <a:chOff x="113397" y="475513"/>
            <a:chExt cx="6290077" cy="4764200"/>
          </a:xfrm>
        </p:grpSpPr>
        <p:graphicFrame>
          <p:nvGraphicFramePr>
            <p:cNvPr id="4" name="Gráfico 3"/>
            <p:cNvGraphicFramePr/>
            <p:nvPr>
              <p:extLst/>
            </p:nvPr>
          </p:nvGraphicFramePr>
          <p:xfrm>
            <a:off x="113397" y="475513"/>
            <a:ext cx="6290077" cy="4764200"/>
          </p:xfrm>
          <a:graphic>
            <a:graphicData uri="http://schemas.openxmlformats.org/drawingml/2006/chart">
              <c:chart xmlns:c="http://schemas.openxmlformats.org/drawingml/2006/chart" xmlns:r="http://schemas.openxmlformats.org/officeDocument/2006/relationships" r:id="rId4"/>
            </a:graphicData>
          </a:graphic>
        </p:graphicFrame>
        <p:sp>
          <p:nvSpPr>
            <p:cNvPr id="13" name="Elipse 12"/>
            <p:cNvSpPr/>
            <p:nvPr/>
          </p:nvSpPr>
          <p:spPr>
            <a:xfrm>
              <a:off x="5700163" y="3496975"/>
              <a:ext cx="552450" cy="344208"/>
            </a:xfrm>
            <a:prstGeom prst="ellipse">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0" name="Elipse 19"/>
            <p:cNvSpPr/>
            <p:nvPr/>
          </p:nvSpPr>
          <p:spPr>
            <a:xfrm>
              <a:off x="5261146" y="3106472"/>
              <a:ext cx="552450" cy="344208"/>
            </a:xfrm>
            <a:prstGeom prst="ellipse">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sp>
        <p:nvSpPr>
          <p:cNvPr id="3" name="2 Flecha curvada hacia la izquierda"/>
          <p:cNvSpPr/>
          <p:nvPr/>
        </p:nvSpPr>
        <p:spPr>
          <a:xfrm>
            <a:off x="8214881" y="4008117"/>
            <a:ext cx="692633" cy="1611491"/>
          </a:xfrm>
          <a:prstGeom prst="curvedLeftArrow">
            <a:avLst/>
          </a:prstGeom>
          <a:solidFill>
            <a:schemeClr val="bg1">
              <a:lumMod val="75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solidFill>
                <a:schemeClr val="tx1"/>
              </a:solidFill>
            </a:endParaRPr>
          </a:p>
        </p:txBody>
      </p:sp>
      <p:sp>
        <p:nvSpPr>
          <p:cNvPr id="8" name="7 Rectángulo"/>
          <p:cNvSpPr/>
          <p:nvPr/>
        </p:nvSpPr>
        <p:spPr>
          <a:xfrm rot="16200000">
            <a:off x="-1828963" y="2960667"/>
            <a:ext cx="4220113" cy="584775"/>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algn="ctr">
              <a:defRPr sz="1600" b="1" i="0" u="none" strike="noStrike" kern="1200" baseline="0">
                <a:solidFill>
                  <a:prstClr val="black">
                    <a:lumMod val="65000"/>
                    <a:lumOff val="35000"/>
                  </a:prstClr>
                </a:solidFill>
                <a:latin typeface="+mn-lt"/>
                <a:ea typeface="+mn-ea"/>
                <a:cs typeface="+mn-cs"/>
              </a:defRPr>
            </a:pPr>
            <a:r>
              <a:rPr lang="en-CA" b="1" dirty="0">
                <a:solidFill>
                  <a:schemeClr val="tx1"/>
                </a:solidFill>
              </a:rPr>
              <a:t>Actual score </a:t>
            </a:r>
            <a:r>
              <a:rPr lang="en-CA" b="1" dirty="0" smtClean="0">
                <a:solidFill>
                  <a:schemeClr val="tx1"/>
                </a:solidFill>
              </a:rPr>
              <a:t>/</a:t>
            </a:r>
          </a:p>
          <a:p>
            <a:pPr algn="ctr">
              <a:defRPr sz="1600" b="1" i="0" u="none" strike="noStrike" kern="1200" baseline="0">
                <a:solidFill>
                  <a:prstClr val="black">
                    <a:lumMod val="65000"/>
                    <a:lumOff val="35000"/>
                  </a:prstClr>
                </a:solidFill>
                <a:latin typeface="+mn-lt"/>
                <a:ea typeface="+mn-ea"/>
                <a:cs typeface="+mn-cs"/>
              </a:defRPr>
            </a:pPr>
            <a:r>
              <a:rPr lang="en-CA" b="1" dirty="0" smtClean="0">
                <a:solidFill>
                  <a:schemeClr val="tx1"/>
                </a:solidFill>
              </a:rPr>
              <a:t> </a:t>
            </a:r>
            <a:r>
              <a:rPr lang="en-CA" b="1" dirty="0">
                <a:solidFill>
                  <a:schemeClr val="tx1"/>
                </a:solidFill>
              </a:rPr>
              <a:t>Total possible score %</a:t>
            </a:r>
          </a:p>
        </p:txBody>
      </p:sp>
      <p:grpSp>
        <p:nvGrpSpPr>
          <p:cNvPr id="24" name="23 Grupo"/>
          <p:cNvGrpSpPr/>
          <p:nvPr/>
        </p:nvGrpSpPr>
        <p:grpSpPr>
          <a:xfrm>
            <a:off x="6073540" y="441172"/>
            <a:ext cx="2991572" cy="2468984"/>
            <a:chOff x="6073540" y="441172"/>
            <a:chExt cx="2991572" cy="2468984"/>
          </a:xfrm>
        </p:grpSpPr>
        <p:sp>
          <p:nvSpPr>
            <p:cNvPr id="10" name="9 CuadroTexto"/>
            <p:cNvSpPr txBox="1"/>
            <p:nvPr/>
          </p:nvSpPr>
          <p:spPr>
            <a:xfrm>
              <a:off x="6073540" y="1155830"/>
              <a:ext cx="2356375" cy="1754326"/>
            </a:xfrm>
            <a:prstGeom prst="rect">
              <a:avLst/>
            </a:prstGeom>
            <a:solidFill>
              <a:srgbClr val="C00000"/>
            </a:solidFill>
            <a:ln w="28575">
              <a:solidFill>
                <a:srgbClr val="C0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b="1" dirty="0">
                  <a:solidFill>
                    <a:schemeClr val="bg1"/>
                  </a:solidFill>
                </a:rPr>
                <a:t>Scores should be considered in the context of each entity and are not necessarily directly comparable</a:t>
              </a:r>
              <a:endParaRPr lang="es-CO" b="1" dirty="0">
                <a:solidFill>
                  <a:schemeClr val="bg1"/>
                </a:solidFill>
              </a:endParaRPr>
            </a:p>
          </p:txBody>
        </p:sp>
        <p:pic>
          <p:nvPicPr>
            <p:cNvPr id="1029" name="Picture 5" descr="C:\Users\Vanessa\Dropbox\IMPAC4\exclamation-warning-icon-91894.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44527" y="441172"/>
              <a:ext cx="1520585" cy="152058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52146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Agrupar 13"/>
          <p:cNvGrpSpPr/>
          <p:nvPr/>
        </p:nvGrpSpPr>
        <p:grpSpPr>
          <a:xfrm>
            <a:off x="0" y="0"/>
            <a:ext cx="113397" cy="6858000"/>
            <a:chOff x="2488222" y="0"/>
            <a:chExt cx="113397" cy="6858000"/>
          </a:xfrm>
        </p:grpSpPr>
        <p:sp>
          <p:nvSpPr>
            <p:cNvPr id="15" name="Rectángulo 14"/>
            <p:cNvSpPr/>
            <p:nvPr/>
          </p:nvSpPr>
          <p:spPr>
            <a:xfrm>
              <a:off x="2488222" y="0"/>
              <a:ext cx="113397" cy="1542270"/>
            </a:xfrm>
            <a:prstGeom prst="rect">
              <a:avLst/>
            </a:prstGeom>
            <a:solidFill>
              <a:srgbClr val="D1282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sp>
          <p:nvSpPr>
            <p:cNvPr id="17" name="Rectángulo 16"/>
            <p:cNvSpPr/>
            <p:nvPr/>
          </p:nvSpPr>
          <p:spPr>
            <a:xfrm>
              <a:off x="2488222" y="1542270"/>
              <a:ext cx="113397" cy="2630686"/>
            </a:xfrm>
            <a:prstGeom prst="rect">
              <a:avLst/>
            </a:prstGeom>
            <a:solidFill>
              <a:srgbClr val="79C4C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sp>
          <p:nvSpPr>
            <p:cNvPr id="18" name="Rectángulo 17"/>
            <p:cNvSpPr/>
            <p:nvPr/>
          </p:nvSpPr>
          <p:spPr>
            <a:xfrm>
              <a:off x="2488222" y="4172956"/>
              <a:ext cx="113397" cy="2685044"/>
            </a:xfrm>
            <a:prstGeom prst="rect">
              <a:avLst/>
            </a:prstGeom>
            <a:solidFill>
              <a:srgbClr val="F3B32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grpSp>
      <p:pic>
        <p:nvPicPr>
          <p:cNvPr id="19" name="Imagen 18"/>
          <p:cNvPicPr>
            <a:picLocks noChangeAspect="1"/>
          </p:cNvPicPr>
          <p:nvPr/>
        </p:nvPicPr>
        <p:blipFill>
          <a:blip r:embed="rId3"/>
          <a:stretch>
            <a:fillRect/>
          </a:stretch>
        </p:blipFill>
        <p:spPr>
          <a:xfrm>
            <a:off x="8099404" y="266660"/>
            <a:ext cx="833051" cy="1275610"/>
          </a:xfrm>
          <a:prstGeom prst="rect">
            <a:avLst/>
          </a:prstGeom>
          <a:effectLst>
            <a:outerShdw blurRad="387350" dist="38100" dir="2700000" sx="104000" sy="104000" algn="tl" rotWithShape="0">
              <a:prstClr val="black">
                <a:alpha val="40000"/>
              </a:prstClr>
            </a:outerShdw>
          </a:effectLst>
        </p:spPr>
      </p:pic>
      <p:sp>
        <p:nvSpPr>
          <p:cNvPr id="11" name="Título 1"/>
          <p:cNvSpPr txBox="1">
            <a:spLocks/>
          </p:cNvSpPr>
          <p:nvPr/>
        </p:nvSpPr>
        <p:spPr>
          <a:xfrm>
            <a:off x="113397" y="-1"/>
            <a:ext cx="9030604" cy="1200329"/>
          </a:xfrm>
          <a:prstGeom prst="rect">
            <a:avLst/>
          </a:prstGeom>
        </p:spPr>
        <p:txBody>
          <a:bodyPr wrap="square">
            <a:spAutoFit/>
          </a:bodyPr>
          <a:lstStyle>
            <a:defPPr>
              <a:defRPr lang="es-ES"/>
            </a:defPPr>
            <a:lvl1pPr algn="ctr">
              <a:defRPr sz="3600" b="1"/>
            </a:lvl1pPr>
          </a:lstStyle>
          <a:p>
            <a:r>
              <a:rPr lang="en-US" dirty="0"/>
              <a:t>Component 1: </a:t>
            </a:r>
            <a:r>
              <a:rPr lang="en-US" dirty="0" smtClean="0"/>
              <a:t>legal</a:t>
            </a:r>
            <a:r>
              <a:rPr lang="en-US" dirty="0"/>
              <a:t>, </a:t>
            </a:r>
            <a:r>
              <a:rPr lang="en-US" dirty="0" smtClean="0"/>
              <a:t>regulatory </a:t>
            </a:r>
            <a:r>
              <a:rPr lang="en-US" dirty="0"/>
              <a:t>and i</a:t>
            </a:r>
            <a:r>
              <a:rPr lang="en-US" dirty="0" smtClean="0"/>
              <a:t>nstitutional frameworks</a:t>
            </a:r>
            <a:endParaRPr lang="es-ES" dirty="0"/>
          </a:p>
        </p:txBody>
      </p:sp>
      <p:graphicFrame>
        <p:nvGraphicFramePr>
          <p:cNvPr id="4" name="Gráfico 3"/>
          <p:cNvGraphicFramePr/>
          <p:nvPr>
            <p:extLst/>
          </p:nvPr>
        </p:nvGraphicFramePr>
        <p:xfrm>
          <a:off x="256576" y="1233282"/>
          <a:ext cx="5397259" cy="3930316"/>
        </p:xfrm>
        <a:graphic>
          <a:graphicData uri="http://schemas.openxmlformats.org/drawingml/2006/chart">
            <c:chart xmlns:c="http://schemas.openxmlformats.org/drawingml/2006/chart" xmlns:r="http://schemas.openxmlformats.org/officeDocument/2006/relationships" r:id="rId4"/>
          </a:graphicData>
        </a:graphic>
      </p:graphicFrame>
      <p:sp>
        <p:nvSpPr>
          <p:cNvPr id="2" name="1 CuadroTexto"/>
          <p:cNvSpPr txBox="1"/>
          <p:nvPr/>
        </p:nvSpPr>
        <p:spPr>
          <a:xfrm>
            <a:off x="5744755" y="3239673"/>
            <a:ext cx="3187700" cy="1200329"/>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CA" b="1" dirty="0" err="1"/>
              <a:t>Coralina’s</a:t>
            </a:r>
            <a:r>
              <a:rPr lang="en-CA" dirty="0"/>
              <a:t> area of jurisdiction is an </a:t>
            </a:r>
            <a:r>
              <a:rPr lang="en-CA" dirty="0" smtClean="0"/>
              <a:t>MPA, </a:t>
            </a:r>
            <a:r>
              <a:rPr lang="en-CA" dirty="0"/>
              <a:t>its institutional framework aims specifically</a:t>
            </a:r>
            <a:endParaRPr lang="es-CO" dirty="0"/>
          </a:p>
          <a:p>
            <a:r>
              <a:rPr lang="en-CA" dirty="0" smtClean="0"/>
              <a:t>at MPA management</a:t>
            </a:r>
            <a:endParaRPr lang="es-CO" dirty="0"/>
          </a:p>
        </p:txBody>
      </p:sp>
      <p:sp>
        <p:nvSpPr>
          <p:cNvPr id="3" name="2 CuadroTexto"/>
          <p:cNvSpPr txBox="1"/>
          <p:nvPr/>
        </p:nvSpPr>
        <p:spPr>
          <a:xfrm>
            <a:off x="5744755" y="1610759"/>
            <a:ext cx="3187700" cy="1477328"/>
          </a:xfrm>
          <a:prstGeom prst="rect">
            <a:avLst/>
          </a:prstGeom>
          <a:solidFill>
            <a:srgbClr val="0070C0"/>
          </a:solidFill>
        </p:spPr>
        <p:style>
          <a:lnRef idx="0">
            <a:schemeClr val="accent1"/>
          </a:lnRef>
          <a:fillRef idx="1001">
            <a:schemeClr val="dk2"/>
          </a:fillRef>
          <a:effectRef idx="3">
            <a:schemeClr val="accent1"/>
          </a:effectRef>
          <a:fontRef idx="minor">
            <a:schemeClr val="lt1"/>
          </a:fontRef>
        </p:style>
        <p:txBody>
          <a:bodyPr wrap="square" rtlCol="0">
            <a:spAutoFit/>
          </a:bodyPr>
          <a:lstStyle>
            <a:defPPr>
              <a:defRPr lang="es-ES"/>
            </a:defPPr>
            <a:lvl1pPr>
              <a:defRPr b="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CA" dirty="0" err="1" smtClean="0"/>
              <a:t>CARs’</a:t>
            </a:r>
            <a:r>
              <a:rPr lang="en-CA" b="0" dirty="0" smtClean="0"/>
              <a:t>  MPA budgets fluctuate over time, showing the instability of the financial resources allocated to the regional MAPs </a:t>
            </a:r>
            <a:endParaRPr lang="en-CA" b="0" dirty="0"/>
          </a:p>
        </p:txBody>
      </p:sp>
      <p:sp>
        <p:nvSpPr>
          <p:cNvPr id="8" name="7 CuadroTexto"/>
          <p:cNvSpPr txBox="1"/>
          <p:nvPr/>
        </p:nvSpPr>
        <p:spPr>
          <a:xfrm>
            <a:off x="5744755" y="4581707"/>
            <a:ext cx="3187700" cy="1477328"/>
          </a:xfrm>
          <a:prstGeom prst="rect">
            <a:avLst/>
          </a:prstGeom>
          <a:solidFill>
            <a:schemeClr val="tx2">
              <a:lumMod val="20000"/>
              <a:lumOff val="80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CA" b="1" dirty="0">
                <a:solidFill>
                  <a:schemeClr val="tx1"/>
                </a:solidFill>
              </a:rPr>
              <a:t>PNN</a:t>
            </a:r>
            <a:r>
              <a:rPr lang="en-CA" dirty="0">
                <a:solidFill>
                  <a:schemeClr val="tx1"/>
                </a:solidFill>
              </a:rPr>
              <a:t> recognizes the weakness of the Colombian legal framework but at least has some more specific legal </a:t>
            </a:r>
            <a:r>
              <a:rPr lang="en-CA" dirty="0" smtClean="0">
                <a:solidFill>
                  <a:schemeClr val="tx1"/>
                </a:solidFill>
              </a:rPr>
              <a:t>support</a:t>
            </a:r>
            <a:endParaRPr lang="es-CO" dirty="0">
              <a:solidFill>
                <a:schemeClr val="tx1"/>
              </a:solidFill>
            </a:endParaRPr>
          </a:p>
        </p:txBody>
      </p:sp>
      <p:sp>
        <p:nvSpPr>
          <p:cNvPr id="16" name="CuadroTexto 12"/>
          <p:cNvSpPr txBox="1"/>
          <p:nvPr/>
        </p:nvSpPr>
        <p:spPr>
          <a:xfrm>
            <a:off x="422831" y="5298404"/>
            <a:ext cx="5084351" cy="1200329"/>
          </a:xfrm>
          <a:prstGeom prst="rect">
            <a:avLst/>
          </a:prstGeom>
          <a:solidFill>
            <a:schemeClr val="bg2">
              <a:lumMod val="90000"/>
            </a:schemeClr>
          </a:solidFill>
        </p:spPr>
        <p:txBody>
          <a:bodyPr wrap="square" rtlCol="0">
            <a:spAutoFit/>
          </a:bodyPr>
          <a:lstStyle/>
          <a:p>
            <a:r>
              <a:rPr lang="en-US" dirty="0" smtClean="0"/>
              <a:t>Evaluates </a:t>
            </a:r>
            <a:r>
              <a:rPr lang="en-US" dirty="0"/>
              <a:t>the existence and degree of development of legal frameworks that support </a:t>
            </a:r>
            <a:r>
              <a:rPr lang="en-US" b="1" dirty="0"/>
              <a:t>financial planning, income generation and management </a:t>
            </a:r>
            <a:r>
              <a:rPr lang="en-US" dirty="0"/>
              <a:t>(</a:t>
            </a:r>
            <a:r>
              <a:rPr lang="en-US" dirty="0" err="1"/>
              <a:t>Bovarnick</a:t>
            </a:r>
            <a:r>
              <a:rPr lang="en-US" dirty="0"/>
              <a:t> et al., 2010).</a:t>
            </a:r>
            <a:endParaRPr lang="es-ES" dirty="0"/>
          </a:p>
        </p:txBody>
      </p:sp>
    </p:spTree>
    <p:extLst>
      <p:ext uri="{BB962C8B-B14F-4D97-AF65-F5344CB8AC3E}">
        <p14:creationId xmlns:p14="http://schemas.microsoft.com/office/powerpoint/2010/main" val="1122705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Agrupar 12"/>
          <p:cNvGrpSpPr/>
          <p:nvPr/>
        </p:nvGrpSpPr>
        <p:grpSpPr>
          <a:xfrm rot="5400000">
            <a:off x="4515300" y="2229301"/>
            <a:ext cx="113399" cy="9144000"/>
            <a:chOff x="2488222" y="0"/>
            <a:chExt cx="113397" cy="6858000"/>
          </a:xfrm>
        </p:grpSpPr>
        <p:sp>
          <p:nvSpPr>
            <p:cNvPr id="3" name="Rectángulo 2"/>
            <p:cNvSpPr/>
            <p:nvPr/>
          </p:nvSpPr>
          <p:spPr>
            <a:xfrm>
              <a:off x="2488222" y="0"/>
              <a:ext cx="113397" cy="1542270"/>
            </a:xfrm>
            <a:prstGeom prst="rect">
              <a:avLst/>
            </a:prstGeom>
            <a:solidFill>
              <a:srgbClr val="D1282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sp>
          <p:nvSpPr>
            <p:cNvPr id="9" name="Rectángulo 8"/>
            <p:cNvSpPr/>
            <p:nvPr/>
          </p:nvSpPr>
          <p:spPr>
            <a:xfrm>
              <a:off x="2488222" y="1542270"/>
              <a:ext cx="113397" cy="2630686"/>
            </a:xfrm>
            <a:prstGeom prst="rect">
              <a:avLst/>
            </a:prstGeom>
            <a:solidFill>
              <a:srgbClr val="79C4C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sp>
          <p:nvSpPr>
            <p:cNvPr id="10" name="Rectángulo 9"/>
            <p:cNvSpPr/>
            <p:nvPr/>
          </p:nvSpPr>
          <p:spPr>
            <a:xfrm>
              <a:off x="2488222" y="4172956"/>
              <a:ext cx="113397" cy="2685044"/>
            </a:xfrm>
            <a:prstGeom prst="rect">
              <a:avLst/>
            </a:prstGeom>
            <a:solidFill>
              <a:srgbClr val="F3B32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grpSp>
      <p:pic>
        <p:nvPicPr>
          <p:cNvPr id="7" name="Imagen 6"/>
          <p:cNvPicPr>
            <a:picLocks noChangeAspect="1"/>
          </p:cNvPicPr>
          <p:nvPr/>
        </p:nvPicPr>
        <p:blipFill>
          <a:blip r:embed="rId3"/>
          <a:stretch>
            <a:fillRect/>
          </a:stretch>
        </p:blipFill>
        <p:spPr>
          <a:xfrm>
            <a:off x="8157381" y="28824"/>
            <a:ext cx="906243" cy="1387685"/>
          </a:xfrm>
          <a:prstGeom prst="rect">
            <a:avLst/>
          </a:prstGeom>
          <a:effectLst>
            <a:outerShdw blurRad="387350" dist="38100" dir="2700000" sx="104000" sy="104000" algn="tl" rotWithShape="0">
              <a:prstClr val="black">
                <a:alpha val="40000"/>
              </a:prstClr>
            </a:outerShdw>
          </a:effectLst>
        </p:spPr>
      </p:pic>
      <p:sp>
        <p:nvSpPr>
          <p:cNvPr id="2" name="Título 1"/>
          <p:cNvSpPr>
            <a:spLocks noGrp="1"/>
          </p:cNvSpPr>
          <p:nvPr>
            <p:ph type="title"/>
          </p:nvPr>
        </p:nvSpPr>
        <p:spPr>
          <a:xfrm>
            <a:off x="680512" y="0"/>
            <a:ext cx="6407127" cy="693842"/>
          </a:xfrm>
        </p:spPr>
        <p:txBody>
          <a:bodyPr>
            <a:normAutofit/>
          </a:bodyPr>
          <a:lstStyle/>
          <a:p>
            <a:r>
              <a:rPr lang="es-ES" dirty="0"/>
              <a:t>Budget </a:t>
            </a:r>
            <a:r>
              <a:rPr lang="es-ES" dirty="0" err="1"/>
              <a:t>Resources</a:t>
            </a:r>
            <a:endParaRPr lang="es-ES" dirty="0"/>
          </a:p>
        </p:txBody>
      </p:sp>
      <p:sp>
        <p:nvSpPr>
          <p:cNvPr id="6" name="5 CuadroTexto"/>
          <p:cNvSpPr txBox="1"/>
          <p:nvPr/>
        </p:nvSpPr>
        <p:spPr>
          <a:xfrm>
            <a:off x="141907" y="598592"/>
            <a:ext cx="8091770" cy="646331"/>
          </a:xfrm>
          <a:prstGeom prst="rect">
            <a:avLst/>
          </a:prstGeom>
          <a:noFill/>
        </p:spPr>
        <p:txBody>
          <a:bodyPr wrap="square" rtlCol="0">
            <a:spAutoFit/>
          </a:bodyPr>
          <a:lstStyle/>
          <a:p>
            <a:r>
              <a:rPr lang="en-US" dirty="0">
                <a:solidFill>
                  <a:schemeClr val="bg1"/>
                </a:solidFill>
              </a:rPr>
              <a:t>Resources of the budget of the managing entities to cover the operating expenses (personnel and general expenses) and investments of the MPAs.</a:t>
            </a:r>
            <a:endParaRPr lang="es-ES" dirty="0">
              <a:solidFill>
                <a:schemeClr val="bg1"/>
              </a:solidFill>
            </a:endParaRPr>
          </a:p>
        </p:txBody>
      </p:sp>
      <p:graphicFrame>
        <p:nvGraphicFramePr>
          <p:cNvPr id="12" name="2 Gráfico"/>
          <p:cNvGraphicFramePr>
            <a:graphicFrameLocks/>
          </p:cNvGraphicFramePr>
          <p:nvPr>
            <p:extLst/>
          </p:nvPr>
        </p:nvGraphicFramePr>
        <p:xfrm>
          <a:off x="680512" y="1387685"/>
          <a:ext cx="7650688" cy="522901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9812129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Agrupar 12"/>
          <p:cNvGrpSpPr/>
          <p:nvPr/>
        </p:nvGrpSpPr>
        <p:grpSpPr>
          <a:xfrm rot="5400000">
            <a:off x="4515300" y="2229301"/>
            <a:ext cx="113399" cy="9144000"/>
            <a:chOff x="2488222" y="0"/>
            <a:chExt cx="113397" cy="6858000"/>
          </a:xfrm>
        </p:grpSpPr>
        <p:sp>
          <p:nvSpPr>
            <p:cNvPr id="3" name="Rectángulo 2"/>
            <p:cNvSpPr/>
            <p:nvPr/>
          </p:nvSpPr>
          <p:spPr>
            <a:xfrm>
              <a:off x="2488222" y="0"/>
              <a:ext cx="113397" cy="1542270"/>
            </a:xfrm>
            <a:prstGeom prst="rect">
              <a:avLst/>
            </a:prstGeom>
            <a:solidFill>
              <a:srgbClr val="D1282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ángulo 8"/>
            <p:cNvSpPr/>
            <p:nvPr/>
          </p:nvSpPr>
          <p:spPr>
            <a:xfrm>
              <a:off x="2488222" y="1542270"/>
              <a:ext cx="113397" cy="2630686"/>
            </a:xfrm>
            <a:prstGeom prst="rect">
              <a:avLst/>
            </a:prstGeom>
            <a:solidFill>
              <a:srgbClr val="79C4C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ángulo 9"/>
            <p:cNvSpPr/>
            <p:nvPr/>
          </p:nvSpPr>
          <p:spPr>
            <a:xfrm>
              <a:off x="2488222" y="4172956"/>
              <a:ext cx="113397" cy="2685044"/>
            </a:xfrm>
            <a:prstGeom prst="rect">
              <a:avLst/>
            </a:prstGeom>
            <a:solidFill>
              <a:srgbClr val="F3B32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7" name="Imagen 6"/>
          <p:cNvPicPr>
            <a:picLocks noChangeAspect="1"/>
          </p:cNvPicPr>
          <p:nvPr/>
        </p:nvPicPr>
        <p:blipFill>
          <a:blip r:embed="rId3"/>
          <a:stretch>
            <a:fillRect/>
          </a:stretch>
        </p:blipFill>
        <p:spPr>
          <a:xfrm>
            <a:off x="8147043" y="95499"/>
            <a:ext cx="746287" cy="1142752"/>
          </a:xfrm>
          <a:prstGeom prst="rect">
            <a:avLst/>
          </a:prstGeom>
          <a:effectLst>
            <a:outerShdw blurRad="387350" dist="38100" dir="2700000" sx="104000" sy="104000" algn="tl" rotWithShape="0">
              <a:prstClr val="black">
                <a:alpha val="40000"/>
              </a:prstClr>
            </a:outerShdw>
          </a:effectLst>
        </p:spPr>
      </p:pic>
      <p:sp>
        <p:nvSpPr>
          <p:cNvPr id="2" name="Título 1"/>
          <p:cNvSpPr>
            <a:spLocks noGrp="1"/>
          </p:cNvSpPr>
          <p:nvPr>
            <p:ph type="title"/>
          </p:nvPr>
        </p:nvSpPr>
        <p:spPr>
          <a:xfrm>
            <a:off x="680512" y="0"/>
            <a:ext cx="6939488" cy="693842"/>
          </a:xfrm>
        </p:spPr>
        <p:txBody>
          <a:bodyPr>
            <a:normAutofit/>
          </a:bodyPr>
          <a:lstStyle/>
          <a:p>
            <a:pPr algn="l"/>
            <a:r>
              <a:rPr lang="es-ES" sz="2800" b="1" dirty="0">
                <a:solidFill>
                  <a:schemeClr val="accent1">
                    <a:lumMod val="50000"/>
                  </a:schemeClr>
                </a:solidFill>
                <a:latin typeface="+mn-lt"/>
                <a:ea typeface="+mn-ea"/>
                <a:cs typeface="+mn-cs"/>
              </a:rPr>
              <a:t>Regional </a:t>
            </a:r>
            <a:r>
              <a:rPr lang="es-ES" sz="2800" b="1" dirty="0" err="1">
                <a:solidFill>
                  <a:schemeClr val="accent1">
                    <a:lumMod val="50000"/>
                  </a:schemeClr>
                </a:solidFill>
                <a:latin typeface="+mn-lt"/>
                <a:ea typeface="+mn-ea"/>
                <a:cs typeface="+mn-cs"/>
              </a:rPr>
              <a:t>MPAs</a:t>
            </a:r>
            <a:r>
              <a:rPr lang="es-ES" sz="2800" b="1" dirty="0">
                <a:solidFill>
                  <a:schemeClr val="accent1">
                    <a:lumMod val="50000"/>
                  </a:schemeClr>
                </a:solidFill>
                <a:latin typeface="+mn-lt"/>
                <a:ea typeface="+mn-ea"/>
                <a:cs typeface="+mn-cs"/>
              </a:rPr>
              <a:t>’ </a:t>
            </a:r>
            <a:r>
              <a:rPr lang="es-ES" sz="2800" b="1" dirty="0" err="1" smtClean="0">
                <a:solidFill>
                  <a:schemeClr val="accent1">
                    <a:lumMod val="50000"/>
                  </a:schemeClr>
                </a:solidFill>
                <a:latin typeface="+mn-lt"/>
                <a:ea typeface="+mn-ea"/>
                <a:cs typeface="+mn-cs"/>
              </a:rPr>
              <a:t>Annual</a:t>
            </a:r>
            <a:r>
              <a:rPr lang="es-ES" sz="2800" b="1" dirty="0" smtClean="0">
                <a:solidFill>
                  <a:schemeClr val="accent1">
                    <a:lumMod val="50000"/>
                  </a:schemeClr>
                </a:solidFill>
                <a:latin typeface="+mn-lt"/>
                <a:ea typeface="+mn-ea"/>
                <a:cs typeface="+mn-cs"/>
              </a:rPr>
              <a:t> </a:t>
            </a:r>
            <a:r>
              <a:rPr lang="es-ES" sz="2800" b="1" dirty="0">
                <a:solidFill>
                  <a:schemeClr val="accent1">
                    <a:lumMod val="50000"/>
                  </a:schemeClr>
                </a:solidFill>
                <a:latin typeface="+mn-lt"/>
                <a:ea typeface="+mn-ea"/>
                <a:cs typeface="+mn-cs"/>
              </a:rPr>
              <a:t>Budget</a:t>
            </a:r>
          </a:p>
        </p:txBody>
      </p:sp>
      <p:sp>
        <p:nvSpPr>
          <p:cNvPr id="5" name="TextBox 4"/>
          <p:cNvSpPr txBox="1"/>
          <p:nvPr/>
        </p:nvSpPr>
        <p:spPr>
          <a:xfrm>
            <a:off x="953498" y="5737104"/>
            <a:ext cx="1218202" cy="261610"/>
          </a:xfrm>
          <a:prstGeom prst="rect">
            <a:avLst/>
          </a:prstGeom>
          <a:noFill/>
        </p:spPr>
        <p:txBody>
          <a:bodyPr wrap="square" rtlCol="0">
            <a:spAutoFit/>
          </a:bodyPr>
          <a:lstStyle/>
          <a:p>
            <a:pPr lvl="0" algn="ctr">
              <a:defRPr/>
            </a:pPr>
            <a:r>
              <a:rPr lang="en-US" sz="1100" b="1" dirty="0" smtClean="0">
                <a:solidFill>
                  <a:prstClr val="black"/>
                </a:solidFill>
              </a:rPr>
              <a:t>*COP 3,053.42</a:t>
            </a:r>
            <a:endParaRPr kumimoji="0" lang="en-US" sz="1100" b="1" i="0" u="none" strike="noStrike" kern="1200" cap="none" spc="0" normalizeH="0" baseline="0" noProof="0" dirty="0">
              <a:ln>
                <a:noFill/>
              </a:ln>
              <a:solidFill>
                <a:prstClr val="black"/>
              </a:solidFill>
              <a:effectLst/>
              <a:uLnTx/>
              <a:uFillTx/>
              <a:latin typeface="Calibri"/>
            </a:endParaRPr>
          </a:p>
        </p:txBody>
      </p:sp>
      <p:sp>
        <p:nvSpPr>
          <p:cNvPr id="6" name="5 CuadroTexto"/>
          <p:cNvSpPr txBox="1"/>
          <p:nvPr/>
        </p:nvSpPr>
        <p:spPr>
          <a:xfrm>
            <a:off x="38100" y="598592"/>
            <a:ext cx="809177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Estrella de 5 puntas 7">
            <a:hlinkClick r:id="" action="ppaction://hlinkshowjump?jump=previousslide"/>
          </p:cNvPr>
          <p:cNvSpPr/>
          <p:nvPr/>
        </p:nvSpPr>
        <p:spPr>
          <a:xfrm>
            <a:off x="8129870" y="5783261"/>
            <a:ext cx="628368" cy="585787"/>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graphicFrame>
        <p:nvGraphicFramePr>
          <p:cNvPr id="12" name="Gráfico 11"/>
          <p:cNvGraphicFramePr/>
          <p:nvPr>
            <p:extLst/>
          </p:nvPr>
        </p:nvGraphicFramePr>
        <p:xfrm>
          <a:off x="-99459" y="722666"/>
          <a:ext cx="9065659" cy="487803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9610021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Agrupar 13"/>
          <p:cNvGrpSpPr/>
          <p:nvPr/>
        </p:nvGrpSpPr>
        <p:grpSpPr>
          <a:xfrm>
            <a:off x="0" y="0"/>
            <a:ext cx="113397" cy="6858000"/>
            <a:chOff x="2488222" y="0"/>
            <a:chExt cx="113397" cy="6858000"/>
          </a:xfrm>
        </p:grpSpPr>
        <p:sp>
          <p:nvSpPr>
            <p:cNvPr id="15" name="Rectángulo 14"/>
            <p:cNvSpPr/>
            <p:nvPr/>
          </p:nvSpPr>
          <p:spPr>
            <a:xfrm>
              <a:off x="2488222" y="0"/>
              <a:ext cx="113397" cy="1542270"/>
            </a:xfrm>
            <a:prstGeom prst="rect">
              <a:avLst/>
            </a:prstGeom>
            <a:solidFill>
              <a:srgbClr val="D1282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sp>
          <p:nvSpPr>
            <p:cNvPr id="17" name="Rectángulo 16"/>
            <p:cNvSpPr/>
            <p:nvPr/>
          </p:nvSpPr>
          <p:spPr>
            <a:xfrm>
              <a:off x="2488222" y="1542270"/>
              <a:ext cx="113397" cy="2630686"/>
            </a:xfrm>
            <a:prstGeom prst="rect">
              <a:avLst/>
            </a:prstGeom>
            <a:solidFill>
              <a:srgbClr val="79C4C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sp>
          <p:nvSpPr>
            <p:cNvPr id="18" name="Rectángulo 17"/>
            <p:cNvSpPr/>
            <p:nvPr/>
          </p:nvSpPr>
          <p:spPr>
            <a:xfrm>
              <a:off x="2488222" y="4172956"/>
              <a:ext cx="113397" cy="2685044"/>
            </a:xfrm>
            <a:prstGeom prst="rect">
              <a:avLst/>
            </a:prstGeom>
            <a:solidFill>
              <a:srgbClr val="F3B32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grpSp>
      <p:pic>
        <p:nvPicPr>
          <p:cNvPr id="19" name="Imagen 18"/>
          <p:cNvPicPr>
            <a:picLocks noChangeAspect="1"/>
          </p:cNvPicPr>
          <p:nvPr/>
        </p:nvPicPr>
        <p:blipFill>
          <a:blip r:embed="rId3"/>
          <a:stretch>
            <a:fillRect/>
          </a:stretch>
        </p:blipFill>
        <p:spPr>
          <a:xfrm>
            <a:off x="193074" y="5223103"/>
            <a:ext cx="833051" cy="1275610"/>
          </a:xfrm>
          <a:prstGeom prst="rect">
            <a:avLst/>
          </a:prstGeom>
          <a:effectLst>
            <a:outerShdw blurRad="387350" dist="38100" dir="2700000" sx="104000" sy="104000" algn="tl" rotWithShape="0">
              <a:prstClr val="black">
                <a:alpha val="40000"/>
              </a:prstClr>
            </a:outerShdw>
          </a:effectLst>
        </p:spPr>
      </p:pic>
      <p:sp>
        <p:nvSpPr>
          <p:cNvPr id="11" name="Título 1"/>
          <p:cNvSpPr txBox="1">
            <a:spLocks/>
          </p:cNvSpPr>
          <p:nvPr/>
        </p:nvSpPr>
        <p:spPr>
          <a:xfrm>
            <a:off x="0" y="-45721"/>
            <a:ext cx="9030604"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s-ES" sz="3200" b="1" dirty="0"/>
          </a:p>
        </p:txBody>
      </p:sp>
      <p:sp>
        <p:nvSpPr>
          <p:cNvPr id="2" name="Título 1"/>
          <p:cNvSpPr txBox="1">
            <a:spLocks/>
          </p:cNvSpPr>
          <p:nvPr/>
        </p:nvSpPr>
        <p:spPr>
          <a:xfrm>
            <a:off x="64218" y="-12700"/>
            <a:ext cx="9194082"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a:solidFill>
                  <a:schemeClr val="accent1">
                    <a:lumMod val="50000"/>
                  </a:schemeClr>
                </a:solidFill>
                <a:latin typeface="+mn-lt"/>
                <a:ea typeface="+mn-ea"/>
                <a:cs typeface="+mn-cs"/>
              </a:rPr>
              <a:t>Component 2: </a:t>
            </a:r>
            <a:r>
              <a:rPr lang="en-US" sz="2800" b="1" dirty="0">
                <a:solidFill>
                  <a:srgbClr val="254061"/>
                </a:solidFill>
                <a:latin typeface="+mn-lt"/>
                <a:ea typeface="+mn-ea"/>
                <a:cs typeface="+mn-cs"/>
              </a:rPr>
              <a:t>Business Planning and Tools for </a:t>
            </a:r>
            <a:r>
              <a:rPr lang="en-US" sz="2800" b="1" dirty="0" smtClean="0">
                <a:solidFill>
                  <a:srgbClr val="254061"/>
                </a:solidFill>
                <a:latin typeface="+mn-lt"/>
                <a:ea typeface="+mn-ea"/>
                <a:cs typeface="+mn-cs"/>
              </a:rPr>
              <a:t>Cost- Effective </a:t>
            </a:r>
            <a:r>
              <a:rPr lang="en-US" sz="2800" b="1" dirty="0">
                <a:solidFill>
                  <a:srgbClr val="254061"/>
                </a:solidFill>
                <a:latin typeface="+mn-lt"/>
                <a:ea typeface="+mn-ea"/>
                <a:cs typeface="+mn-cs"/>
              </a:rPr>
              <a:t>Management</a:t>
            </a:r>
            <a:endParaRPr lang="en-US" sz="2800" dirty="0">
              <a:ea typeface="+mn-ea"/>
              <a:cs typeface="+mn-cs"/>
            </a:endParaRPr>
          </a:p>
        </p:txBody>
      </p:sp>
      <p:graphicFrame>
        <p:nvGraphicFramePr>
          <p:cNvPr id="5" name="Gráfico 4"/>
          <p:cNvGraphicFramePr/>
          <p:nvPr>
            <p:extLst/>
          </p:nvPr>
        </p:nvGraphicFramePr>
        <p:xfrm>
          <a:off x="115018" y="1229434"/>
          <a:ext cx="5726982" cy="3685466"/>
        </p:xfrm>
        <a:graphic>
          <a:graphicData uri="http://schemas.openxmlformats.org/drawingml/2006/chart">
            <c:chart xmlns:c="http://schemas.openxmlformats.org/drawingml/2006/chart" xmlns:r="http://schemas.openxmlformats.org/officeDocument/2006/relationships" r:id="rId4"/>
          </a:graphicData>
        </a:graphic>
      </p:graphicFrame>
      <p:sp>
        <p:nvSpPr>
          <p:cNvPr id="13" name="CuadroTexto 12"/>
          <p:cNvSpPr txBox="1"/>
          <p:nvPr/>
        </p:nvSpPr>
        <p:spPr>
          <a:xfrm>
            <a:off x="1154322" y="5991715"/>
            <a:ext cx="7164178" cy="307777"/>
          </a:xfrm>
          <a:prstGeom prst="rect">
            <a:avLst/>
          </a:prstGeom>
          <a:solidFill>
            <a:schemeClr val="bg2">
              <a:lumMod val="90000"/>
            </a:schemeClr>
          </a:solidFill>
        </p:spPr>
        <p:txBody>
          <a:bodyPr wrap="square" rtlCol="0">
            <a:spAutoFit/>
          </a:bodyPr>
          <a:lstStyle>
            <a:defPPr>
              <a:defRPr lang="es-ES"/>
            </a:defPPr>
            <a:lvl1pPr>
              <a:defRPr sz="1400"/>
            </a:lvl1pPr>
          </a:lstStyle>
          <a:p>
            <a:r>
              <a:rPr lang="en-US" dirty="0"/>
              <a:t>Training and support networks to enable PA managers to operate more cost-effectively</a:t>
            </a:r>
            <a:endParaRPr lang="es-ES" dirty="0"/>
          </a:p>
        </p:txBody>
      </p:sp>
      <p:sp>
        <p:nvSpPr>
          <p:cNvPr id="20" name="CuadroTexto 19"/>
          <p:cNvSpPr txBox="1"/>
          <p:nvPr/>
        </p:nvSpPr>
        <p:spPr>
          <a:xfrm>
            <a:off x="1154324" y="5597886"/>
            <a:ext cx="7164176" cy="307777"/>
          </a:xfrm>
          <a:prstGeom prst="rect">
            <a:avLst/>
          </a:prstGeom>
          <a:solidFill>
            <a:schemeClr val="bg2">
              <a:lumMod val="90000"/>
            </a:schemeClr>
          </a:solidFill>
        </p:spPr>
        <p:txBody>
          <a:bodyPr wrap="square" rtlCol="0">
            <a:spAutoFit/>
          </a:bodyPr>
          <a:lstStyle>
            <a:defPPr>
              <a:defRPr lang="es-ES"/>
            </a:defPPr>
            <a:lvl1pPr>
              <a:defRPr sz="1400"/>
            </a:lvl1pPr>
          </a:lstStyle>
          <a:p>
            <a:r>
              <a:rPr lang="en-US" dirty="0"/>
              <a:t>Systems for monitoring and reporting on financial management performance</a:t>
            </a:r>
            <a:endParaRPr lang="es-ES" dirty="0"/>
          </a:p>
        </p:txBody>
      </p:sp>
      <p:sp>
        <p:nvSpPr>
          <p:cNvPr id="21" name="CuadroTexto 20"/>
          <p:cNvSpPr txBox="1"/>
          <p:nvPr/>
        </p:nvSpPr>
        <p:spPr>
          <a:xfrm>
            <a:off x="1154324" y="5172640"/>
            <a:ext cx="5678276" cy="307777"/>
          </a:xfrm>
          <a:prstGeom prst="rect">
            <a:avLst/>
          </a:prstGeom>
          <a:solidFill>
            <a:schemeClr val="bg2">
              <a:lumMod val="90000"/>
            </a:schemeClr>
          </a:solidFill>
        </p:spPr>
        <p:txBody>
          <a:bodyPr wrap="square" rtlCol="0">
            <a:spAutoFit/>
          </a:bodyPr>
          <a:lstStyle/>
          <a:p>
            <a:r>
              <a:rPr lang="en-US" sz="1400" dirty="0"/>
              <a:t>Operational,</a:t>
            </a:r>
            <a:r>
              <a:rPr lang="en-US" sz="1200" dirty="0"/>
              <a:t> </a:t>
            </a:r>
            <a:r>
              <a:rPr lang="en-US" sz="1400" dirty="0"/>
              <a:t>transparent</a:t>
            </a:r>
            <a:r>
              <a:rPr lang="en-US" sz="1200" dirty="0"/>
              <a:t> </a:t>
            </a:r>
            <a:r>
              <a:rPr lang="en-US" sz="1400" dirty="0"/>
              <a:t>and useful accounting and </a:t>
            </a:r>
            <a:r>
              <a:rPr lang="en-US" sz="1400" dirty="0" smtClean="0"/>
              <a:t>auditing systems</a:t>
            </a:r>
            <a:endParaRPr lang="es-ES" sz="1400" dirty="0"/>
          </a:p>
        </p:txBody>
      </p:sp>
      <p:sp>
        <p:nvSpPr>
          <p:cNvPr id="22" name="CuadroTexto 21"/>
          <p:cNvSpPr txBox="1"/>
          <p:nvPr/>
        </p:nvSpPr>
        <p:spPr>
          <a:xfrm>
            <a:off x="1154325" y="6360213"/>
            <a:ext cx="5322675" cy="307777"/>
          </a:xfrm>
          <a:prstGeom prst="rect">
            <a:avLst/>
          </a:prstGeom>
          <a:solidFill>
            <a:schemeClr val="bg2">
              <a:lumMod val="90000"/>
            </a:schemeClr>
          </a:solidFill>
        </p:spPr>
        <p:txBody>
          <a:bodyPr wrap="square" rtlCol="0">
            <a:spAutoFit/>
          </a:bodyPr>
          <a:lstStyle>
            <a:defPPr>
              <a:defRPr lang="es-ES"/>
            </a:defPPr>
            <a:lvl1pPr>
              <a:defRPr sz="1400"/>
            </a:lvl1pPr>
          </a:lstStyle>
          <a:p>
            <a:r>
              <a:rPr lang="en-US" dirty="0"/>
              <a:t>PA site-level management and business planning</a:t>
            </a:r>
            <a:endParaRPr lang="es-ES" dirty="0"/>
          </a:p>
        </p:txBody>
      </p:sp>
      <p:sp>
        <p:nvSpPr>
          <p:cNvPr id="25" name="Llamada con línea 1 24"/>
          <p:cNvSpPr/>
          <p:nvPr/>
        </p:nvSpPr>
        <p:spPr>
          <a:xfrm>
            <a:off x="5886902" y="3402184"/>
            <a:ext cx="3200400" cy="923330"/>
          </a:xfrm>
          <a:prstGeom prst="borderCallout1">
            <a:avLst>
              <a:gd name="adj1" fmla="val 71275"/>
              <a:gd name="adj2" fmla="val -694"/>
              <a:gd name="adj3" fmla="val 21961"/>
              <a:gd name="adj4" fmla="val -169584"/>
            </a:avLst>
          </a:prstGeom>
          <a:solidFill>
            <a:schemeClr val="tx2">
              <a:lumMod val="75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CA" b="1" dirty="0" err="1"/>
              <a:t>Coralina</a:t>
            </a:r>
            <a:r>
              <a:rPr lang="en-CA" dirty="0"/>
              <a:t> has a business plan and is working towards </a:t>
            </a:r>
            <a:r>
              <a:rPr lang="en-CA" dirty="0" smtClean="0"/>
              <a:t>its implementation</a:t>
            </a:r>
            <a:r>
              <a:rPr lang="en-CA" dirty="0"/>
              <a:t>.</a:t>
            </a:r>
          </a:p>
        </p:txBody>
      </p:sp>
      <p:sp>
        <p:nvSpPr>
          <p:cNvPr id="4" name="3 CuadroTexto"/>
          <p:cNvSpPr txBox="1"/>
          <p:nvPr/>
        </p:nvSpPr>
        <p:spPr>
          <a:xfrm>
            <a:off x="5886902" y="771135"/>
            <a:ext cx="3200400" cy="1200329"/>
          </a:xfrm>
          <a:prstGeom prst="rect">
            <a:avLst/>
          </a:prstGeom>
          <a:solidFill>
            <a:schemeClr val="tx2">
              <a:lumMod val="20000"/>
              <a:lumOff val="80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defPPr>
              <a:defRPr lang="es-ES"/>
            </a:defPPr>
            <a:lvl1pPr>
              <a:defRPr b="1">
                <a:solidFill>
                  <a:schemeClr val="tx1"/>
                </a:solidFill>
              </a:defRPr>
            </a:lvl1pPr>
          </a:lstStyle>
          <a:p>
            <a:r>
              <a:rPr lang="en-CA" dirty="0"/>
              <a:t>PNN</a:t>
            </a:r>
            <a:r>
              <a:rPr lang="en-CA" b="0" dirty="0"/>
              <a:t> includes the cost-effective principles in the financial planning, but business plans need more development.</a:t>
            </a:r>
          </a:p>
        </p:txBody>
      </p:sp>
      <p:sp>
        <p:nvSpPr>
          <p:cNvPr id="6" name="5 CuadroTexto"/>
          <p:cNvSpPr txBox="1"/>
          <p:nvPr/>
        </p:nvSpPr>
        <p:spPr>
          <a:xfrm>
            <a:off x="5886902" y="2080849"/>
            <a:ext cx="3200400" cy="1200329"/>
          </a:xfrm>
          <a:prstGeom prst="rect">
            <a:avLst/>
          </a:prstGeom>
          <a:solidFill>
            <a:srgbClr val="0070C0"/>
          </a:solidFill>
        </p:spPr>
        <p:style>
          <a:lnRef idx="0">
            <a:schemeClr val="accent1"/>
          </a:lnRef>
          <a:fillRef idx="1001">
            <a:schemeClr val="dk2"/>
          </a:fillRef>
          <a:effectRef idx="3">
            <a:schemeClr val="accent1"/>
          </a:effectRef>
          <a:fontRef idx="minor">
            <a:schemeClr val="lt1"/>
          </a:fontRef>
        </p:style>
        <p:txBody>
          <a:bodyPr wrap="square" rtlCol="0">
            <a:spAutoFit/>
          </a:bodyPr>
          <a:lstStyle>
            <a:defPPr>
              <a:defRPr lang="es-ES"/>
            </a:defPPr>
            <a:lvl1pPr>
              <a:defRPr b="1"/>
            </a:lvl1pPr>
          </a:lstStyle>
          <a:p>
            <a:r>
              <a:rPr lang="en-CA" dirty="0" smtClean="0"/>
              <a:t>CARs </a:t>
            </a:r>
            <a:r>
              <a:rPr lang="en-CA" b="0" dirty="0" smtClean="0"/>
              <a:t>recent management plans include financial planning, but they still need to include the cost – effective principles </a:t>
            </a:r>
            <a:endParaRPr lang="es-CO" b="0" dirty="0"/>
          </a:p>
        </p:txBody>
      </p:sp>
    </p:spTree>
    <p:extLst>
      <p:ext uri="{BB962C8B-B14F-4D97-AF65-F5344CB8AC3E}">
        <p14:creationId xmlns:p14="http://schemas.microsoft.com/office/powerpoint/2010/main" val="9691588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fld id="{FEEBA7F8-5E67-E546-8D44-19494CB9927D}" type="slidenum">
              <a:rPr lang="es-ES" smtClean="0"/>
              <a:pPr/>
              <a:t>2</a:t>
            </a:fld>
            <a:endParaRPr lang="es-ES"/>
          </a:p>
        </p:txBody>
      </p:sp>
      <p:sp>
        <p:nvSpPr>
          <p:cNvPr id="2" name="CuadroTexto 1">
            <a:extLst>
              <a:ext uri="{FF2B5EF4-FFF2-40B4-BE49-F238E27FC236}">
                <a16:creationId xmlns:a16="http://schemas.microsoft.com/office/drawing/2014/main" id="{5F547089-12FF-BE47-8C51-3A570417DE6F}"/>
              </a:ext>
            </a:extLst>
          </p:cNvPr>
          <p:cNvSpPr txBox="1"/>
          <p:nvPr/>
        </p:nvSpPr>
        <p:spPr>
          <a:xfrm>
            <a:off x="594747" y="1931225"/>
            <a:ext cx="7967362" cy="1815882"/>
          </a:xfrm>
          <a:prstGeom prst="rect">
            <a:avLst/>
          </a:prstGeom>
          <a:noFill/>
        </p:spPr>
        <p:txBody>
          <a:bodyPr wrap="square" rtlCol="0">
            <a:spAutoFit/>
          </a:bodyPr>
          <a:lstStyle/>
          <a:p>
            <a:pPr marL="514350" indent="-514350">
              <a:buFont typeface="+mj-lt"/>
              <a:buAutoNum type="arabicPeriod"/>
            </a:pPr>
            <a:r>
              <a:rPr lang="es-CO" sz="2800" dirty="0">
                <a:solidFill>
                  <a:srgbClr val="002060"/>
                </a:solidFill>
              </a:rPr>
              <a:t>Contexto global</a:t>
            </a:r>
          </a:p>
          <a:p>
            <a:pPr marL="514350" indent="-514350">
              <a:buFont typeface="+mj-lt"/>
              <a:buAutoNum type="arabicPeriod"/>
            </a:pPr>
            <a:r>
              <a:rPr lang="es-CO" sz="2800" dirty="0">
                <a:solidFill>
                  <a:srgbClr val="002060"/>
                </a:solidFill>
              </a:rPr>
              <a:t>Contexto latinoamericano</a:t>
            </a:r>
          </a:p>
          <a:p>
            <a:pPr marL="514350" indent="-514350">
              <a:buFont typeface="+mj-lt"/>
              <a:buAutoNum type="arabicPeriod"/>
            </a:pPr>
            <a:r>
              <a:rPr lang="es-CO" sz="2800" dirty="0">
                <a:solidFill>
                  <a:srgbClr val="002060"/>
                </a:solidFill>
              </a:rPr>
              <a:t>Caso colombiano</a:t>
            </a:r>
          </a:p>
          <a:p>
            <a:pPr marL="514350" indent="-514350">
              <a:buFont typeface="+mj-lt"/>
              <a:buAutoNum type="arabicPeriod"/>
            </a:pPr>
            <a:r>
              <a:rPr lang="es-CO" sz="2800" dirty="0">
                <a:solidFill>
                  <a:srgbClr val="002060"/>
                </a:solidFill>
              </a:rPr>
              <a:t>Ejercicio de análisis de instrumentos </a:t>
            </a:r>
            <a:r>
              <a:rPr lang="es-CO" sz="2800" dirty="0" smtClean="0">
                <a:solidFill>
                  <a:srgbClr val="002060"/>
                </a:solidFill>
              </a:rPr>
              <a:t>económicos</a:t>
            </a:r>
            <a:endParaRPr lang="es-CO" sz="2800" dirty="0">
              <a:solidFill>
                <a:srgbClr val="002060"/>
              </a:solidFill>
            </a:endParaRPr>
          </a:p>
        </p:txBody>
      </p:sp>
    </p:spTree>
    <p:extLst>
      <p:ext uri="{BB962C8B-B14F-4D97-AF65-F5344CB8AC3E}">
        <p14:creationId xmlns:p14="http://schemas.microsoft.com/office/powerpoint/2010/main" val="42310401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Agrupar 13"/>
          <p:cNvGrpSpPr/>
          <p:nvPr/>
        </p:nvGrpSpPr>
        <p:grpSpPr>
          <a:xfrm>
            <a:off x="0" y="0"/>
            <a:ext cx="113397" cy="6858000"/>
            <a:chOff x="2488222" y="0"/>
            <a:chExt cx="113397" cy="6858000"/>
          </a:xfrm>
        </p:grpSpPr>
        <p:sp>
          <p:nvSpPr>
            <p:cNvPr id="15" name="Rectángulo 14"/>
            <p:cNvSpPr/>
            <p:nvPr/>
          </p:nvSpPr>
          <p:spPr>
            <a:xfrm>
              <a:off x="2488222" y="0"/>
              <a:ext cx="113397" cy="1542270"/>
            </a:xfrm>
            <a:prstGeom prst="rect">
              <a:avLst/>
            </a:prstGeom>
            <a:solidFill>
              <a:srgbClr val="D1282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sp>
          <p:nvSpPr>
            <p:cNvPr id="17" name="Rectángulo 16"/>
            <p:cNvSpPr/>
            <p:nvPr/>
          </p:nvSpPr>
          <p:spPr>
            <a:xfrm>
              <a:off x="2488222" y="1542270"/>
              <a:ext cx="113397" cy="2630686"/>
            </a:xfrm>
            <a:prstGeom prst="rect">
              <a:avLst/>
            </a:prstGeom>
            <a:solidFill>
              <a:srgbClr val="79C4C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sp>
          <p:nvSpPr>
            <p:cNvPr id="18" name="Rectángulo 17"/>
            <p:cNvSpPr/>
            <p:nvPr/>
          </p:nvSpPr>
          <p:spPr>
            <a:xfrm>
              <a:off x="2488222" y="4172956"/>
              <a:ext cx="113397" cy="2685044"/>
            </a:xfrm>
            <a:prstGeom prst="rect">
              <a:avLst/>
            </a:prstGeom>
            <a:solidFill>
              <a:srgbClr val="F3B32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grpSp>
      <p:pic>
        <p:nvPicPr>
          <p:cNvPr id="19" name="Imagen 18"/>
          <p:cNvPicPr>
            <a:picLocks noChangeAspect="1"/>
          </p:cNvPicPr>
          <p:nvPr/>
        </p:nvPicPr>
        <p:blipFill>
          <a:blip r:embed="rId3"/>
          <a:stretch>
            <a:fillRect/>
          </a:stretch>
        </p:blipFill>
        <p:spPr>
          <a:xfrm>
            <a:off x="256576" y="5363110"/>
            <a:ext cx="833051" cy="1275610"/>
          </a:xfrm>
          <a:prstGeom prst="rect">
            <a:avLst/>
          </a:prstGeom>
          <a:effectLst>
            <a:outerShdw blurRad="387350" dist="38100" dir="2700000" sx="104000" sy="104000" algn="tl" rotWithShape="0">
              <a:prstClr val="black">
                <a:alpha val="40000"/>
              </a:prstClr>
            </a:outerShdw>
          </a:effectLst>
        </p:spPr>
      </p:pic>
      <p:sp>
        <p:nvSpPr>
          <p:cNvPr id="11" name="Título 1"/>
          <p:cNvSpPr txBox="1">
            <a:spLocks/>
          </p:cNvSpPr>
          <p:nvPr/>
        </p:nvSpPr>
        <p:spPr>
          <a:xfrm>
            <a:off x="0" y="-45721"/>
            <a:ext cx="9030604"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s-ES" sz="3200" b="1" dirty="0"/>
          </a:p>
        </p:txBody>
      </p:sp>
      <p:sp>
        <p:nvSpPr>
          <p:cNvPr id="8" name="Título 1"/>
          <p:cNvSpPr txBox="1">
            <a:spLocks/>
          </p:cNvSpPr>
          <p:nvPr/>
        </p:nvSpPr>
        <p:spPr>
          <a:xfrm>
            <a:off x="115018" y="0"/>
            <a:ext cx="9030604" cy="868680"/>
          </a:xfrm>
          <a:prstGeom prst="rect">
            <a:avLst/>
          </a:prstGeom>
        </p:spPr>
        <p:txBody>
          <a:bodyPr vert="horz" lIns="91440" tIns="45720" rIns="91440" bIns="45720" rtlCol="0" anchor="ctr">
            <a:noAutofit/>
          </a:bodyPr>
          <a:lstStyle>
            <a:defPPr>
              <a:defRPr lang="es-ES"/>
            </a:defPPr>
            <a:lvl1pPr>
              <a:spcBef>
                <a:spcPct val="0"/>
              </a:spcBef>
              <a:buNone/>
              <a:defRPr sz="2800" b="1">
                <a:solidFill>
                  <a:schemeClr val="accent1">
                    <a:lumMod val="50000"/>
                  </a:schemeClr>
                </a:solidFill>
              </a:defRPr>
            </a:lvl1pPr>
          </a:lstStyle>
          <a:p>
            <a:r>
              <a:rPr lang="en-US" dirty="0"/>
              <a:t>Component 3: Tools for revenue generation by PAs</a:t>
            </a:r>
          </a:p>
        </p:txBody>
      </p:sp>
      <p:graphicFrame>
        <p:nvGraphicFramePr>
          <p:cNvPr id="4" name="Gráfico 3"/>
          <p:cNvGraphicFramePr/>
          <p:nvPr>
            <p:extLst/>
          </p:nvPr>
        </p:nvGraphicFramePr>
        <p:xfrm>
          <a:off x="115016" y="868680"/>
          <a:ext cx="5498383" cy="3897873"/>
        </p:xfrm>
        <a:graphic>
          <a:graphicData uri="http://schemas.openxmlformats.org/drawingml/2006/chart">
            <c:chart xmlns:c="http://schemas.openxmlformats.org/drawingml/2006/chart" xmlns:r="http://schemas.openxmlformats.org/officeDocument/2006/relationships" r:id="rId4"/>
          </a:graphicData>
        </a:graphic>
      </p:graphicFrame>
      <p:sp>
        <p:nvSpPr>
          <p:cNvPr id="12" name="CuadroTexto 11"/>
          <p:cNvSpPr txBox="1"/>
          <p:nvPr/>
        </p:nvSpPr>
        <p:spPr>
          <a:xfrm>
            <a:off x="1089628" y="6479965"/>
            <a:ext cx="4358672" cy="276999"/>
          </a:xfrm>
          <a:prstGeom prst="rect">
            <a:avLst/>
          </a:prstGeom>
          <a:solidFill>
            <a:schemeClr val="bg2">
              <a:lumMod val="90000"/>
            </a:schemeClr>
          </a:solidFill>
        </p:spPr>
        <p:txBody>
          <a:bodyPr wrap="square" rtlCol="0">
            <a:spAutoFit/>
          </a:bodyPr>
          <a:lstStyle/>
          <a:p>
            <a:r>
              <a:rPr lang="en-US" sz="1200" dirty="0"/>
              <a:t>Number and variety of revenue sources used across the </a:t>
            </a:r>
            <a:r>
              <a:rPr lang="en-US" sz="1200" dirty="0" smtClean="0"/>
              <a:t>PA system</a:t>
            </a:r>
            <a:endParaRPr lang="es-ES" sz="1200" dirty="0"/>
          </a:p>
        </p:txBody>
      </p:sp>
      <p:sp>
        <p:nvSpPr>
          <p:cNvPr id="13" name="CuadroTexto 12"/>
          <p:cNvSpPr txBox="1"/>
          <p:nvPr/>
        </p:nvSpPr>
        <p:spPr>
          <a:xfrm>
            <a:off x="4369518" y="5731173"/>
            <a:ext cx="3852482" cy="276999"/>
          </a:xfrm>
          <a:prstGeom prst="rect">
            <a:avLst/>
          </a:prstGeom>
          <a:solidFill>
            <a:schemeClr val="bg2">
              <a:lumMod val="90000"/>
            </a:schemeClr>
          </a:solidFill>
        </p:spPr>
        <p:txBody>
          <a:bodyPr wrap="square" rtlCol="0">
            <a:spAutoFit/>
          </a:bodyPr>
          <a:lstStyle/>
          <a:p>
            <a:r>
              <a:rPr lang="en-US" sz="1200" dirty="0"/>
              <a:t>PA training </a:t>
            </a:r>
            <a:r>
              <a:rPr lang="en-US" sz="1200" dirty="0" smtClean="0"/>
              <a:t>programs </a:t>
            </a:r>
            <a:r>
              <a:rPr lang="en-US" sz="1200" dirty="0"/>
              <a:t>on revenue generation </a:t>
            </a:r>
            <a:r>
              <a:rPr lang="en-US" sz="1200" dirty="0" smtClean="0"/>
              <a:t>mechanisms</a:t>
            </a:r>
            <a:endParaRPr lang="es-ES" sz="1200" dirty="0"/>
          </a:p>
        </p:txBody>
      </p:sp>
      <p:sp>
        <p:nvSpPr>
          <p:cNvPr id="16" name="CuadroTexto 15"/>
          <p:cNvSpPr txBox="1"/>
          <p:nvPr/>
        </p:nvSpPr>
        <p:spPr>
          <a:xfrm>
            <a:off x="4428922" y="6122581"/>
            <a:ext cx="2368954" cy="276999"/>
          </a:xfrm>
          <a:prstGeom prst="rect">
            <a:avLst/>
          </a:prstGeom>
          <a:solidFill>
            <a:schemeClr val="bg2">
              <a:lumMod val="90000"/>
            </a:schemeClr>
          </a:solidFill>
        </p:spPr>
        <p:txBody>
          <a:bodyPr wrap="square" rtlCol="0">
            <a:spAutoFit/>
          </a:bodyPr>
          <a:lstStyle/>
          <a:p>
            <a:r>
              <a:rPr lang="en-US" sz="1200" dirty="0"/>
              <a:t>Concessions operating within </a:t>
            </a:r>
            <a:r>
              <a:rPr lang="en-US" sz="1200" dirty="0" smtClean="0"/>
              <a:t>PAs</a:t>
            </a:r>
            <a:endParaRPr lang="es-ES" sz="1200" dirty="0"/>
          </a:p>
        </p:txBody>
      </p:sp>
      <p:sp>
        <p:nvSpPr>
          <p:cNvPr id="20" name="CuadroTexto 19"/>
          <p:cNvSpPr txBox="1"/>
          <p:nvPr/>
        </p:nvSpPr>
        <p:spPr>
          <a:xfrm>
            <a:off x="1151318" y="6122582"/>
            <a:ext cx="3069430" cy="276999"/>
          </a:xfrm>
          <a:prstGeom prst="rect">
            <a:avLst/>
          </a:prstGeom>
          <a:solidFill>
            <a:schemeClr val="bg2">
              <a:lumMod val="90000"/>
            </a:schemeClr>
          </a:solidFill>
        </p:spPr>
        <p:txBody>
          <a:bodyPr wrap="square" rtlCol="0">
            <a:spAutoFit/>
          </a:bodyPr>
          <a:lstStyle/>
          <a:p>
            <a:r>
              <a:rPr lang="en-US" sz="1200" dirty="0"/>
              <a:t>Effective fee collection </a:t>
            </a:r>
            <a:r>
              <a:rPr lang="en-US" sz="1200" dirty="0" smtClean="0"/>
              <a:t>systems</a:t>
            </a:r>
            <a:endParaRPr lang="es-ES" sz="1200" dirty="0"/>
          </a:p>
        </p:txBody>
      </p:sp>
      <p:sp>
        <p:nvSpPr>
          <p:cNvPr id="22" name="CuadroTexto 21"/>
          <p:cNvSpPr txBox="1"/>
          <p:nvPr/>
        </p:nvSpPr>
        <p:spPr>
          <a:xfrm>
            <a:off x="1151318" y="5731173"/>
            <a:ext cx="3080657" cy="276999"/>
          </a:xfrm>
          <a:prstGeom prst="rect">
            <a:avLst/>
          </a:prstGeom>
          <a:solidFill>
            <a:schemeClr val="bg2">
              <a:lumMod val="90000"/>
            </a:schemeClr>
          </a:solidFill>
        </p:spPr>
        <p:txBody>
          <a:bodyPr wrap="square" rtlCol="0">
            <a:spAutoFit/>
          </a:bodyPr>
          <a:lstStyle/>
          <a:p>
            <a:r>
              <a:rPr lang="en-US" sz="1200" dirty="0"/>
              <a:t>Operational PES schemes for </a:t>
            </a:r>
            <a:r>
              <a:rPr lang="en-US" sz="1200" dirty="0" smtClean="0"/>
              <a:t>PA</a:t>
            </a:r>
            <a:endParaRPr lang="es-ES" sz="1200" dirty="0"/>
          </a:p>
        </p:txBody>
      </p:sp>
      <p:sp>
        <p:nvSpPr>
          <p:cNvPr id="2" name="Rectángulo 1"/>
          <p:cNvSpPr/>
          <p:nvPr/>
        </p:nvSpPr>
        <p:spPr>
          <a:xfrm>
            <a:off x="1151318" y="5363110"/>
            <a:ext cx="7284102" cy="276999"/>
          </a:xfrm>
          <a:prstGeom prst="rect">
            <a:avLst/>
          </a:prstGeom>
          <a:solidFill>
            <a:schemeClr val="bg2">
              <a:lumMod val="90000"/>
            </a:schemeClr>
          </a:solidFill>
        </p:spPr>
        <p:txBody>
          <a:bodyPr wrap="square" rtlCol="0">
            <a:spAutoFit/>
          </a:bodyPr>
          <a:lstStyle/>
          <a:p>
            <a:r>
              <a:rPr lang="en-US" sz="1200" dirty="0"/>
              <a:t>Communication strategies to increase public awareness </a:t>
            </a:r>
            <a:r>
              <a:rPr lang="en-US" sz="1200" dirty="0" smtClean="0"/>
              <a:t>about the </a:t>
            </a:r>
            <a:r>
              <a:rPr lang="en-US" sz="1200" dirty="0"/>
              <a:t>rationale for revenue generation </a:t>
            </a:r>
            <a:r>
              <a:rPr lang="en-US" sz="1200" dirty="0" smtClean="0"/>
              <a:t>mechanisms</a:t>
            </a:r>
            <a:endParaRPr lang="en-CA" sz="1200" dirty="0"/>
          </a:p>
        </p:txBody>
      </p:sp>
      <p:sp>
        <p:nvSpPr>
          <p:cNvPr id="3" name="2 CuadroTexto"/>
          <p:cNvSpPr txBox="1"/>
          <p:nvPr/>
        </p:nvSpPr>
        <p:spPr>
          <a:xfrm>
            <a:off x="5816598" y="827962"/>
            <a:ext cx="3214006" cy="923330"/>
          </a:xfrm>
          <a:prstGeom prst="rect">
            <a:avLst/>
          </a:prstGeom>
          <a:solidFill>
            <a:schemeClr val="tx2">
              <a:lumMod val="20000"/>
              <a:lumOff val="80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defPPr>
              <a:defRPr lang="es-ES"/>
            </a:defPPr>
            <a:lvl1pPr>
              <a:defRPr b="1">
                <a:solidFill>
                  <a:schemeClr val="tx1"/>
                </a:solidFill>
              </a:defRPr>
            </a:lvl1pPr>
          </a:lstStyle>
          <a:p>
            <a:r>
              <a:rPr lang="en-US" b="0" dirty="0"/>
              <a:t>PNN has the greatest number and variety of revenue sources used across the MPA system</a:t>
            </a:r>
            <a:r>
              <a:rPr lang="en-CA" b="0" dirty="0"/>
              <a:t> </a:t>
            </a:r>
          </a:p>
        </p:txBody>
      </p:sp>
      <p:sp>
        <p:nvSpPr>
          <p:cNvPr id="5" name="4 CuadroTexto"/>
          <p:cNvSpPr txBox="1"/>
          <p:nvPr/>
        </p:nvSpPr>
        <p:spPr>
          <a:xfrm>
            <a:off x="5816598" y="1895000"/>
            <a:ext cx="3214005" cy="1754326"/>
          </a:xfrm>
          <a:prstGeom prst="rect">
            <a:avLst/>
          </a:prstGeom>
          <a:solidFill>
            <a:srgbClr val="0070C0"/>
          </a:solidFill>
        </p:spPr>
        <p:style>
          <a:lnRef idx="0">
            <a:schemeClr val="accent1"/>
          </a:lnRef>
          <a:fillRef idx="1001">
            <a:schemeClr val="dk2"/>
          </a:fillRef>
          <a:effectRef idx="3">
            <a:schemeClr val="accent1"/>
          </a:effectRef>
          <a:fontRef idx="minor">
            <a:schemeClr val="lt1"/>
          </a:fontRef>
        </p:style>
        <p:txBody>
          <a:bodyPr wrap="square" rtlCol="0">
            <a:spAutoFit/>
          </a:bodyPr>
          <a:lstStyle>
            <a:defPPr>
              <a:defRPr lang="es-ES"/>
            </a:defPPr>
            <a:lvl1pPr>
              <a:defRPr b="1"/>
            </a:lvl1pPr>
          </a:lstStyle>
          <a:p>
            <a:r>
              <a:rPr lang="en-US" b="0" dirty="0"/>
              <a:t>CARs depend  mostly on government budget. They don’t have users </a:t>
            </a:r>
            <a:r>
              <a:rPr lang="en-US" b="0" dirty="0" smtClean="0"/>
              <a:t>fees, </a:t>
            </a:r>
            <a:r>
              <a:rPr lang="en-US" b="0" dirty="0"/>
              <a:t>even though number of visitors to  MPAs has increased significantly</a:t>
            </a:r>
            <a:endParaRPr lang="en-CA" b="0" dirty="0"/>
          </a:p>
          <a:p>
            <a:endParaRPr lang="es-CO" b="0" dirty="0"/>
          </a:p>
        </p:txBody>
      </p:sp>
      <p:sp>
        <p:nvSpPr>
          <p:cNvPr id="6" name="5 CuadroTexto"/>
          <p:cNvSpPr txBox="1"/>
          <p:nvPr/>
        </p:nvSpPr>
        <p:spPr>
          <a:xfrm>
            <a:off x="5816599" y="3750890"/>
            <a:ext cx="3214004" cy="1477328"/>
          </a:xfrm>
          <a:prstGeom prst="rect">
            <a:avLst/>
          </a:prstGeom>
          <a:solidFill>
            <a:schemeClr val="tx2">
              <a:lumMod val="75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defPPr>
              <a:defRPr lang="es-ES"/>
            </a:defPPr>
            <a:lvl1pPr>
              <a:defRPr b="1"/>
            </a:lvl1pPr>
          </a:lstStyle>
          <a:p>
            <a:r>
              <a:rPr lang="en-US" b="0" dirty="0"/>
              <a:t>The successful implementation of visitors fees in one of its MPA has allowed Coralina to obtain resources to finance all its MPAs</a:t>
            </a:r>
            <a:endParaRPr lang="en-CA" b="0" dirty="0"/>
          </a:p>
          <a:p>
            <a:endParaRPr lang="es-CO" b="0" dirty="0"/>
          </a:p>
        </p:txBody>
      </p:sp>
    </p:spTree>
    <p:extLst>
      <p:ext uri="{BB962C8B-B14F-4D97-AF65-F5344CB8AC3E}">
        <p14:creationId xmlns:p14="http://schemas.microsoft.com/office/powerpoint/2010/main" val="8795899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Agrupar 12"/>
          <p:cNvGrpSpPr/>
          <p:nvPr/>
        </p:nvGrpSpPr>
        <p:grpSpPr>
          <a:xfrm rot="5400000">
            <a:off x="4515300" y="2229301"/>
            <a:ext cx="113399" cy="9144000"/>
            <a:chOff x="2488222" y="0"/>
            <a:chExt cx="113397" cy="6858000"/>
          </a:xfrm>
        </p:grpSpPr>
        <p:sp>
          <p:nvSpPr>
            <p:cNvPr id="3" name="Rectángulo 2"/>
            <p:cNvSpPr/>
            <p:nvPr/>
          </p:nvSpPr>
          <p:spPr>
            <a:xfrm>
              <a:off x="2488222" y="0"/>
              <a:ext cx="113397" cy="1542270"/>
            </a:xfrm>
            <a:prstGeom prst="rect">
              <a:avLst/>
            </a:prstGeom>
            <a:solidFill>
              <a:srgbClr val="D1282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sp>
          <p:nvSpPr>
            <p:cNvPr id="9" name="Rectángulo 8"/>
            <p:cNvSpPr/>
            <p:nvPr/>
          </p:nvSpPr>
          <p:spPr>
            <a:xfrm>
              <a:off x="2488222" y="1542270"/>
              <a:ext cx="113397" cy="2630686"/>
            </a:xfrm>
            <a:prstGeom prst="rect">
              <a:avLst/>
            </a:prstGeom>
            <a:solidFill>
              <a:srgbClr val="79C4C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sp>
          <p:nvSpPr>
            <p:cNvPr id="10" name="Rectángulo 9"/>
            <p:cNvSpPr/>
            <p:nvPr/>
          </p:nvSpPr>
          <p:spPr>
            <a:xfrm>
              <a:off x="2488222" y="4172956"/>
              <a:ext cx="113397" cy="2685044"/>
            </a:xfrm>
            <a:prstGeom prst="rect">
              <a:avLst/>
            </a:prstGeom>
            <a:solidFill>
              <a:srgbClr val="F3B32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grpSp>
      <p:pic>
        <p:nvPicPr>
          <p:cNvPr id="7" name="Imagen 6"/>
          <p:cNvPicPr>
            <a:picLocks noChangeAspect="1"/>
          </p:cNvPicPr>
          <p:nvPr/>
        </p:nvPicPr>
        <p:blipFill>
          <a:blip r:embed="rId3"/>
          <a:stretch>
            <a:fillRect/>
          </a:stretch>
        </p:blipFill>
        <p:spPr>
          <a:xfrm>
            <a:off x="8233677" y="0"/>
            <a:ext cx="906243" cy="1387685"/>
          </a:xfrm>
          <a:prstGeom prst="rect">
            <a:avLst/>
          </a:prstGeom>
          <a:effectLst>
            <a:outerShdw blurRad="387350" dist="38100" dir="2700000" sx="104000" sy="104000" algn="tl" rotWithShape="0">
              <a:prstClr val="black">
                <a:alpha val="40000"/>
              </a:prstClr>
            </a:outerShdw>
          </a:effectLst>
        </p:spPr>
      </p:pic>
      <p:sp>
        <p:nvSpPr>
          <p:cNvPr id="2" name="Título 1"/>
          <p:cNvSpPr>
            <a:spLocks noGrp="1"/>
          </p:cNvSpPr>
          <p:nvPr>
            <p:ph type="title"/>
          </p:nvPr>
        </p:nvSpPr>
        <p:spPr>
          <a:xfrm>
            <a:off x="680512" y="0"/>
            <a:ext cx="7553165" cy="1143000"/>
          </a:xfrm>
        </p:spPr>
        <p:txBody>
          <a:bodyPr anchor="t">
            <a:normAutofit/>
          </a:bodyPr>
          <a:lstStyle/>
          <a:p>
            <a:pPr algn="l"/>
            <a:r>
              <a:rPr lang="en-US" sz="2800" b="1" dirty="0">
                <a:solidFill>
                  <a:schemeClr val="accent1">
                    <a:lumMod val="50000"/>
                  </a:schemeClr>
                </a:solidFill>
                <a:latin typeface="+mn-lt"/>
                <a:ea typeface="+mn-ea"/>
                <a:cs typeface="+mn-cs"/>
              </a:rPr>
              <a:t>Total annual site based revenue generation across all MPAs</a:t>
            </a:r>
            <a:endParaRPr lang="es-ES" sz="2800" b="1" dirty="0">
              <a:solidFill>
                <a:schemeClr val="accent1">
                  <a:lumMod val="50000"/>
                </a:schemeClr>
              </a:solidFill>
              <a:latin typeface="+mn-lt"/>
              <a:ea typeface="+mn-ea"/>
              <a:cs typeface="+mn-cs"/>
            </a:endParaRPr>
          </a:p>
        </p:txBody>
      </p:sp>
      <p:sp>
        <p:nvSpPr>
          <p:cNvPr id="5" name="4 CuadroTexto"/>
          <p:cNvSpPr txBox="1"/>
          <p:nvPr/>
        </p:nvSpPr>
        <p:spPr>
          <a:xfrm>
            <a:off x="464499" y="755186"/>
            <a:ext cx="7985190" cy="646331"/>
          </a:xfrm>
          <a:prstGeom prst="rect">
            <a:avLst/>
          </a:prstGeom>
          <a:noFill/>
        </p:spPr>
        <p:txBody>
          <a:bodyPr wrap="square" rtlCol="0">
            <a:spAutoFit/>
          </a:bodyPr>
          <a:lstStyle/>
          <a:p>
            <a:endParaRPr lang="en-US" dirty="0">
              <a:solidFill>
                <a:schemeClr val="bg1"/>
              </a:solidFill>
            </a:endParaRPr>
          </a:p>
          <a:p>
            <a:r>
              <a:rPr lang="en-US" dirty="0">
                <a:solidFill>
                  <a:schemeClr val="bg1"/>
                </a:solidFill>
              </a:rPr>
              <a:t>Resources generated by MPAs for entry fees, ecotourism and other charges</a:t>
            </a:r>
            <a:r>
              <a:rPr lang="es-ES" dirty="0" smtClean="0">
                <a:solidFill>
                  <a:schemeClr val="bg1"/>
                </a:solidFill>
              </a:rPr>
              <a:t>.</a:t>
            </a:r>
            <a:endParaRPr lang="es-ES" dirty="0">
              <a:solidFill>
                <a:schemeClr val="bg1"/>
              </a:solidFill>
            </a:endParaRPr>
          </a:p>
        </p:txBody>
      </p:sp>
      <p:sp>
        <p:nvSpPr>
          <p:cNvPr id="19" name="Rectángulo 18"/>
          <p:cNvSpPr/>
          <p:nvPr/>
        </p:nvSpPr>
        <p:spPr>
          <a:xfrm>
            <a:off x="2623665" y="5639178"/>
            <a:ext cx="2855269" cy="261610"/>
          </a:xfrm>
          <a:prstGeom prst="rect">
            <a:avLst/>
          </a:prstGeom>
        </p:spPr>
        <p:txBody>
          <a:bodyPr wrap="none">
            <a:spAutoFit/>
          </a:bodyPr>
          <a:lstStyle/>
          <a:p>
            <a:pPr lvl="0" algn="ctr">
              <a:defRPr/>
            </a:pPr>
            <a:r>
              <a:rPr lang="en-US" sz="1100" b="1" dirty="0">
                <a:solidFill>
                  <a:prstClr val="black"/>
                </a:solidFill>
              </a:rPr>
              <a:t>Millions of constant USD 2016 (COP 3,053.42)</a:t>
            </a:r>
          </a:p>
        </p:txBody>
      </p:sp>
      <p:sp>
        <p:nvSpPr>
          <p:cNvPr id="21" name="CuadroTexto 20"/>
          <p:cNvSpPr txBox="1"/>
          <p:nvPr/>
        </p:nvSpPr>
        <p:spPr>
          <a:xfrm>
            <a:off x="6934200" y="2095500"/>
            <a:ext cx="1943100" cy="1477328"/>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en-US" dirty="0">
                <a:solidFill>
                  <a:schemeClr val="bg1"/>
                </a:solidFill>
              </a:rPr>
              <a:t>In 2015, 91% of PNN's ecotourism income came from </a:t>
            </a:r>
            <a:r>
              <a:rPr lang="en-US" dirty="0" smtClean="0">
                <a:solidFill>
                  <a:schemeClr val="bg1"/>
                </a:solidFill>
              </a:rPr>
              <a:t>Marine Protected Areas</a:t>
            </a:r>
            <a:endParaRPr lang="en-CA" dirty="0">
              <a:solidFill>
                <a:schemeClr val="bg1"/>
              </a:solidFill>
            </a:endParaRPr>
          </a:p>
        </p:txBody>
      </p:sp>
      <p:graphicFrame>
        <p:nvGraphicFramePr>
          <p:cNvPr id="14" name="Gráfico 13"/>
          <p:cNvGraphicFramePr/>
          <p:nvPr>
            <p:extLst/>
          </p:nvPr>
        </p:nvGraphicFramePr>
        <p:xfrm>
          <a:off x="108686" y="1451174"/>
          <a:ext cx="6469913" cy="40640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2486914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18" y="0"/>
            <a:ext cx="2320090" cy="6864171"/>
          </a:xfrm>
          <a:prstGeom prst="rect">
            <a:avLst/>
          </a:prstGeom>
        </p:spPr>
      </p:pic>
      <p:grpSp>
        <p:nvGrpSpPr>
          <p:cNvPr id="14" name="Agrupar 13"/>
          <p:cNvGrpSpPr/>
          <p:nvPr/>
        </p:nvGrpSpPr>
        <p:grpSpPr>
          <a:xfrm>
            <a:off x="2303272" y="0"/>
            <a:ext cx="113397" cy="6858000"/>
            <a:chOff x="2488222" y="0"/>
            <a:chExt cx="113397" cy="6858000"/>
          </a:xfrm>
        </p:grpSpPr>
        <p:sp>
          <p:nvSpPr>
            <p:cNvPr id="15" name="Rectángulo 14"/>
            <p:cNvSpPr/>
            <p:nvPr/>
          </p:nvSpPr>
          <p:spPr>
            <a:xfrm>
              <a:off x="2488222" y="0"/>
              <a:ext cx="113397" cy="1542270"/>
            </a:xfrm>
            <a:prstGeom prst="rect">
              <a:avLst/>
            </a:prstGeom>
            <a:solidFill>
              <a:srgbClr val="D1282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sp>
          <p:nvSpPr>
            <p:cNvPr id="17" name="Rectángulo 16"/>
            <p:cNvSpPr/>
            <p:nvPr/>
          </p:nvSpPr>
          <p:spPr>
            <a:xfrm>
              <a:off x="2488222" y="1542270"/>
              <a:ext cx="113397" cy="2630686"/>
            </a:xfrm>
            <a:prstGeom prst="rect">
              <a:avLst/>
            </a:prstGeom>
            <a:solidFill>
              <a:srgbClr val="79C4C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sp>
          <p:nvSpPr>
            <p:cNvPr id="18" name="Rectángulo 17"/>
            <p:cNvSpPr/>
            <p:nvPr/>
          </p:nvSpPr>
          <p:spPr>
            <a:xfrm>
              <a:off x="2488222" y="4172956"/>
              <a:ext cx="113397" cy="2685044"/>
            </a:xfrm>
            <a:prstGeom prst="rect">
              <a:avLst/>
            </a:prstGeom>
            <a:solidFill>
              <a:srgbClr val="F3B32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grpSp>
      <p:pic>
        <p:nvPicPr>
          <p:cNvPr id="19" name="Imagen 18"/>
          <p:cNvPicPr>
            <a:picLocks noChangeAspect="1"/>
          </p:cNvPicPr>
          <p:nvPr/>
        </p:nvPicPr>
        <p:blipFill>
          <a:blip r:embed="rId4"/>
          <a:stretch>
            <a:fillRect/>
          </a:stretch>
        </p:blipFill>
        <p:spPr>
          <a:xfrm>
            <a:off x="256576" y="5363110"/>
            <a:ext cx="833051" cy="1275610"/>
          </a:xfrm>
          <a:prstGeom prst="rect">
            <a:avLst/>
          </a:prstGeom>
          <a:effectLst>
            <a:outerShdw blurRad="387350" dist="38100" dir="2700000" sx="104000" sy="104000" algn="tl" rotWithShape="0">
              <a:prstClr val="black">
                <a:alpha val="40000"/>
              </a:prstClr>
            </a:outerShdw>
          </a:effectLst>
        </p:spPr>
      </p:pic>
      <p:sp>
        <p:nvSpPr>
          <p:cNvPr id="26" name="25 CuadroTexto"/>
          <p:cNvSpPr txBox="1"/>
          <p:nvPr/>
        </p:nvSpPr>
        <p:spPr>
          <a:xfrm>
            <a:off x="3645656" y="1749610"/>
            <a:ext cx="5174815" cy="707886"/>
          </a:xfrm>
          <a:prstGeom prst="rect">
            <a:avLst/>
          </a:prstGeom>
          <a:noFill/>
        </p:spPr>
        <p:txBody>
          <a:bodyPr wrap="square" rtlCol="0">
            <a:spAutoFit/>
          </a:bodyPr>
          <a:lstStyle/>
          <a:p>
            <a:pPr lvl="0"/>
            <a:r>
              <a:rPr lang="es-CO" sz="1400" b="0" dirty="0">
                <a:solidFill>
                  <a:schemeClr val="bg1"/>
                </a:solidFill>
                <a:effectLst/>
                <a:latin typeface="Calibri" pitchFamily="34" charset="0"/>
              </a:rPr>
              <a:t>Técnica cubana. Basada en </a:t>
            </a:r>
            <a:r>
              <a:rPr lang="es-ES" sz="1400" b="0" dirty="0">
                <a:solidFill>
                  <a:schemeClr val="bg1"/>
                </a:solidFill>
                <a:effectLst/>
                <a:latin typeface="Calibri" pitchFamily="34" charset="0"/>
              </a:rPr>
              <a:t>colectores para captación de semilla,                                                 </a:t>
            </a:r>
          </a:p>
          <a:p>
            <a:pPr lvl="0"/>
            <a:r>
              <a:rPr lang="es-ES" sz="1400" b="0" dirty="0">
                <a:solidFill>
                  <a:schemeClr val="bg1"/>
                </a:solidFill>
                <a:effectLst/>
                <a:latin typeface="Calibri" pitchFamily="34" charset="0"/>
              </a:rPr>
              <a:t>elaborados en aluminio simulando una raíz de mangle. </a:t>
            </a:r>
            <a:endParaRPr lang="es-CO" sz="1400" b="0" dirty="0">
              <a:solidFill>
                <a:schemeClr val="bg1"/>
              </a:solidFill>
              <a:effectLst/>
              <a:latin typeface="Calibri" pitchFamily="34" charset="0"/>
            </a:endParaRPr>
          </a:p>
          <a:p>
            <a:endParaRPr lang="es-CO" sz="1200" b="0" dirty="0">
              <a:solidFill>
                <a:schemeClr val="bg1"/>
              </a:solidFill>
              <a:effectLst/>
              <a:latin typeface="Calibri" pitchFamily="34" charset="0"/>
            </a:endParaRPr>
          </a:p>
        </p:txBody>
      </p:sp>
      <p:sp>
        <p:nvSpPr>
          <p:cNvPr id="9" name="Título 1"/>
          <p:cNvSpPr txBox="1">
            <a:spLocks/>
          </p:cNvSpPr>
          <p:nvPr/>
        </p:nvSpPr>
        <p:spPr>
          <a:xfrm>
            <a:off x="2867187" y="247973"/>
            <a:ext cx="2186674" cy="495946"/>
          </a:xfrm>
          <a:prstGeom prst="rect">
            <a:avLst/>
          </a:prstGeom>
        </p:spPr>
        <p:txBody>
          <a:bodyPr vert="horz" lIns="91440" tIns="45720" rIns="91440" bIns="45720" rtlCol="0" anchor="t">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chemeClr val="accent1">
                    <a:lumMod val="50000"/>
                  </a:schemeClr>
                </a:solidFill>
                <a:latin typeface="+mn-lt"/>
                <a:ea typeface="+mn-ea"/>
                <a:cs typeface="+mn-cs"/>
              </a:rPr>
              <a:t>Conclusions</a:t>
            </a:r>
            <a:endParaRPr lang="es-ES" sz="2800" b="1" dirty="0">
              <a:solidFill>
                <a:schemeClr val="accent1">
                  <a:lumMod val="50000"/>
                </a:schemeClr>
              </a:solidFill>
              <a:latin typeface="+mn-lt"/>
              <a:ea typeface="+mn-ea"/>
              <a:cs typeface="+mn-cs"/>
            </a:endParaRPr>
          </a:p>
        </p:txBody>
      </p:sp>
      <p:sp>
        <p:nvSpPr>
          <p:cNvPr id="10" name="CuadroTexto 9"/>
          <p:cNvSpPr txBox="1"/>
          <p:nvPr/>
        </p:nvSpPr>
        <p:spPr>
          <a:xfrm>
            <a:off x="2775611" y="1115793"/>
            <a:ext cx="5845014" cy="4247317"/>
          </a:xfrm>
          <a:prstGeom prst="rect">
            <a:avLst/>
          </a:prstGeom>
          <a:noFill/>
        </p:spPr>
        <p:txBody>
          <a:bodyPr wrap="square" rtlCol="0">
            <a:spAutoFit/>
          </a:bodyPr>
          <a:lstStyle/>
          <a:p>
            <a:pPr marL="285750" indent="-285750">
              <a:buFont typeface="Wingdings" panose="05000000000000000000" pitchFamily="2" charset="2"/>
              <a:buChar char="ü"/>
            </a:pPr>
            <a:r>
              <a:rPr lang="en-US" dirty="0"/>
              <a:t>Highest scores are given by PNN and </a:t>
            </a:r>
            <a:r>
              <a:rPr lang="en-US" dirty="0" smtClean="0"/>
              <a:t>Coralina; </a:t>
            </a:r>
            <a:r>
              <a:rPr lang="en-US" dirty="0"/>
              <a:t>being exclusively dedicated to </a:t>
            </a:r>
            <a:r>
              <a:rPr lang="en-US" dirty="0" smtClean="0"/>
              <a:t>MPAs </a:t>
            </a:r>
            <a:r>
              <a:rPr lang="en-US" dirty="0"/>
              <a:t>management provides them with more tools and knowledge to achieve financial </a:t>
            </a:r>
            <a:r>
              <a:rPr lang="en-US" dirty="0" smtClean="0"/>
              <a:t>sustainability</a:t>
            </a:r>
          </a:p>
          <a:p>
            <a:pPr marL="285750" indent="-285750">
              <a:buFont typeface="Wingdings" panose="05000000000000000000" pitchFamily="2" charset="2"/>
              <a:buChar char="ü"/>
            </a:pPr>
            <a:r>
              <a:rPr lang="en-US" dirty="0"/>
              <a:t>Colombian legal framework aimed at the financial sustainability of MPAs is still incomplete and puts on risk the conservation goals. It´s not enough to declare MPAs; government must offer a legal and regulatory framework to secure the well functioning of </a:t>
            </a:r>
            <a:r>
              <a:rPr lang="en-US" dirty="0" smtClean="0"/>
              <a:t>MPAs</a:t>
            </a:r>
          </a:p>
          <a:p>
            <a:pPr marL="285750" indent="-285750">
              <a:buFont typeface="Wingdings" panose="05000000000000000000" pitchFamily="2" charset="2"/>
              <a:buChar char="ü"/>
            </a:pPr>
            <a:r>
              <a:rPr lang="en-US" dirty="0"/>
              <a:t>PNN and Coralina have been proactive in finding new financing sources and it has shown great </a:t>
            </a:r>
            <a:r>
              <a:rPr lang="en-US" dirty="0" smtClean="0"/>
              <a:t>benefits</a:t>
            </a:r>
          </a:p>
          <a:p>
            <a:pPr marL="285750" indent="-285750">
              <a:buFont typeface="Wingdings" panose="05000000000000000000" pitchFamily="2" charset="2"/>
              <a:buChar char="ü"/>
            </a:pPr>
            <a:r>
              <a:rPr lang="en-US" dirty="0" smtClean="0"/>
              <a:t>The whole system requires to advance towards standardized </a:t>
            </a:r>
            <a:r>
              <a:rPr lang="en-US" dirty="0"/>
              <a:t>cost accounting, business plans and cost effective principles.</a:t>
            </a:r>
            <a:endParaRPr lang="en-US" dirty="0" smtClean="0"/>
          </a:p>
          <a:p>
            <a:pPr marL="285750" indent="-285750">
              <a:buFont typeface="Wingdings" panose="05000000000000000000" pitchFamily="2" charset="2"/>
              <a:buChar char="ü"/>
            </a:pPr>
            <a:endParaRPr lang="es-CO" dirty="0"/>
          </a:p>
        </p:txBody>
      </p:sp>
      <p:pic>
        <p:nvPicPr>
          <p:cNvPr id="11" name="Imagen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48394" y="4580819"/>
            <a:ext cx="1782769" cy="1772865"/>
          </a:xfrm>
          <a:prstGeom prst="rect">
            <a:avLst/>
          </a:prstGeom>
        </p:spPr>
      </p:pic>
    </p:spTree>
    <p:extLst>
      <p:ext uri="{BB962C8B-B14F-4D97-AF65-F5344CB8AC3E}">
        <p14:creationId xmlns:p14="http://schemas.microsoft.com/office/powerpoint/2010/main" val="34758151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Bibliografía recomendada</a:t>
            </a:r>
            <a:endParaRPr lang="es-CO" dirty="0"/>
          </a:p>
        </p:txBody>
      </p:sp>
      <p:pic>
        <p:nvPicPr>
          <p:cNvPr id="4" name="Imagen 3"/>
          <p:cNvPicPr>
            <a:picLocks noChangeAspect="1"/>
          </p:cNvPicPr>
          <p:nvPr/>
        </p:nvPicPr>
        <p:blipFill>
          <a:blip r:embed="rId2"/>
          <a:stretch>
            <a:fillRect/>
          </a:stretch>
        </p:blipFill>
        <p:spPr>
          <a:xfrm>
            <a:off x="3754685" y="912342"/>
            <a:ext cx="3831730" cy="5353148"/>
          </a:xfrm>
          <a:prstGeom prst="rect">
            <a:avLst/>
          </a:prstGeom>
        </p:spPr>
      </p:pic>
      <p:sp>
        <p:nvSpPr>
          <p:cNvPr id="5" name="TextBox 13"/>
          <p:cNvSpPr txBox="1"/>
          <p:nvPr/>
        </p:nvSpPr>
        <p:spPr>
          <a:xfrm>
            <a:off x="1000294" y="5936761"/>
            <a:ext cx="2754391" cy="461665"/>
          </a:xfrm>
          <a:prstGeom prst="rect">
            <a:avLst/>
          </a:prstGeom>
          <a:noFill/>
        </p:spPr>
        <p:txBody>
          <a:bodyPr wrap="square" rtlCol="0">
            <a:spAutoFit/>
          </a:bodyPr>
          <a:lstStyle/>
          <a:p>
            <a:endParaRPr lang="es-CO" sz="800" b="0" i="0" u="none" strike="noStrike" kern="1200" baseline="0" noProof="0" dirty="0" smtClean="0">
              <a:solidFill>
                <a:schemeClr val="bg1"/>
              </a:solidFill>
              <a:latin typeface="+mn-lt"/>
              <a:ea typeface="+mn-ea"/>
              <a:cs typeface="+mn-cs"/>
            </a:endParaRPr>
          </a:p>
          <a:p>
            <a:r>
              <a:rPr lang="es-CO" sz="800" b="0" i="0" u="none" strike="noStrike" kern="1200" baseline="0" noProof="0" dirty="0" smtClean="0">
                <a:solidFill>
                  <a:schemeClr val="bg1"/>
                </a:solidFill>
                <a:latin typeface="+mn-lt"/>
                <a:ea typeface="+mn-ea"/>
                <a:cs typeface="+mn-cs"/>
              </a:rPr>
              <a:t> </a:t>
            </a:r>
            <a:r>
              <a:rPr lang="es-CO" sz="800" b="0" i="1" u="none" strike="noStrike" kern="1200" baseline="0" noProof="0" dirty="0" smtClean="0">
                <a:solidFill>
                  <a:schemeClr val="bg1"/>
                </a:solidFill>
                <a:latin typeface="+mn-lt"/>
                <a:ea typeface="+mn-ea"/>
                <a:cs typeface="+mn-cs"/>
              </a:rPr>
              <a:t>Contenidos protegidos por la licencia </a:t>
            </a:r>
            <a:r>
              <a:rPr lang="es-CO" sz="800" b="0" i="1" u="none" strike="noStrike" kern="1200" baseline="0" noProof="0" dirty="0" err="1" smtClean="0">
                <a:solidFill>
                  <a:schemeClr val="bg1"/>
                </a:solidFill>
                <a:latin typeface="+mn-lt"/>
                <a:ea typeface="+mn-ea"/>
                <a:cs typeface="+mn-cs"/>
              </a:rPr>
              <a:t>Creative</a:t>
            </a:r>
            <a:r>
              <a:rPr lang="es-CO" sz="800" b="0" i="1" u="none" strike="noStrike" kern="1200" baseline="0" noProof="0" dirty="0" smtClean="0">
                <a:solidFill>
                  <a:schemeClr val="bg1"/>
                </a:solidFill>
                <a:latin typeface="+mn-lt"/>
                <a:ea typeface="+mn-ea"/>
                <a:cs typeface="+mn-cs"/>
              </a:rPr>
              <a:t> </a:t>
            </a:r>
            <a:r>
              <a:rPr lang="es-CO" sz="800" b="0" i="1" u="none" strike="noStrike" kern="1200" baseline="0" noProof="0" dirty="0" err="1" smtClean="0">
                <a:solidFill>
                  <a:schemeClr val="bg1"/>
                </a:solidFill>
                <a:latin typeface="+mn-lt"/>
                <a:ea typeface="+mn-ea"/>
                <a:cs typeface="+mn-cs"/>
              </a:rPr>
              <a:t>Commons</a:t>
            </a:r>
            <a:r>
              <a:rPr lang="es-CO" sz="800" b="0" i="1" u="none" strike="noStrike" kern="1200" baseline="0" noProof="0" dirty="0" smtClean="0">
                <a:solidFill>
                  <a:schemeClr val="bg1"/>
                </a:solidFill>
              </a:rPr>
              <a:t> Attribution-NonCommercial-ShareAlike4.0</a:t>
            </a:r>
            <a:endParaRPr lang="es-CO" sz="800" noProof="0" dirty="0">
              <a:solidFill>
                <a:schemeClr val="bg1"/>
              </a:solidFill>
            </a:endParaRPr>
          </a:p>
        </p:txBody>
      </p:sp>
      <p:pic>
        <p:nvPicPr>
          <p:cNvPr id="6" name="Picture 14" descr="../../../Desktop/Screen%20Shot%202018-04-11%20at%2017.39.58.pn"/>
          <p:cNvPicPr/>
          <p:nvPr/>
        </p:nvPicPr>
        <p:blipFill>
          <a:blip r:embed="rId3">
            <a:extLst>
              <a:ext uri="{28A0092B-C50C-407E-A947-70E740481C1C}">
                <a14:useLocalDpi xmlns:a14="http://schemas.microsoft.com/office/drawing/2010/main" val="0"/>
              </a:ext>
            </a:extLst>
          </a:blip>
          <a:srcRect/>
          <a:stretch>
            <a:fillRect/>
          </a:stretch>
        </p:blipFill>
        <p:spPr bwMode="auto">
          <a:xfrm>
            <a:off x="91439" y="6047301"/>
            <a:ext cx="927100" cy="330200"/>
          </a:xfrm>
          <a:prstGeom prst="rect">
            <a:avLst/>
          </a:prstGeom>
          <a:noFill/>
          <a:ln w="15875">
            <a:solidFill>
              <a:schemeClr val="tx1"/>
            </a:solidFill>
          </a:ln>
        </p:spPr>
      </p:pic>
    </p:spTree>
    <p:extLst>
      <p:ext uri="{BB962C8B-B14F-4D97-AF65-F5344CB8AC3E}">
        <p14:creationId xmlns:p14="http://schemas.microsoft.com/office/powerpoint/2010/main" val="32394381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fld id="{AFD40E49-1F5A-4E52-B3D2-7E58D3B954A5}" type="slidenum">
              <a:rPr lang="es-ES" smtClean="0"/>
              <a:pPr/>
              <a:t>24</a:t>
            </a:fld>
            <a:endParaRPr lang="es-ES"/>
          </a:p>
        </p:txBody>
      </p:sp>
      <p:sp>
        <p:nvSpPr>
          <p:cNvPr id="2" name="Título 1"/>
          <p:cNvSpPr>
            <a:spLocks noGrp="1"/>
          </p:cNvSpPr>
          <p:nvPr>
            <p:ph type="title"/>
          </p:nvPr>
        </p:nvSpPr>
        <p:spPr/>
        <p:txBody>
          <a:bodyPr>
            <a:normAutofit/>
          </a:bodyPr>
          <a:lstStyle/>
          <a:p>
            <a:r>
              <a:rPr lang="es-ES" sz="4000" dirty="0" smtClean="0"/>
              <a:t>Gracias!</a:t>
            </a:r>
            <a:endParaRPr lang="es-ES" sz="4000" dirty="0"/>
          </a:p>
        </p:txBody>
      </p:sp>
      <p:sp>
        <p:nvSpPr>
          <p:cNvPr id="4" name="CuadroTexto 3"/>
          <p:cNvSpPr txBox="1"/>
          <p:nvPr/>
        </p:nvSpPr>
        <p:spPr>
          <a:xfrm>
            <a:off x="5489565" y="5313681"/>
            <a:ext cx="3027175" cy="400110"/>
          </a:xfrm>
          <a:prstGeom prst="rect">
            <a:avLst/>
          </a:prstGeom>
          <a:noFill/>
        </p:spPr>
        <p:txBody>
          <a:bodyPr wrap="none" rtlCol="0">
            <a:spAutoFit/>
          </a:bodyPr>
          <a:lstStyle/>
          <a:p>
            <a:r>
              <a:rPr lang="en-US" sz="2000" dirty="0" err="1" smtClean="0"/>
              <a:t>Profesor</a:t>
            </a:r>
            <a:r>
              <a:rPr lang="en-US" sz="2000" dirty="0" smtClean="0"/>
              <a:t>:  Andrea Contreras</a:t>
            </a:r>
            <a:endParaRPr lang="en-US" sz="2000" dirty="0"/>
          </a:p>
        </p:txBody>
      </p:sp>
    </p:spTree>
    <p:extLst>
      <p:ext uri="{BB962C8B-B14F-4D97-AF65-F5344CB8AC3E}">
        <p14:creationId xmlns:p14="http://schemas.microsoft.com/office/powerpoint/2010/main" val="11590439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CO" dirty="0" smtClean="0"/>
              <a:t>¿Qué es la sostenibilidad financiera de áreas protegidas?</a:t>
            </a:r>
            <a:endParaRPr lang="es-CO" dirty="0"/>
          </a:p>
        </p:txBody>
      </p:sp>
      <p:sp>
        <p:nvSpPr>
          <p:cNvPr id="4" name="Marcador de contenido 3"/>
          <p:cNvSpPr>
            <a:spLocks noGrp="1"/>
          </p:cNvSpPr>
          <p:nvPr>
            <p:ph sz="half" idx="1"/>
          </p:nvPr>
        </p:nvSpPr>
        <p:spPr>
          <a:xfrm>
            <a:off x="628650" y="1332726"/>
            <a:ext cx="3886200" cy="4938367"/>
          </a:xfrm>
        </p:spPr>
        <p:txBody>
          <a:bodyPr>
            <a:noAutofit/>
          </a:bodyPr>
          <a:lstStyle/>
          <a:p>
            <a:pPr marL="0" indent="0">
              <a:buNone/>
            </a:pPr>
            <a:r>
              <a:rPr lang="es-CO" sz="2600" dirty="0" smtClean="0">
                <a:solidFill>
                  <a:schemeClr val="bg1"/>
                </a:solidFill>
              </a:rPr>
              <a:t>Se refiere a la capacidad de un país para cubrir todos los costos asociados con los sistemas de áreas protegidas</a:t>
            </a:r>
          </a:p>
          <a:p>
            <a:r>
              <a:rPr lang="es-CO" sz="2600" dirty="0" smtClean="0">
                <a:solidFill>
                  <a:schemeClr val="bg1"/>
                </a:solidFill>
              </a:rPr>
              <a:t>Destinación de recursos para cubrir necesidades prioritarias</a:t>
            </a:r>
          </a:p>
          <a:p>
            <a:r>
              <a:rPr lang="es-CO" sz="2600" dirty="0" smtClean="0">
                <a:solidFill>
                  <a:schemeClr val="bg1"/>
                </a:solidFill>
              </a:rPr>
              <a:t>Identificación de fuentes de financiación y reducción de costos</a:t>
            </a:r>
            <a:r>
              <a:rPr lang="es-CO" sz="2600" dirty="0">
                <a:solidFill>
                  <a:schemeClr val="bg1"/>
                </a:solidFill>
              </a:rPr>
              <a:t> </a:t>
            </a:r>
            <a:r>
              <a:rPr lang="es-CO" sz="2600" dirty="0" smtClean="0">
                <a:solidFill>
                  <a:schemeClr val="bg1"/>
                </a:solidFill>
              </a:rPr>
              <a:t>(</a:t>
            </a:r>
            <a:r>
              <a:rPr lang="es-CO" sz="2600" dirty="0" err="1" smtClean="0">
                <a:solidFill>
                  <a:schemeClr val="bg1"/>
                </a:solidFill>
              </a:rPr>
              <a:t>Bovarnik</a:t>
            </a:r>
            <a:r>
              <a:rPr lang="es-CO" sz="2600" dirty="0" smtClean="0">
                <a:solidFill>
                  <a:schemeClr val="bg1"/>
                </a:solidFill>
              </a:rPr>
              <a:t>, 2010)</a:t>
            </a:r>
          </a:p>
        </p:txBody>
      </p:sp>
      <p:pic>
        <p:nvPicPr>
          <p:cNvPr id="2" name="Marcador de contenido 1"/>
          <p:cNvPicPr>
            <a:picLocks noGrp="1" noChangeAspect="1"/>
          </p:cNvPicPr>
          <p:nvPr>
            <p:ph sz="half" idx="2"/>
          </p:nvPr>
        </p:nvPicPr>
        <p:blipFill>
          <a:blip r:embed="rId2"/>
          <a:stretch>
            <a:fillRect/>
          </a:stretch>
        </p:blipFill>
        <p:spPr>
          <a:xfrm>
            <a:off x="4828308" y="2113246"/>
            <a:ext cx="3886094" cy="3148868"/>
          </a:xfrm>
          <a:prstGeom prst="rect">
            <a:avLst/>
          </a:prstGeom>
        </p:spPr>
      </p:pic>
      <p:pic>
        <p:nvPicPr>
          <p:cNvPr id="6" name="Imagen 5"/>
          <p:cNvPicPr>
            <a:picLocks noChangeAspect="1"/>
          </p:cNvPicPr>
          <p:nvPr/>
        </p:nvPicPr>
        <p:blipFill>
          <a:blip r:embed="rId3"/>
          <a:stretch>
            <a:fillRect/>
          </a:stretch>
        </p:blipFill>
        <p:spPr>
          <a:xfrm>
            <a:off x="6309023" y="5293079"/>
            <a:ext cx="2351899" cy="283626"/>
          </a:xfrm>
          <a:prstGeom prst="rect">
            <a:avLst/>
          </a:prstGeom>
        </p:spPr>
      </p:pic>
    </p:spTree>
    <p:extLst>
      <p:ext uri="{BB962C8B-B14F-4D97-AF65-F5344CB8AC3E}">
        <p14:creationId xmlns:p14="http://schemas.microsoft.com/office/powerpoint/2010/main" val="9835139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CO" dirty="0" smtClean="0"/>
              <a:t>¿Qué se requiere para establecer una estrategia de sostenibilidad financiera?</a:t>
            </a:r>
            <a:endParaRPr lang="es-CO" dirty="0"/>
          </a:p>
        </p:txBody>
      </p:sp>
      <p:sp>
        <p:nvSpPr>
          <p:cNvPr id="3" name="Marcador de contenido 2"/>
          <p:cNvSpPr>
            <a:spLocks noGrp="1"/>
          </p:cNvSpPr>
          <p:nvPr>
            <p:ph sz="half" idx="1"/>
          </p:nvPr>
        </p:nvSpPr>
        <p:spPr/>
        <p:txBody>
          <a:bodyPr>
            <a:noAutofit/>
          </a:bodyPr>
          <a:lstStyle/>
          <a:p>
            <a:r>
              <a:rPr lang="es-CO" sz="1800" dirty="0" smtClean="0">
                <a:solidFill>
                  <a:schemeClr val="bg1"/>
                </a:solidFill>
              </a:rPr>
              <a:t>Acciones a nivel central: marco legal, fondos nacionales y establecimiento de tarifas</a:t>
            </a:r>
          </a:p>
          <a:p>
            <a:r>
              <a:rPr lang="es-CO" sz="1800" dirty="0" smtClean="0">
                <a:solidFill>
                  <a:schemeClr val="bg1"/>
                </a:solidFill>
              </a:rPr>
              <a:t>Coordinación entre los ministerios, presupuesto nacional</a:t>
            </a:r>
          </a:p>
          <a:p>
            <a:r>
              <a:rPr lang="es-CO" sz="1800" dirty="0" smtClean="0">
                <a:solidFill>
                  <a:schemeClr val="bg1"/>
                </a:solidFill>
              </a:rPr>
              <a:t>Provisión central de gastos para monitoreo y construcción de capacidades</a:t>
            </a:r>
          </a:p>
          <a:p>
            <a:r>
              <a:rPr lang="es-CO" sz="1800" dirty="0" smtClean="0">
                <a:solidFill>
                  <a:schemeClr val="bg1"/>
                </a:solidFill>
              </a:rPr>
              <a:t>Actividades coordinadas para recoger fondos</a:t>
            </a:r>
          </a:p>
          <a:p>
            <a:r>
              <a:rPr lang="es-CO" sz="1800" dirty="0" smtClean="0">
                <a:solidFill>
                  <a:schemeClr val="bg1"/>
                </a:solidFill>
              </a:rPr>
              <a:t>La planeación central permite que algunas AP subsidien las necesidades de otras</a:t>
            </a:r>
          </a:p>
          <a:p>
            <a:r>
              <a:rPr lang="es-CO" sz="1800" dirty="0" smtClean="0">
                <a:solidFill>
                  <a:schemeClr val="bg1"/>
                </a:solidFill>
              </a:rPr>
              <a:t>Sistema armonizado de tarifas para reducir competencia entre las AP</a:t>
            </a:r>
            <a:endParaRPr lang="es-CO" sz="1800" dirty="0">
              <a:solidFill>
                <a:schemeClr val="bg1"/>
              </a:solidFill>
            </a:endParaRPr>
          </a:p>
        </p:txBody>
      </p:sp>
      <p:pic>
        <p:nvPicPr>
          <p:cNvPr id="5" name="Marcador de contenido 4"/>
          <p:cNvPicPr>
            <a:picLocks noGrp="1" noChangeAspect="1"/>
          </p:cNvPicPr>
          <p:nvPr>
            <p:ph sz="half" idx="2"/>
          </p:nvPr>
        </p:nvPicPr>
        <p:blipFill>
          <a:blip r:embed="rId2"/>
          <a:stretch>
            <a:fillRect/>
          </a:stretch>
        </p:blipFill>
        <p:spPr>
          <a:xfrm>
            <a:off x="4703602" y="1690689"/>
            <a:ext cx="2587761" cy="2031045"/>
          </a:xfrm>
          <a:prstGeom prst="rect">
            <a:avLst/>
          </a:prstGeom>
        </p:spPr>
      </p:pic>
      <p:pic>
        <p:nvPicPr>
          <p:cNvPr id="6" name="Imagen 5"/>
          <p:cNvPicPr>
            <a:picLocks noChangeAspect="1"/>
          </p:cNvPicPr>
          <p:nvPr/>
        </p:nvPicPr>
        <p:blipFill>
          <a:blip r:embed="rId3"/>
          <a:stretch>
            <a:fillRect/>
          </a:stretch>
        </p:blipFill>
        <p:spPr>
          <a:xfrm>
            <a:off x="5606172" y="4001293"/>
            <a:ext cx="2243865" cy="2225607"/>
          </a:xfrm>
          <a:prstGeom prst="rect">
            <a:avLst/>
          </a:prstGeom>
        </p:spPr>
      </p:pic>
    </p:spTree>
    <p:extLst>
      <p:ext uri="{BB962C8B-B14F-4D97-AF65-F5344CB8AC3E}">
        <p14:creationId xmlns:p14="http://schemas.microsoft.com/office/powerpoint/2010/main" val="17853934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¿Qué recomienda el Convenio sobre Diversidad Biológica?</a:t>
            </a:r>
            <a:endParaRPr lang="es-CO" dirty="0"/>
          </a:p>
        </p:txBody>
      </p:sp>
      <p:sp>
        <p:nvSpPr>
          <p:cNvPr id="3" name="Marcador de contenido 2"/>
          <p:cNvSpPr>
            <a:spLocks noGrp="1"/>
          </p:cNvSpPr>
          <p:nvPr>
            <p:ph sz="half" idx="1"/>
          </p:nvPr>
        </p:nvSpPr>
        <p:spPr/>
        <p:txBody>
          <a:bodyPr>
            <a:normAutofit/>
          </a:bodyPr>
          <a:lstStyle/>
          <a:p>
            <a:r>
              <a:rPr lang="es-CO" sz="2400" dirty="0" smtClean="0">
                <a:solidFill>
                  <a:schemeClr val="bg1"/>
                </a:solidFill>
              </a:rPr>
              <a:t>Estudios a nivel nacional sobre la efectividad de los recursos financieros existentes</a:t>
            </a:r>
          </a:p>
          <a:p>
            <a:r>
              <a:rPr lang="es-CO" sz="2400" dirty="0" smtClean="0">
                <a:solidFill>
                  <a:schemeClr val="bg1"/>
                </a:solidFill>
              </a:rPr>
              <a:t>Identificación de fuentes de financiamiento y mecanismos diversificados</a:t>
            </a:r>
          </a:p>
          <a:p>
            <a:r>
              <a:rPr lang="es-CO" sz="2400" dirty="0" smtClean="0">
                <a:solidFill>
                  <a:schemeClr val="bg1"/>
                </a:solidFill>
              </a:rPr>
              <a:t>Establecimiento a nivel nacional de un plan de financiamiento</a:t>
            </a:r>
          </a:p>
          <a:p>
            <a:r>
              <a:rPr lang="es-CO" sz="2400" dirty="0" smtClean="0">
                <a:solidFill>
                  <a:schemeClr val="bg1"/>
                </a:solidFill>
              </a:rPr>
              <a:t>Desarrollo e implementación de políticas</a:t>
            </a:r>
            <a:endParaRPr lang="es-CO" sz="2400" dirty="0">
              <a:solidFill>
                <a:schemeClr val="bg1"/>
              </a:solidFill>
            </a:endParaRPr>
          </a:p>
        </p:txBody>
      </p:sp>
      <p:pic>
        <p:nvPicPr>
          <p:cNvPr id="5" name="Marcador de contenido 4"/>
          <p:cNvPicPr>
            <a:picLocks noGrp="1" noChangeAspect="1"/>
          </p:cNvPicPr>
          <p:nvPr>
            <p:ph sz="half" idx="2"/>
          </p:nvPr>
        </p:nvPicPr>
        <p:blipFill>
          <a:blip r:embed="rId2"/>
          <a:stretch>
            <a:fillRect/>
          </a:stretch>
        </p:blipFill>
        <p:spPr>
          <a:xfrm>
            <a:off x="4629150" y="2433422"/>
            <a:ext cx="4300802" cy="2860033"/>
          </a:xfrm>
          <a:prstGeom prst="rect">
            <a:avLst/>
          </a:prstGeom>
        </p:spPr>
      </p:pic>
      <p:sp>
        <p:nvSpPr>
          <p:cNvPr id="6" name="CuadroTexto 5"/>
          <p:cNvSpPr txBox="1"/>
          <p:nvPr/>
        </p:nvSpPr>
        <p:spPr>
          <a:xfrm>
            <a:off x="5465542" y="5297458"/>
            <a:ext cx="3464410" cy="253916"/>
          </a:xfrm>
          <a:prstGeom prst="rect">
            <a:avLst/>
          </a:prstGeom>
          <a:noFill/>
        </p:spPr>
        <p:txBody>
          <a:bodyPr wrap="none" rtlCol="0">
            <a:spAutoFit/>
          </a:bodyPr>
          <a:lstStyle/>
          <a:p>
            <a:r>
              <a:rPr lang="es-CO" sz="1050" dirty="0" smtClean="0">
                <a:solidFill>
                  <a:schemeClr val="bg1"/>
                </a:solidFill>
              </a:rPr>
              <a:t>Distrito Regional de Manejo Integrado </a:t>
            </a:r>
            <a:r>
              <a:rPr lang="es-CO" sz="1050" dirty="0" err="1" smtClean="0">
                <a:solidFill>
                  <a:schemeClr val="bg1"/>
                </a:solidFill>
              </a:rPr>
              <a:t>Musichi</a:t>
            </a:r>
            <a:r>
              <a:rPr lang="es-CO" sz="1050" dirty="0" smtClean="0">
                <a:solidFill>
                  <a:schemeClr val="bg1"/>
                </a:solidFill>
              </a:rPr>
              <a:t>, </a:t>
            </a:r>
            <a:r>
              <a:rPr lang="es-CO" sz="1050" dirty="0" err="1" smtClean="0">
                <a:solidFill>
                  <a:schemeClr val="bg1"/>
                </a:solidFill>
              </a:rPr>
              <a:t>Corpoguaira</a:t>
            </a:r>
            <a:endParaRPr lang="es-CO" sz="1050" dirty="0">
              <a:solidFill>
                <a:schemeClr val="bg1"/>
              </a:solidFill>
            </a:endParaRPr>
          </a:p>
        </p:txBody>
      </p:sp>
    </p:spTree>
    <p:extLst>
      <p:ext uri="{BB962C8B-B14F-4D97-AF65-F5344CB8AC3E}">
        <p14:creationId xmlns:p14="http://schemas.microsoft.com/office/powerpoint/2010/main" val="26529307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28650" y="183037"/>
            <a:ext cx="3563522" cy="1353064"/>
          </a:xfrm>
        </p:spPr>
        <p:txBody>
          <a:bodyPr/>
          <a:lstStyle/>
          <a:p>
            <a:r>
              <a:rPr lang="es-CO" dirty="0" smtClean="0"/>
              <a:t>Cifras globales</a:t>
            </a:r>
            <a:endParaRPr lang="es-CO" dirty="0"/>
          </a:p>
        </p:txBody>
      </p:sp>
      <mc:AlternateContent xmlns:mc="http://schemas.openxmlformats.org/markup-compatibility/2006" xmlns:cx="http://schemas.microsoft.com/office/drawing/2014/chartex">
        <mc:Choice Requires="cx">
          <p:graphicFrame>
            <p:nvGraphicFramePr>
              <p:cNvPr id="9" name="Marcador de contenido 8"/>
              <p:cNvGraphicFramePr>
                <a:graphicFrameLocks noGrp="1"/>
              </p:cNvGraphicFramePr>
              <p:nvPr>
                <p:ph sz="half" idx="1"/>
                <p:extLst>
                  <p:ext uri="{D42A27DB-BD31-4B8C-83A1-F6EECF244321}">
                    <p14:modId xmlns:p14="http://schemas.microsoft.com/office/powerpoint/2010/main" val="1811901229"/>
                  </p:ext>
                </p:extLst>
              </p:nvPr>
            </p:nvGraphicFramePr>
            <p:xfrm>
              <a:off x="561415" y="1933201"/>
              <a:ext cx="3886200" cy="4351338"/>
            </p:xfrm>
            <a:graphic>
              <a:graphicData uri="http://schemas.microsoft.com/office/drawing/2014/chartex">
                <c:chart xmlns:c="http://schemas.openxmlformats.org/drawingml/2006/chart" xmlns:r="http://schemas.openxmlformats.org/officeDocument/2006/relationships" r:id="rId3"/>
              </a:graphicData>
            </a:graphic>
          </p:graphicFrame>
        </mc:Choice>
        <mc:Fallback xmlns="">
          <p:pic>
            <p:nvPicPr>
              <p:cNvPr id="9" name="Marcador de contenido 8"/>
              <p:cNvPicPr>
                <a:picLocks noGrp="1" noRot="1" noChangeAspect="1" noMove="1" noResize="1" noEditPoints="1" noAdjustHandles="1" noChangeArrowheads="1" noChangeShapeType="1"/>
              </p:cNvPicPr>
              <p:nvPr/>
            </p:nvPicPr>
            <p:blipFill>
              <a:blip r:embed="rId4"/>
              <a:stretch>
                <a:fillRect/>
              </a:stretch>
            </p:blipFill>
            <p:spPr>
              <a:xfrm>
                <a:off x="561415" y="1933201"/>
                <a:ext cx="3886200" cy="4351338"/>
              </a:xfrm>
              <a:prstGeom prst="rect">
                <a:avLst/>
              </a:prstGeom>
            </p:spPr>
          </p:pic>
        </mc:Fallback>
      </mc:AlternateContent>
      <p:sp>
        <p:nvSpPr>
          <p:cNvPr id="6" name="CuadroTexto 5"/>
          <p:cNvSpPr txBox="1"/>
          <p:nvPr/>
        </p:nvSpPr>
        <p:spPr>
          <a:xfrm>
            <a:off x="4853354" y="492369"/>
            <a:ext cx="3235569" cy="923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s-CO" dirty="0" smtClean="0"/>
              <a:t>US$10 </a:t>
            </a:r>
            <a:r>
              <a:rPr lang="es-CO" dirty="0"/>
              <a:t>mil millones invertidos en AP anualmente (UNEP, 2015)</a:t>
            </a:r>
          </a:p>
          <a:p>
            <a:endParaRPr lang="es-CO" dirty="0"/>
          </a:p>
        </p:txBody>
      </p:sp>
      <p:sp>
        <p:nvSpPr>
          <p:cNvPr id="10" name="CuadroTexto 9"/>
          <p:cNvSpPr txBox="1"/>
          <p:nvPr/>
        </p:nvSpPr>
        <p:spPr>
          <a:xfrm>
            <a:off x="1111348" y="2880738"/>
            <a:ext cx="1631852" cy="584775"/>
          </a:xfrm>
          <a:prstGeom prst="rect">
            <a:avLst/>
          </a:prstGeom>
          <a:noFill/>
        </p:spPr>
        <p:txBody>
          <a:bodyPr wrap="square" rtlCol="0">
            <a:spAutoFit/>
          </a:bodyPr>
          <a:lstStyle/>
          <a:p>
            <a:pPr algn="ctr"/>
            <a:r>
              <a:rPr lang="es-CO" sz="3200" dirty="0" smtClean="0">
                <a:solidFill>
                  <a:schemeClr val="bg1"/>
                </a:solidFill>
              </a:rPr>
              <a:t>50%</a:t>
            </a:r>
            <a:endParaRPr lang="es-CO" sz="3200" dirty="0">
              <a:solidFill>
                <a:schemeClr val="bg1"/>
              </a:solidFill>
            </a:endParaRPr>
          </a:p>
        </p:txBody>
      </p:sp>
      <p:sp>
        <p:nvSpPr>
          <p:cNvPr id="11" name="CuadroTexto 10"/>
          <p:cNvSpPr txBox="1"/>
          <p:nvPr/>
        </p:nvSpPr>
        <p:spPr>
          <a:xfrm>
            <a:off x="928468" y="5176911"/>
            <a:ext cx="583814" cy="369332"/>
          </a:xfrm>
          <a:prstGeom prst="rect">
            <a:avLst/>
          </a:prstGeom>
          <a:noFill/>
        </p:spPr>
        <p:txBody>
          <a:bodyPr wrap="none" rtlCol="0">
            <a:spAutoFit/>
          </a:bodyPr>
          <a:lstStyle/>
          <a:p>
            <a:r>
              <a:rPr lang="es-CO" dirty="0" smtClean="0">
                <a:solidFill>
                  <a:schemeClr val="bg1"/>
                </a:solidFill>
              </a:rPr>
              <a:t>13%</a:t>
            </a:r>
            <a:endParaRPr lang="es-CO" dirty="0">
              <a:solidFill>
                <a:schemeClr val="bg1"/>
              </a:solidFill>
            </a:endParaRPr>
          </a:p>
        </p:txBody>
      </p:sp>
      <p:sp>
        <p:nvSpPr>
          <p:cNvPr id="12" name="CuadroTexto 11"/>
          <p:cNvSpPr txBox="1"/>
          <p:nvPr/>
        </p:nvSpPr>
        <p:spPr>
          <a:xfrm>
            <a:off x="2025748" y="4698611"/>
            <a:ext cx="583814" cy="369332"/>
          </a:xfrm>
          <a:prstGeom prst="rect">
            <a:avLst/>
          </a:prstGeom>
          <a:noFill/>
        </p:spPr>
        <p:txBody>
          <a:bodyPr wrap="none" rtlCol="0">
            <a:spAutoFit/>
          </a:bodyPr>
          <a:lstStyle/>
          <a:p>
            <a:r>
              <a:rPr lang="es-CO" dirty="0" smtClean="0">
                <a:solidFill>
                  <a:schemeClr val="bg1"/>
                </a:solidFill>
              </a:rPr>
              <a:t>12%</a:t>
            </a:r>
            <a:endParaRPr lang="es-CO" dirty="0">
              <a:solidFill>
                <a:schemeClr val="bg1"/>
              </a:solidFill>
            </a:endParaRPr>
          </a:p>
        </p:txBody>
      </p:sp>
      <p:sp>
        <p:nvSpPr>
          <p:cNvPr id="13" name="CuadroTexto 12"/>
          <p:cNvSpPr txBox="1"/>
          <p:nvPr/>
        </p:nvSpPr>
        <p:spPr>
          <a:xfrm>
            <a:off x="1927274" y="5542671"/>
            <a:ext cx="466794" cy="369332"/>
          </a:xfrm>
          <a:prstGeom prst="rect">
            <a:avLst/>
          </a:prstGeom>
          <a:noFill/>
        </p:spPr>
        <p:txBody>
          <a:bodyPr wrap="none" rtlCol="0">
            <a:spAutoFit/>
          </a:bodyPr>
          <a:lstStyle/>
          <a:p>
            <a:r>
              <a:rPr lang="es-CO" dirty="0" smtClean="0">
                <a:solidFill>
                  <a:schemeClr val="bg1"/>
                </a:solidFill>
              </a:rPr>
              <a:t>6%</a:t>
            </a:r>
            <a:endParaRPr lang="es-CO" dirty="0">
              <a:solidFill>
                <a:schemeClr val="bg1"/>
              </a:solidFill>
            </a:endParaRPr>
          </a:p>
        </p:txBody>
      </p:sp>
      <p:sp>
        <p:nvSpPr>
          <p:cNvPr id="14" name="CuadroTexto 13"/>
          <p:cNvSpPr txBox="1"/>
          <p:nvPr/>
        </p:nvSpPr>
        <p:spPr>
          <a:xfrm>
            <a:off x="2644725" y="5518107"/>
            <a:ext cx="466794" cy="369332"/>
          </a:xfrm>
          <a:prstGeom prst="rect">
            <a:avLst/>
          </a:prstGeom>
          <a:noFill/>
        </p:spPr>
        <p:txBody>
          <a:bodyPr wrap="none" rtlCol="0">
            <a:spAutoFit/>
          </a:bodyPr>
          <a:lstStyle/>
          <a:p>
            <a:r>
              <a:rPr lang="es-CO" dirty="0" smtClean="0">
                <a:solidFill>
                  <a:schemeClr val="bg1"/>
                </a:solidFill>
              </a:rPr>
              <a:t>3%</a:t>
            </a:r>
            <a:endParaRPr lang="es-CO" dirty="0">
              <a:solidFill>
                <a:schemeClr val="bg1"/>
              </a:solidFill>
            </a:endParaRPr>
          </a:p>
        </p:txBody>
      </p:sp>
      <p:sp>
        <p:nvSpPr>
          <p:cNvPr id="15" name="CuadroTexto 14"/>
          <p:cNvSpPr txBox="1"/>
          <p:nvPr/>
        </p:nvSpPr>
        <p:spPr>
          <a:xfrm>
            <a:off x="2656162" y="1169340"/>
            <a:ext cx="1748790" cy="1384995"/>
          </a:xfrm>
          <a:prstGeom prst="rect">
            <a:avLst/>
          </a:prstGeom>
          <a:solidFill>
            <a:schemeClr val="accent6">
              <a:lumMod val="75000"/>
            </a:schemeClr>
          </a:solidFill>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endParaRPr lang="es-CO" dirty="0" smtClean="0"/>
          </a:p>
          <a:p>
            <a:pPr algn="ctr"/>
            <a:r>
              <a:rPr lang="es-CO" sz="1600" dirty="0" smtClean="0"/>
              <a:t>¿Ecoturismo ?</a:t>
            </a:r>
          </a:p>
          <a:p>
            <a:pPr algn="ctr"/>
            <a:r>
              <a:rPr lang="es-CO" sz="1600" dirty="0" smtClean="0"/>
              <a:t>US$100 mil millones mercado</a:t>
            </a:r>
          </a:p>
          <a:p>
            <a:endParaRPr lang="es-CO" dirty="0"/>
          </a:p>
        </p:txBody>
      </p:sp>
      <p:pic>
        <p:nvPicPr>
          <p:cNvPr id="3" name="Imagen 2"/>
          <p:cNvPicPr>
            <a:picLocks noChangeAspect="1"/>
          </p:cNvPicPr>
          <p:nvPr/>
        </p:nvPicPr>
        <p:blipFill>
          <a:blip r:embed="rId5"/>
          <a:stretch>
            <a:fillRect/>
          </a:stretch>
        </p:blipFill>
        <p:spPr>
          <a:xfrm>
            <a:off x="8326011" y="2434992"/>
            <a:ext cx="739396" cy="739396"/>
          </a:xfrm>
          <a:prstGeom prst="rect">
            <a:avLst/>
          </a:prstGeom>
        </p:spPr>
      </p:pic>
      <p:pic>
        <p:nvPicPr>
          <p:cNvPr id="4" name="Imagen 3"/>
          <p:cNvPicPr>
            <a:picLocks noChangeAspect="1"/>
          </p:cNvPicPr>
          <p:nvPr/>
        </p:nvPicPr>
        <p:blipFill>
          <a:blip r:embed="rId6"/>
          <a:stretch>
            <a:fillRect/>
          </a:stretch>
        </p:blipFill>
        <p:spPr>
          <a:xfrm>
            <a:off x="8326011" y="1549707"/>
            <a:ext cx="764883" cy="764883"/>
          </a:xfrm>
          <a:prstGeom prst="rect">
            <a:avLst/>
          </a:prstGeom>
        </p:spPr>
      </p:pic>
      <p:graphicFrame>
        <p:nvGraphicFramePr>
          <p:cNvPr id="5" name="Tabla 4"/>
          <p:cNvGraphicFramePr>
            <a:graphicFrameLocks noGrp="1"/>
          </p:cNvGraphicFramePr>
          <p:nvPr>
            <p:extLst>
              <p:ext uri="{D42A27DB-BD31-4B8C-83A1-F6EECF244321}">
                <p14:modId xmlns:p14="http://schemas.microsoft.com/office/powerpoint/2010/main" val="3983496338"/>
              </p:ext>
            </p:extLst>
          </p:nvPr>
        </p:nvGraphicFramePr>
        <p:xfrm>
          <a:off x="4512382" y="3819057"/>
          <a:ext cx="4403190" cy="1409308"/>
        </p:xfrm>
        <a:graphic>
          <a:graphicData uri="http://schemas.openxmlformats.org/drawingml/2006/table">
            <a:tbl>
              <a:tblPr firstRow="1" bandRow="1">
                <a:tableStyleId>{5C22544A-7EE6-4342-B048-85BDC9FD1C3A}</a:tableStyleId>
              </a:tblPr>
              <a:tblGrid>
                <a:gridCol w="1467730">
                  <a:extLst>
                    <a:ext uri="{9D8B030D-6E8A-4147-A177-3AD203B41FA5}">
                      <a16:colId xmlns:a16="http://schemas.microsoft.com/office/drawing/2014/main" val="3610474817"/>
                    </a:ext>
                  </a:extLst>
                </a:gridCol>
                <a:gridCol w="1467730">
                  <a:extLst>
                    <a:ext uri="{9D8B030D-6E8A-4147-A177-3AD203B41FA5}">
                      <a16:colId xmlns:a16="http://schemas.microsoft.com/office/drawing/2014/main" val="1102676226"/>
                    </a:ext>
                  </a:extLst>
                </a:gridCol>
                <a:gridCol w="1467730">
                  <a:extLst>
                    <a:ext uri="{9D8B030D-6E8A-4147-A177-3AD203B41FA5}">
                      <a16:colId xmlns:a16="http://schemas.microsoft.com/office/drawing/2014/main" val="622752725"/>
                    </a:ext>
                  </a:extLst>
                </a:gridCol>
              </a:tblGrid>
              <a:tr h="403468">
                <a:tc>
                  <a:txBody>
                    <a:bodyPr/>
                    <a:lstStyle/>
                    <a:p>
                      <a:r>
                        <a:rPr lang="es-CO" dirty="0" smtClean="0"/>
                        <a:t>Mil</a:t>
                      </a:r>
                      <a:r>
                        <a:rPr lang="es-CO" baseline="0" dirty="0" smtClean="0"/>
                        <a:t> Millones US$</a:t>
                      </a:r>
                      <a:endParaRPr lang="es-CO" dirty="0"/>
                    </a:p>
                  </a:txBody>
                  <a:tcPr/>
                </a:tc>
                <a:tc>
                  <a:txBody>
                    <a:bodyPr/>
                    <a:lstStyle/>
                    <a:p>
                      <a:r>
                        <a:rPr lang="es-CO" dirty="0" smtClean="0"/>
                        <a:t>Establecer</a:t>
                      </a:r>
                      <a:endParaRPr lang="es-CO" dirty="0"/>
                    </a:p>
                  </a:txBody>
                  <a:tcPr/>
                </a:tc>
                <a:tc>
                  <a:txBody>
                    <a:bodyPr/>
                    <a:lstStyle/>
                    <a:p>
                      <a:r>
                        <a:rPr lang="es-CO" dirty="0" smtClean="0"/>
                        <a:t>Gestionar (anualmente)</a:t>
                      </a:r>
                      <a:endParaRPr lang="es-CO" dirty="0"/>
                    </a:p>
                  </a:txBody>
                  <a:tcPr/>
                </a:tc>
                <a:extLst>
                  <a:ext uri="{0D108BD9-81ED-4DB2-BD59-A6C34878D82A}">
                    <a16:rowId xmlns:a16="http://schemas.microsoft.com/office/drawing/2014/main" val="2714587278"/>
                  </a:ext>
                </a:extLst>
              </a:tr>
              <a:tr h="403468">
                <a:tc>
                  <a:txBody>
                    <a:bodyPr/>
                    <a:lstStyle/>
                    <a:p>
                      <a:r>
                        <a:rPr lang="es-CO" dirty="0" smtClean="0"/>
                        <a:t>AP Terrestres (17%)</a:t>
                      </a:r>
                      <a:endParaRPr lang="es-CO" dirty="0"/>
                    </a:p>
                  </a:txBody>
                  <a:tcPr/>
                </a:tc>
                <a:tc>
                  <a:txBody>
                    <a:bodyPr/>
                    <a:lstStyle/>
                    <a:p>
                      <a:r>
                        <a:rPr lang="es-CO" dirty="0" smtClean="0">
                          <a:latin typeface="Garamond" panose="02020404030301010803" pitchFamily="18" charset="0"/>
                        </a:rPr>
                        <a:t>~200*</a:t>
                      </a:r>
                      <a:endParaRPr lang="es-CO" dirty="0"/>
                    </a:p>
                  </a:txBody>
                  <a:tcPr/>
                </a:tc>
                <a:tc>
                  <a:txBody>
                    <a:bodyPr/>
                    <a:lstStyle/>
                    <a:p>
                      <a:r>
                        <a:rPr lang="es-CO" dirty="0" smtClean="0"/>
                        <a:t>$2-8</a:t>
                      </a:r>
                      <a:endParaRPr lang="es-CO" dirty="0"/>
                    </a:p>
                  </a:txBody>
                  <a:tcPr/>
                </a:tc>
                <a:extLst>
                  <a:ext uri="{0D108BD9-81ED-4DB2-BD59-A6C34878D82A}">
                    <a16:rowId xmlns:a16="http://schemas.microsoft.com/office/drawing/2014/main" val="1623133163"/>
                  </a:ext>
                </a:extLst>
              </a:tr>
              <a:tr h="403468">
                <a:tc>
                  <a:txBody>
                    <a:bodyPr/>
                    <a:lstStyle/>
                    <a:p>
                      <a:r>
                        <a:rPr lang="es-CO" dirty="0" smtClean="0"/>
                        <a:t>AP Marinas (10%)</a:t>
                      </a:r>
                      <a:endParaRPr lang="es-CO" dirty="0"/>
                    </a:p>
                  </a:txBody>
                  <a:tcPr/>
                </a:tc>
                <a:tc>
                  <a:txBody>
                    <a:bodyPr/>
                    <a:lstStyle/>
                    <a:p>
                      <a:r>
                        <a:rPr lang="es-CO" dirty="0" smtClean="0"/>
                        <a:t>$ 5 - 6</a:t>
                      </a:r>
                      <a:endParaRPr lang="es-CO" dirty="0"/>
                    </a:p>
                  </a:txBody>
                  <a:tcPr/>
                </a:tc>
                <a:tc>
                  <a:txBody>
                    <a:bodyPr/>
                    <a:lstStyle/>
                    <a:p>
                      <a:r>
                        <a:rPr lang="es-CO" dirty="0" smtClean="0"/>
                        <a:t>$1 – 25</a:t>
                      </a:r>
                      <a:endParaRPr lang="es-CO" dirty="0"/>
                    </a:p>
                  </a:txBody>
                  <a:tcPr/>
                </a:tc>
                <a:extLst>
                  <a:ext uri="{0D108BD9-81ED-4DB2-BD59-A6C34878D82A}">
                    <a16:rowId xmlns:a16="http://schemas.microsoft.com/office/drawing/2014/main" val="1128439447"/>
                  </a:ext>
                </a:extLst>
              </a:tr>
            </a:tbl>
          </a:graphicData>
        </a:graphic>
      </p:graphicFrame>
      <p:sp>
        <p:nvSpPr>
          <p:cNvPr id="7" name="CuadroTexto 6"/>
          <p:cNvSpPr txBox="1"/>
          <p:nvPr/>
        </p:nvSpPr>
        <p:spPr>
          <a:xfrm>
            <a:off x="4598028" y="5518107"/>
            <a:ext cx="4467379" cy="461665"/>
          </a:xfrm>
          <a:prstGeom prst="rect">
            <a:avLst/>
          </a:prstGeom>
          <a:noFill/>
        </p:spPr>
        <p:txBody>
          <a:bodyPr wrap="square" rtlCol="0">
            <a:spAutoFit/>
          </a:bodyPr>
          <a:lstStyle/>
          <a:p>
            <a:pPr algn="r"/>
            <a:r>
              <a:rPr lang="es-CO" sz="1200" dirty="0" smtClean="0">
                <a:solidFill>
                  <a:schemeClr val="bg1"/>
                </a:solidFill>
              </a:rPr>
              <a:t>*Adquisición de tierras / Estimaciones de escenarios hipotéticos</a:t>
            </a:r>
          </a:p>
          <a:p>
            <a:pPr algn="r"/>
            <a:r>
              <a:rPr lang="es-CO" sz="1200" dirty="0" err="1" smtClean="0">
                <a:solidFill>
                  <a:schemeClr val="bg1"/>
                </a:solidFill>
              </a:rPr>
              <a:t>Bohorquez</a:t>
            </a:r>
            <a:r>
              <a:rPr lang="es-CO" sz="1200" dirty="0" smtClean="0">
                <a:solidFill>
                  <a:schemeClr val="bg1"/>
                </a:solidFill>
              </a:rPr>
              <a:t> </a:t>
            </a:r>
            <a:r>
              <a:rPr lang="es-CO" sz="1200" i="1" dirty="0" smtClean="0">
                <a:solidFill>
                  <a:schemeClr val="bg1"/>
                </a:solidFill>
              </a:rPr>
              <a:t>et al, </a:t>
            </a:r>
            <a:r>
              <a:rPr lang="es-CO" sz="1200" dirty="0" smtClean="0">
                <a:solidFill>
                  <a:schemeClr val="bg1"/>
                </a:solidFill>
              </a:rPr>
              <a:t>2019. </a:t>
            </a:r>
            <a:r>
              <a:rPr lang="es-CO" sz="1200" dirty="0" err="1" smtClean="0">
                <a:solidFill>
                  <a:schemeClr val="bg1"/>
                </a:solidFill>
              </a:rPr>
              <a:t>Stony</a:t>
            </a:r>
            <a:r>
              <a:rPr lang="es-CO" sz="1200" dirty="0" smtClean="0">
                <a:solidFill>
                  <a:schemeClr val="bg1"/>
                </a:solidFill>
              </a:rPr>
              <a:t> </a:t>
            </a:r>
            <a:r>
              <a:rPr lang="es-CO" sz="1200" dirty="0" err="1" smtClean="0">
                <a:solidFill>
                  <a:schemeClr val="bg1"/>
                </a:solidFill>
              </a:rPr>
              <a:t>Brook</a:t>
            </a:r>
            <a:r>
              <a:rPr lang="es-CO" sz="1200" dirty="0" smtClean="0">
                <a:solidFill>
                  <a:schemeClr val="bg1"/>
                </a:solidFill>
              </a:rPr>
              <a:t> </a:t>
            </a:r>
            <a:r>
              <a:rPr lang="es-CO" sz="1200" dirty="0" err="1" smtClean="0">
                <a:solidFill>
                  <a:schemeClr val="bg1"/>
                </a:solidFill>
              </a:rPr>
              <a:t>University</a:t>
            </a:r>
            <a:r>
              <a:rPr lang="es-CO" sz="1200" dirty="0" smtClean="0">
                <a:solidFill>
                  <a:schemeClr val="bg1"/>
                </a:solidFill>
              </a:rPr>
              <a:t>, New York</a:t>
            </a:r>
            <a:endParaRPr lang="es-CO" sz="1200" dirty="0">
              <a:solidFill>
                <a:schemeClr val="bg1"/>
              </a:solidFill>
            </a:endParaRPr>
          </a:p>
        </p:txBody>
      </p:sp>
      <p:graphicFrame>
        <p:nvGraphicFramePr>
          <p:cNvPr id="17" name="Marcador de contenido 18"/>
          <p:cNvGraphicFramePr>
            <a:graphicFrameLocks/>
          </p:cNvGraphicFramePr>
          <p:nvPr>
            <p:extLst>
              <p:ext uri="{D42A27DB-BD31-4B8C-83A1-F6EECF244321}">
                <p14:modId xmlns:p14="http://schemas.microsoft.com/office/powerpoint/2010/main" val="2780191522"/>
              </p:ext>
            </p:extLst>
          </p:nvPr>
        </p:nvGraphicFramePr>
        <p:xfrm>
          <a:off x="4512382" y="1462784"/>
          <a:ext cx="3840163" cy="2055813"/>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0374368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Fuentes de financiación global</a:t>
            </a:r>
            <a:endParaRPr lang="es-CO" dirty="0"/>
          </a:p>
        </p:txBody>
      </p:sp>
      <p:sp>
        <p:nvSpPr>
          <p:cNvPr id="3" name="Marcador de contenido 2"/>
          <p:cNvSpPr>
            <a:spLocks noGrp="1"/>
          </p:cNvSpPr>
          <p:nvPr>
            <p:ph sz="half" idx="1"/>
          </p:nvPr>
        </p:nvSpPr>
        <p:spPr/>
        <p:txBody>
          <a:bodyPr>
            <a:noAutofit/>
          </a:bodyPr>
          <a:lstStyle/>
          <a:p>
            <a:r>
              <a:rPr lang="es-CO" sz="2000" dirty="0" smtClean="0">
                <a:solidFill>
                  <a:schemeClr val="bg1"/>
                </a:solidFill>
                <a:latin typeface="+mn-lt"/>
              </a:rPr>
              <a:t>BIOFIN: apoyar los gobiernos en la consecución de inversiones destinadas a la conservación de la biodiversidad (150 soluciones)</a:t>
            </a:r>
          </a:p>
          <a:p>
            <a:r>
              <a:rPr lang="es-CO" sz="2000" dirty="0" smtClean="0">
                <a:solidFill>
                  <a:schemeClr val="bg1"/>
                </a:solidFill>
                <a:latin typeface="+mn-lt"/>
              </a:rPr>
              <a:t>Fondos de cambio climático (~10% conservación directa)</a:t>
            </a:r>
          </a:p>
          <a:p>
            <a:r>
              <a:rPr lang="es-CO" sz="2000" dirty="0" smtClean="0">
                <a:solidFill>
                  <a:schemeClr val="bg1"/>
                </a:solidFill>
                <a:latin typeface="+mn-lt"/>
              </a:rPr>
              <a:t>Encontrar fondos de capital privado</a:t>
            </a:r>
          </a:p>
          <a:p>
            <a:r>
              <a:rPr lang="es-CO" sz="2000" dirty="0" smtClean="0">
                <a:solidFill>
                  <a:schemeClr val="bg1"/>
                </a:solidFill>
                <a:latin typeface="+mn-lt"/>
              </a:rPr>
              <a:t>Reducir costos: adoptando tecnología (drones y satélites)</a:t>
            </a:r>
          </a:p>
          <a:p>
            <a:r>
              <a:rPr lang="es-CO" sz="2000" dirty="0" smtClean="0">
                <a:solidFill>
                  <a:schemeClr val="bg1"/>
                </a:solidFill>
                <a:latin typeface="+mn-lt"/>
              </a:rPr>
              <a:t>Disminuir subsidios a actividades que atentan contra las AP (pesca industrial)</a:t>
            </a:r>
          </a:p>
          <a:p>
            <a:r>
              <a:rPr lang="es-CO" sz="2000" dirty="0" smtClean="0">
                <a:solidFill>
                  <a:schemeClr val="bg1"/>
                </a:solidFill>
                <a:latin typeface="+mn-lt"/>
              </a:rPr>
              <a:t>Asegurar la participación de las comunidades locales en planes de gestión</a:t>
            </a:r>
            <a:endParaRPr lang="es-CO" sz="2000" dirty="0">
              <a:solidFill>
                <a:schemeClr val="bg1"/>
              </a:solidFill>
              <a:latin typeface="+mn-lt"/>
            </a:endParaRPr>
          </a:p>
        </p:txBody>
      </p:sp>
      <p:pic>
        <p:nvPicPr>
          <p:cNvPr id="5" name="Marcador de contenido 4"/>
          <p:cNvPicPr>
            <a:picLocks noGrp="1" noChangeAspect="1"/>
          </p:cNvPicPr>
          <p:nvPr>
            <p:ph sz="half" idx="2"/>
          </p:nvPr>
        </p:nvPicPr>
        <p:blipFill>
          <a:blip r:embed="rId3"/>
          <a:stretch>
            <a:fillRect/>
          </a:stretch>
        </p:blipFill>
        <p:spPr>
          <a:xfrm>
            <a:off x="4629150" y="2168494"/>
            <a:ext cx="3886200" cy="2594038"/>
          </a:xfrm>
          <a:prstGeom prst="rect">
            <a:avLst/>
          </a:prstGeom>
        </p:spPr>
      </p:pic>
      <p:sp>
        <p:nvSpPr>
          <p:cNvPr id="6" name="CuadroTexto 5"/>
          <p:cNvSpPr txBox="1"/>
          <p:nvPr/>
        </p:nvSpPr>
        <p:spPr>
          <a:xfrm>
            <a:off x="4629150" y="4687593"/>
            <a:ext cx="4025141" cy="369332"/>
          </a:xfrm>
          <a:prstGeom prst="rect">
            <a:avLst/>
          </a:prstGeom>
          <a:noFill/>
        </p:spPr>
        <p:txBody>
          <a:bodyPr wrap="none" rtlCol="0">
            <a:spAutoFit/>
          </a:bodyPr>
          <a:lstStyle/>
          <a:p>
            <a:r>
              <a:rPr lang="es-CO" dirty="0" smtClean="0">
                <a:solidFill>
                  <a:schemeClr val="bg1"/>
                </a:solidFill>
              </a:rPr>
              <a:t>DMI Páramo de Rabanal - CORPOCHIVOR</a:t>
            </a:r>
            <a:endParaRPr lang="es-CO" dirty="0">
              <a:solidFill>
                <a:schemeClr val="bg1"/>
              </a:solidFill>
            </a:endParaRPr>
          </a:p>
        </p:txBody>
      </p:sp>
    </p:spTree>
    <p:extLst>
      <p:ext uri="{BB962C8B-B14F-4D97-AF65-F5344CB8AC3E}">
        <p14:creationId xmlns:p14="http://schemas.microsoft.com/office/powerpoint/2010/main" val="4709898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¿Cuánto se gasta en América Latina en sus AP (USD/Ha)?</a:t>
            </a:r>
            <a:endParaRPr lang="es-CO" dirty="0"/>
          </a:p>
        </p:txBody>
      </p:sp>
      <p:sp>
        <p:nvSpPr>
          <p:cNvPr id="8" name="CuadroTexto 7"/>
          <p:cNvSpPr txBox="1"/>
          <p:nvPr/>
        </p:nvSpPr>
        <p:spPr>
          <a:xfrm>
            <a:off x="7188590" y="5942567"/>
            <a:ext cx="928468" cy="261610"/>
          </a:xfrm>
          <a:prstGeom prst="rect">
            <a:avLst/>
          </a:prstGeom>
          <a:noFill/>
        </p:spPr>
        <p:txBody>
          <a:bodyPr wrap="square" rtlCol="0">
            <a:spAutoFit/>
          </a:bodyPr>
          <a:lstStyle/>
          <a:p>
            <a:r>
              <a:rPr lang="es-CO" sz="1100" dirty="0" smtClean="0"/>
              <a:t>BIOFIN</a:t>
            </a:r>
            <a:endParaRPr lang="es-CO" sz="1100" dirty="0"/>
          </a:p>
        </p:txBody>
      </p:sp>
      <p:graphicFrame>
        <p:nvGraphicFramePr>
          <p:cNvPr id="6" name="Marcador de contenido 6"/>
          <p:cNvGraphicFramePr>
            <a:graphicFrameLocks/>
          </p:cNvGraphicFramePr>
          <p:nvPr>
            <p:extLst>
              <p:ext uri="{D42A27DB-BD31-4B8C-83A1-F6EECF244321}">
                <p14:modId xmlns:p14="http://schemas.microsoft.com/office/powerpoint/2010/main" val="2868918672"/>
              </p:ext>
            </p:extLst>
          </p:nvPr>
        </p:nvGraphicFramePr>
        <p:xfrm>
          <a:off x="628650" y="1360880"/>
          <a:ext cx="7699375"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4" name="CuadroTexto 3"/>
          <p:cNvSpPr txBox="1"/>
          <p:nvPr/>
        </p:nvSpPr>
        <p:spPr>
          <a:xfrm>
            <a:off x="5922022" y="5642727"/>
            <a:ext cx="2533135" cy="307777"/>
          </a:xfrm>
          <a:prstGeom prst="rect">
            <a:avLst/>
          </a:prstGeom>
          <a:noFill/>
        </p:spPr>
        <p:txBody>
          <a:bodyPr wrap="square" rtlCol="0">
            <a:spAutoFit/>
          </a:bodyPr>
          <a:lstStyle/>
          <a:p>
            <a:pPr algn="r"/>
            <a:r>
              <a:rPr lang="es-ES" sz="1400" dirty="0" smtClean="0"/>
              <a:t>BIOFIN</a:t>
            </a:r>
            <a:r>
              <a:rPr lang="es-ES" sz="1400" dirty="0" smtClean="0">
                <a:solidFill>
                  <a:schemeClr val="bg1"/>
                </a:solidFill>
              </a:rPr>
              <a:t>BIOFIN, 2018</a:t>
            </a:r>
            <a:endParaRPr lang="en-US" sz="1400" dirty="0"/>
          </a:p>
        </p:txBody>
      </p:sp>
    </p:spTree>
    <p:extLst>
      <p:ext uri="{BB962C8B-B14F-4D97-AF65-F5344CB8AC3E}">
        <p14:creationId xmlns:p14="http://schemas.microsoft.com/office/powerpoint/2010/main" val="31523080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CO" dirty="0" smtClean="0"/>
              <a:t>Retos y prioridades comunes en la mayor parte de los países BIOFIN de LATAM</a:t>
            </a:r>
            <a:endParaRPr lang="es-CO" dirty="0"/>
          </a:p>
        </p:txBody>
      </p:sp>
      <p:sp>
        <p:nvSpPr>
          <p:cNvPr id="3" name="Marcador de contenido 2"/>
          <p:cNvSpPr>
            <a:spLocks noGrp="1"/>
          </p:cNvSpPr>
          <p:nvPr>
            <p:ph sz="half" idx="1"/>
          </p:nvPr>
        </p:nvSpPr>
        <p:spPr/>
        <p:txBody>
          <a:bodyPr>
            <a:normAutofit/>
          </a:bodyPr>
          <a:lstStyle/>
          <a:p>
            <a:r>
              <a:rPr lang="es-CO" sz="2200" dirty="0" smtClean="0">
                <a:solidFill>
                  <a:schemeClr val="bg1"/>
                </a:solidFill>
              </a:rPr>
              <a:t>Dificultad en la planeación del gasto, estimación de necesidades de presupuesto y gasto en AP</a:t>
            </a:r>
          </a:p>
          <a:p>
            <a:r>
              <a:rPr lang="es-CO" sz="2200" dirty="0" smtClean="0">
                <a:solidFill>
                  <a:schemeClr val="bg1"/>
                </a:solidFill>
              </a:rPr>
              <a:t>Dificultad en la ejecución del gasto público</a:t>
            </a:r>
          </a:p>
          <a:p>
            <a:r>
              <a:rPr lang="es-CO" sz="2200" dirty="0" smtClean="0">
                <a:solidFill>
                  <a:schemeClr val="bg1"/>
                </a:solidFill>
              </a:rPr>
              <a:t>Falta de capacidad en planeación presupuestaria</a:t>
            </a:r>
          </a:p>
          <a:p>
            <a:r>
              <a:rPr lang="es-CO" sz="2200" dirty="0" smtClean="0">
                <a:solidFill>
                  <a:schemeClr val="bg1"/>
                </a:solidFill>
              </a:rPr>
              <a:t>Poco conocimiento de los ciclos presupuestales del estado</a:t>
            </a:r>
          </a:p>
          <a:p>
            <a:r>
              <a:rPr lang="es-CO" sz="2200" dirty="0" smtClean="0">
                <a:solidFill>
                  <a:schemeClr val="bg1"/>
                </a:solidFill>
              </a:rPr>
              <a:t>Falta de claridad en la comunicación de los resultados obtenidos con presupuesto </a:t>
            </a:r>
            <a:endParaRPr lang="es-CO" sz="2200" dirty="0">
              <a:solidFill>
                <a:schemeClr val="bg1"/>
              </a:solidFill>
            </a:endParaRPr>
          </a:p>
        </p:txBody>
      </p:sp>
      <p:pic>
        <p:nvPicPr>
          <p:cNvPr id="5" name="Marcador de contenido 4"/>
          <p:cNvPicPr>
            <a:picLocks noGrp="1" noChangeAspect="1"/>
          </p:cNvPicPr>
          <p:nvPr>
            <p:ph sz="half" idx="2"/>
          </p:nvPr>
        </p:nvPicPr>
        <p:blipFill>
          <a:blip r:embed="rId2"/>
          <a:stretch>
            <a:fillRect/>
          </a:stretch>
        </p:blipFill>
        <p:spPr>
          <a:xfrm>
            <a:off x="4629150" y="2170923"/>
            <a:ext cx="3886200" cy="2589180"/>
          </a:xfrm>
          <a:prstGeom prst="rect">
            <a:avLst/>
          </a:prstGeom>
        </p:spPr>
      </p:pic>
      <p:sp>
        <p:nvSpPr>
          <p:cNvPr id="6" name="CuadroTexto 5"/>
          <p:cNvSpPr txBox="1"/>
          <p:nvPr/>
        </p:nvSpPr>
        <p:spPr>
          <a:xfrm>
            <a:off x="5922627" y="4760103"/>
            <a:ext cx="2707023" cy="276999"/>
          </a:xfrm>
          <a:prstGeom prst="rect">
            <a:avLst/>
          </a:prstGeom>
          <a:noFill/>
        </p:spPr>
        <p:txBody>
          <a:bodyPr wrap="none" rtlCol="0">
            <a:spAutoFit/>
          </a:bodyPr>
          <a:lstStyle/>
          <a:p>
            <a:pPr algn="r"/>
            <a:r>
              <a:rPr lang="es-CO" sz="1200" dirty="0" smtClean="0">
                <a:solidFill>
                  <a:schemeClr val="bg1"/>
                </a:solidFill>
              </a:rPr>
              <a:t>Distrito de manejo integrado </a:t>
            </a:r>
            <a:r>
              <a:rPr lang="es-CO" sz="1200" dirty="0" err="1" smtClean="0">
                <a:solidFill>
                  <a:schemeClr val="bg1"/>
                </a:solidFill>
              </a:rPr>
              <a:t>Luriza</a:t>
            </a:r>
            <a:r>
              <a:rPr lang="es-CO" sz="1200" dirty="0" smtClean="0">
                <a:solidFill>
                  <a:schemeClr val="bg1"/>
                </a:solidFill>
              </a:rPr>
              <a:t>, CRA</a:t>
            </a:r>
            <a:endParaRPr lang="es-CO" sz="1200" dirty="0">
              <a:solidFill>
                <a:schemeClr val="bg1"/>
              </a:solidFill>
            </a:endParaRPr>
          </a:p>
        </p:txBody>
      </p:sp>
    </p:spTree>
    <p:extLst>
      <p:ext uri="{BB962C8B-B14F-4D97-AF65-F5344CB8AC3E}">
        <p14:creationId xmlns:p14="http://schemas.microsoft.com/office/powerpoint/2010/main" val="3816858449"/>
      </p:ext>
    </p:extLst>
  </p:cSld>
  <p:clrMapOvr>
    <a:masterClrMapping/>
  </p:clrMapOvr>
  <p:timing>
    <p:tnLst>
      <p:par>
        <p:cTn id="1" dur="indefinite" restart="never" nodeType="tmRoot"/>
      </p:par>
    </p:tnLst>
  </p:timing>
</p:sld>
</file>

<file path=ppt/theme/theme1.xml><?xml version="1.0" encoding="utf-8"?>
<a:theme xmlns:a="http://schemas.openxmlformats.org/drawingml/2006/main" name="invema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ersonalizado 3">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9097</TotalTime>
  <Words>4038</Words>
  <Application>Microsoft Office PowerPoint</Application>
  <PresentationFormat>Presentación en pantalla (4:3)</PresentationFormat>
  <Paragraphs>292</Paragraphs>
  <Slides>24</Slides>
  <Notes>13</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24</vt:i4>
      </vt:variant>
    </vt:vector>
  </HeadingPairs>
  <TitlesOfParts>
    <vt:vector size="32" baseType="lpstr">
      <vt:lpstr>Arial</vt:lpstr>
      <vt:lpstr>Wingdings</vt:lpstr>
      <vt:lpstr>Calibri</vt:lpstr>
      <vt:lpstr>Open Sans Light</vt:lpstr>
      <vt:lpstr>Calibri Light</vt:lpstr>
      <vt:lpstr>Open Sans Extrabold</vt:lpstr>
      <vt:lpstr>Garamond</vt:lpstr>
      <vt:lpstr>invemar</vt:lpstr>
      <vt:lpstr>Modulo 4: Gestión Integrada de AMP en el contexto de la Alta Guajira (generalidades)</vt:lpstr>
      <vt:lpstr>Presentación de PowerPoint</vt:lpstr>
      <vt:lpstr>¿Qué es la sostenibilidad financiera de áreas protegidas?</vt:lpstr>
      <vt:lpstr>¿Qué se requiere para establecer una estrategia de sostenibilidad financiera?</vt:lpstr>
      <vt:lpstr>¿Qué recomienda el Convenio sobre Diversidad Biológica?</vt:lpstr>
      <vt:lpstr>Cifras globales</vt:lpstr>
      <vt:lpstr>Fuentes de financiación global</vt:lpstr>
      <vt:lpstr>¿Cuánto se gasta en América Latina en sus AP (USD/Ha)?</vt:lpstr>
      <vt:lpstr>Retos y prioridades comunes en la mayor parte de los países BIOFIN de LATAM</vt:lpstr>
      <vt:lpstr>¿Qué están haciendo algunos países?</vt:lpstr>
      <vt:lpstr>Bibliografía recomendada</vt:lpstr>
      <vt:lpstr>Caso Colombia: SINAP</vt:lpstr>
      <vt:lpstr>Presentación de PowerPoint</vt:lpstr>
      <vt:lpstr>Presentación de PowerPoint</vt:lpstr>
      <vt:lpstr>Presentación de PowerPoint</vt:lpstr>
      <vt:lpstr>Presentación de PowerPoint</vt:lpstr>
      <vt:lpstr>Budget Resources</vt:lpstr>
      <vt:lpstr>Regional MPAs’ Annual Budget</vt:lpstr>
      <vt:lpstr>Presentación de PowerPoint</vt:lpstr>
      <vt:lpstr>Presentación de PowerPoint</vt:lpstr>
      <vt:lpstr>Total annual site based revenue generation across all MPAs</vt:lpstr>
      <vt:lpstr>Presentación de PowerPoint</vt:lpstr>
      <vt:lpstr>Bibliografía recomendada</vt:lpstr>
      <vt:lpstr>Gracias!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subject>Convenio INVEMAR MADS 275/2015</dc:subject>
  <dc:creator>Ljarias</dc:creator>
  <cp:keywords>INVEMAR;SIAM;SIAC</cp:keywords>
  <cp:lastModifiedBy>USR TIP JEFE</cp:lastModifiedBy>
  <cp:revision>540</cp:revision>
  <dcterms:created xsi:type="dcterms:W3CDTF">2014-09-04T20:27:04Z</dcterms:created>
  <dcterms:modified xsi:type="dcterms:W3CDTF">2020-09-08T09:52:40Z</dcterms:modified>
  <cp:category>GEZ/LABSIS</cp:category>
</cp:coreProperties>
</file>