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6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8" r:id="rId3"/>
    <p:sldId id="282" r:id="rId4"/>
    <p:sldId id="259" r:id="rId5"/>
    <p:sldId id="280" r:id="rId6"/>
    <p:sldId id="263" r:id="rId7"/>
    <p:sldId id="293" r:id="rId8"/>
    <p:sldId id="283" r:id="rId9"/>
    <p:sldId id="284" r:id="rId10"/>
    <p:sldId id="287" r:id="rId11"/>
    <p:sldId id="286" r:id="rId12"/>
    <p:sldId id="316" r:id="rId13"/>
    <p:sldId id="285" r:id="rId14"/>
    <p:sldId id="288" r:id="rId15"/>
    <p:sldId id="290" r:id="rId16"/>
    <p:sldId id="291" r:id="rId17"/>
    <p:sldId id="289" r:id="rId18"/>
    <p:sldId id="292" r:id="rId19"/>
    <p:sldId id="294" r:id="rId20"/>
    <p:sldId id="302" r:id="rId21"/>
    <p:sldId id="295" r:id="rId22"/>
    <p:sldId id="296" r:id="rId23"/>
    <p:sldId id="303" r:id="rId24"/>
    <p:sldId id="304" r:id="rId25"/>
    <p:sldId id="305" r:id="rId26"/>
    <p:sldId id="306" r:id="rId27"/>
    <p:sldId id="307" r:id="rId28"/>
    <p:sldId id="310" r:id="rId29"/>
    <p:sldId id="311" r:id="rId30"/>
    <p:sldId id="312" r:id="rId31"/>
    <p:sldId id="313" r:id="rId32"/>
    <p:sldId id="314" r:id="rId33"/>
    <p:sldId id="315" r:id="rId34"/>
    <p:sldId id="308" r:id="rId35"/>
    <p:sldId id="309" r:id="rId36"/>
    <p:sldId id="297" r:id="rId37"/>
    <p:sldId id="298" r:id="rId38"/>
    <p:sldId id="301" r:id="rId39"/>
    <p:sldId id="299" r:id="rId40"/>
    <p:sldId id="300" r:id="rId41"/>
    <p:sldId id="318" r:id="rId42"/>
    <p:sldId id="319" r:id="rId43"/>
    <p:sldId id="321" r:id="rId44"/>
    <p:sldId id="320" r:id="rId45"/>
    <p:sldId id="261" r:id="rId46"/>
  </p:sldIdLst>
  <p:sldSz cx="9144000" cy="6858000" type="screen4x3"/>
  <p:notesSz cx="6858000" cy="9144000"/>
  <p:embeddedFontLst>
    <p:embeddedFont>
      <p:font typeface="Open Sans Extrabold" panose="020B0604020202020204" charset="0"/>
      <p:bold r:id="rId49"/>
      <p:boldItalic r:id="rId50"/>
    </p:embeddedFont>
    <p:embeddedFont>
      <p:font typeface="Calibri Light" panose="020F0302020204030204" pitchFamily="34" charset="0"/>
      <p:regular r:id="rId51"/>
      <p: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Open Sans Light" panose="020B0604020202020204" charset="0"/>
      <p:regular r:id="rId57"/>
      <p:italic r:id="rId58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7652924F-4AED-794F-8DCD-4B15FF604DEA}">
          <p14:sldIdLst>
            <p14:sldId id="256"/>
            <p14:sldId id="258"/>
            <p14:sldId id="282"/>
            <p14:sldId id="259"/>
            <p14:sldId id="280"/>
            <p14:sldId id="263"/>
            <p14:sldId id="293"/>
            <p14:sldId id="283"/>
            <p14:sldId id="284"/>
            <p14:sldId id="287"/>
            <p14:sldId id="286"/>
            <p14:sldId id="316"/>
            <p14:sldId id="285"/>
            <p14:sldId id="288"/>
            <p14:sldId id="290"/>
            <p14:sldId id="291"/>
            <p14:sldId id="289"/>
            <p14:sldId id="292"/>
            <p14:sldId id="294"/>
            <p14:sldId id="302"/>
            <p14:sldId id="295"/>
            <p14:sldId id="296"/>
            <p14:sldId id="303"/>
            <p14:sldId id="304"/>
            <p14:sldId id="305"/>
            <p14:sldId id="306"/>
            <p14:sldId id="307"/>
            <p14:sldId id="310"/>
            <p14:sldId id="311"/>
            <p14:sldId id="312"/>
            <p14:sldId id="313"/>
            <p14:sldId id="314"/>
            <p14:sldId id="315"/>
            <p14:sldId id="308"/>
            <p14:sldId id="309"/>
            <p14:sldId id="297"/>
            <p14:sldId id="298"/>
            <p14:sldId id="301"/>
            <p14:sldId id="299"/>
            <p14:sldId id="300"/>
            <p14:sldId id="318"/>
            <p14:sldId id="319"/>
            <p14:sldId id="321"/>
            <p14:sldId id="320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rjefeodi" initials="u" lastIdx="10" clrIdx="0">
    <p:extLst>
      <p:ext uri="{19B8F6BF-5375-455C-9EA6-DF929625EA0E}">
        <p15:presenceInfo xmlns:p15="http://schemas.microsoft.com/office/powerpoint/2012/main" userId="usrjefeod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C4CB"/>
    <a:srgbClr val="009999"/>
    <a:srgbClr val="006600"/>
    <a:srgbClr val="3F3F3F"/>
    <a:srgbClr val="192D45"/>
    <a:srgbClr val="0098BC"/>
    <a:srgbClr val="223D5C"/>
    <a:srgbClr val="143F62"/>
    <a:srgbClr val="FFCC66"/>
    <a:srgbClr val="F3B3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 autoAdjust="0"/>
    <p:restoredTop sz="75879" autoAdjust="0"/>
  </p:normalViewPr>
  <p:slideViewPr>
    <p:cSldViewPr snapToGrid="0" snapToObjects="1">
      <p:cViewPr varScale="1">
        <p:scale>
          <a:sx n="67" d="100"/>
          <a:sy n="67" d="100"/>
        </p:scale>
        <p:origin x="185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13DCB2-8B57-48BA-A023-81C6FC19C66C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</dgm:pt>
    <dgm:pt modelId="{5428CB84-57D6-40DA-977B-0C101D15B4D5}">
      <dgm:prSet phldrT="[Texto]" custT="1"/>
      <dgm:spPr/>
      <dgm:t>
        <a:bodyPr/>
        <a:lstStyle/>
        <a:p>
          <a:r>
            <a:rPr lang="es-CO" sz="1200" dirty="0" err="1" smtClean="0"/>
            <a:t>Representavidad</a:t>
          </a:r>
          <a:endParaRPr lang="es-CO" sz="1200" dirty="0"/>
        </a:p>
      </dgm:t>
    </dgm:pt>
    <dgm:pt modelId="{AED8677F-602F-48B3-B039-A55BBAF81FFA}" type="parTrans" cxnId="{37D334C4-C155-468B-AF5E-067AAFCD61CF}">
      <dgm:prSet/>
      <dgm:spPr/>
      <dgm:t>
        <a:bodyPr/>
        <a:lstStyle/>
        <a:p>
          <a:endParaRPr lang="es-CO" sz="1200"/>
        </a:p>
      </dgm:t>
    </dgm:pt>
    <dgm:pt modelId="{3660E88F-ED36-4512-AB80-DE632CA1ABEF}" type="sibTrans" cxnId="{37D334C4-C155-468B-AF5E-067AAFCD61CF}">
      <dgm:prSet/>
      <dgm:spPr/>
      <dgm:t>
        <a:bodyPr/>
        <a:lstStyle/>
        <a:p>
          <a:endParaRPr lang="es-CO" sz="1200"/>
        </a:p>
      </dgm:t>
    </dgm:pt>
    <dgm:pt modelId="{95686F1A-4383-49F0-978B-6A2248BC624D}">
      <dgm:prSet phldrT="[Texto]" custT="1"/>
      <dgm:spPr/>
      <dgm:t>
        <a:bodyPr/>
        <a:lstStyle/>
        <a:p>
          <a:r>
            <a:rPr lang="es-CO" sz="1200" dirty="0" smtClean="0"/>
            <a:t>Conectividad</a:t>
          </a:r>
          <a:endParaRPr lang="es-CO" sz="1200" dirty="0"/>
        </a:p>
      </dgm:t>
    </dgm:pt>
    <dgm:pt modelId="{E4C93DE9-0535-4716-8D05-5A2980E0C1F6}" type="parTrans" cxnId="{54B58BBA-02CB-4585-A7FE-324D803C328F}">
      <dgm:prSet/>
      <dgm:spPr/>
      <dgm:t>
        <a:bodyPr/>
        <a:lstStyle/>
        <a:p>
          <a:endParaRPr lang="es-CO" sz="1200"/>
        </a:p>
      </dgm:t>
    </dgm:pt>
    <dgm:pt modelId="{7440F624-8959-4F5A-AAAC-919AF4391BE3}" type="sibTrans" cxnId="{54B58BBA-02CB-4585-A7FE-324D803C328F}">
      <dgm:prSet/>
      <dgm:spPr/>
      <dgm:t>
        <a:bodyPr/>
        <a:lstStyle/>
        <a:p>
          <a:endParaRPr lang="es-CO" sz="1200"/>
        </a:p>
      </dgm:t>
    </dgm:pt>
    <dgm:pt modelId="{3E9766D4-3101-42E1-A5EC-75CB304DEC99}">
      <dgm:prSet phldrT="[Texto]" custT="1"/>
      <dgm:spPr/>
      <dgm:t>
        <a:bodyPr/>
        <a:lstStyle/>
        <a:p>
          <a:r>
            <a:rPr lang="es-CO" sz="1200" dirty="0" smtClean="0"/>
            <a:t>Efectividad</a:t>
          </a:r>
          <a:endParaRPr lang="es-CO" sz="1200" dirty="0"/>
        </a:p>
      </dgm:t>
    </dgm:pt>
    <dgm:pt modelId="{F07199E8-7CA8-4AE8-9406-F030615E0662}" type="parTrans" cxnId="{AB6FA205-0A27-49A0-8B4B-A490039A0CCD}">
      <dgm:prSet/>
      <dgm:spPr/>
      <dgm:t>
        <a:bodyPr/>
        <a:lstStyle/>
        <a:p>
          <a:endParaRPr lang="es-CO" sz="1200"/>
        </a:p>
      </dgm:t>
    </dgm:pt>
    <dgm:pt modelId="{F08B0485-B8F8-4D5E-9026-B14A35E1CF16}" type="sibTrans" cxnId="{AB6FA205-0A27-49A0-8B4B-A490039A0CCD}">
      <dgm:prSet/>
      <dgm:spPr/>
      <dgm:t>
        <a:bodyPr/>
        <a:lstStyle/>
        <a:p>
          <a:endParaRPr lang="es-CO" sz="1200"/>
        </a:p>
      </dgm:t>
    </dgm:pt>
    <dgm:pt modelId="{1800BF71-44C0-4C0A-9B1F-A411C157F302}" type="pres">
      <dgm:prSet presAssocID="{9F13DCB2-8B57-48BA-A023-81C6FC19C66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9A8DCA-499E-4510-B66D-A60B2AE5E20D}" type="pres">
      <dgm:prSet presAssocID="{5428CB84-57D6-40DA-977B-0C101D15B4D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A6A09E1-DFBD-4E48-BBBF-8AB8D06A2159}" type="pres">
      <dgm:prSet presAssocID="{5428CB84-57D6-40DA-977B-0C101D15B4D5}" presName="gear1srcNode" presStyleLbl="node1" presStyleIdx="0" presStyleCnt="3"/>
      <dgm:spPr/>
    </dgm:pt>
    <dgm:pt modelId="{2ACB04B8-9679-4B03-AC60-D941384B465A}" type="pres">
      <dgm:prSet presAssocID="{5428CB84-57D6-40DA-977B-0C101D15B4D5}" presName="gear1dstNode" presStyleLbl="node1" presStyleIdx="0" presStyleCnt="3"/>
      <dgm:spPr/>
    </dgm:pt>
    <dgm:pt modelId="{08CDDCEB-F278-4899-8142-6CCCDC34D838}" type="pres">
      <dgm:prSet presAssocID="{95686F1A-4383-49F0-978B-6A2248BC624D}" presName="gear2" presStyleLbl="node1" presStyleIdx="1" presStyleCnt="3" custScaleX="111519" custScaleY="110039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1E8727F-F7E8-4738-85A4-DA1E4454B1FC}" type="pres">
      <dgm:prSet presAssocID="{95686F1A-4383-49F0-978B-6A2248BC624D}" presName="gear2srcNode" presStyleLbl="node1" presStyleIdx="1" presStyleCnt="3"/>
      <dgm:spPr/>
    </dgm:pt>
    <dgm:pt modelId="{5A0AA0E6-2BBE-49D1-B09D-AD0926C95818}" type="pres">
      <dgm:prSet presAssocID="{95686F1A-4383-49F0-978B-6A2248BC624D}" presName="gear2dstNode" presStyleLbl="node1" presStyleIdx="1" presStyleCnt="3"/>
      <dgm:spPr/>
    </dgm:pt>
    <dgm:pt modelId="{769512B3-F312-4219-BF3C-E1023B3DB52B}" type="pres">
      <dgm:prSet presAssocID="{3E9766D4-3101-42E1-A5EC-75CB304DEC99}" presName="gear3" presStyleLbl="node1" presStyleIdx="2" presStyleCnt="3"/>
      <dgm:spPr/>
    </dgm:pt>
    <dgm:pt modelId="{A171E447-AE86-4CA4-954E-40680AE094B8}" type="pres">
      <dgm:prSet presAssocID="{3E9766D4-3101-42E1-A5EC-75CB304DEC99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673015B2-1209-4C49-9807-8FE7E7CE6746}" type="pres">
      <dgm:prSet presAssocID="{3E9766D4-3101-42E1-A5EC-75CB304DEC99}" presName="gear3srcNode" presStyleLbl="node1" presStyleIdx="2" presStyleCnt="3"/>
      <dgm:spPr/>
    </dgm:pt>
    <dgm:pt modelId="{45B96F38-75D9-4ABA-A808-F61E5BFF38E8}" type="pres">
      <dgm:prSet presAssocID="{3E9766D4-3101-42E1-A5EC-75CB304DEC99}" presName="gear3dstNode" presStyleLbl="node1" presStyleIdx="2" presStyleCnt="3"/>
      <dgm:spPr/>
    </dgm:pt>
    <dgm:pt modelId="{7C42E5BD-1D27-4BB3-B5F7-FBC2186658E1}" type="pres">
      <dgm:prSet presAssocID="{3660E88F-ED36-4512-AB80-DE632CA1ABEF}" presName="connector1" presStyleLbl="sibTrans2D1" presStyleIdx="0" presStyleCnt="3"/>
      <dgm:spPr/>
    </dgm:pt>
    <dgm:pt modelId="{05AA8F6C-1A8B-48AB-809B-0DC99B0C1BE5}" type="pres">
      <dgm:prSet presAssocID="{7440F624-8959-4F5A-AAAC-919AF4391BE3}" presName="connector2" presStyleLbl="sibTrans2D1" presStyleIdx="1" presStyleCnt="3"/>
      <dgm:spPr/>
    </dgm:pt>
    <dgm:pt modelId="{4523CAB7-E6AD-4E39-8E3D-30C598876642}" type="pres">
      <dgm:prSet presAssocID="{F08B0485-B8F8-4D5E-9026-B14A35E1CF16}" presName="connector3" presStyleLbl="sibTrans2D1" presStyleIdx="2" presStyleCnt="3"/>
      <dgm:spPr/>
    </dgm:pt>
  </dgm:ptLst>
  <dgm:cxnLst>
    <dgm:cxn modelId="{54B58BBA-02CB-4585-A7FE-324D803C328F}" srcId="{9F13DCB2-8B57-48BA-A023-81C6FC19C66C}" destId="{95686F1A-4383-49F0-978B-6A2248BC624D}" srcOrd="1" destOrd="0" parTransId="{E4C93DE9-0535-4716-8D05-5A2980E0C1F6}" sibTransId="{7440F624-8959-4F5A-AAAC-919AF4391BE3}"/>
    <dgm:cxn modelId="{AB6FA205-0A27-49A0-8B4B-A490039A0CCD}" srcId="{9F13DCB2-8B57-48BA-A023-81C6FC19C66C}" destId="{3E9766D4-3101-42E1-A5EC-75CB304DEC99}" srcOrd="2" destOrd="0" parTransId="{F07199E8-7CA8-4AE8-9406-F030615E0662}" sibTransId="{F08B0485-B8F8-4D5E-9026-B14A35E1CF16}"/>
    <dgm:cxn modelId="{E84AAA8D-F596-4E2A-AB75-AC172368F108}" type="presOf" srcId="{3E9766D4-3101-42E1-A5EC-75CB304DEC99}" destId="{A171E447-AE86-4CA4-954E-40680AE094B8}" srcOrd="1" destOrd="0" presId="urn:microsoft.com/office/officeart/2005/8/layout/gear1"/>
    <dgm:cxn modelId="{C351BD4B-5787-451A-A31A-959D73686DC0}" type="presOf" srcId="{3E9766D4-3101-42E1-A5EC-75CB304DEC99}" destId="{673015B2-1209-4C49-9807-8FE7E7CE6746}" srcOrd="2" destOrd="0" presId="urn:microsoft.com/office/officeart/2005/8/layout/gear1"/>
    <dgm:cxn modelId="{20B46A91-8C8A-4727-9A32-AADA0F679A54}" type="presOf" srcId="{5428CB84-57D6-40DA-977B-0C101D15B4D5}" destId="{1D9A8DCA-499E-4510-B66D-A60B2AE5E20D}" srcOrd="0" destOrd="0" presId="urn:microsoft.com/office/officeart/2005/8/layout/gear1"/>
    <dgm:cxn modelId="{1456188C-08F9-4EAC-A331-3CA5B20A1A87}" type="presOf" srcId="{5428CB84-57D6-40DA-977B-0C101D15B4D5}" destId="{2ACB04B8-9679-4B03-AC60-D941384B465A}" srcOrd="2" destOrd="0" presId="urn:microsoft.com/office/officeart/2005/8/layout/gear1"/>
    <dgm:cxn modelId="{A309BBC7-A269-409F-9C0F-F6E54065CF7A}" type="presOf" srcId="{3660E88F-ED36-4512-AB80-DE632CA1ABEF}" destId="{7C42E5BD-1D27-4BB3-B5F7-FBC2186658E1}" srcOrd="0" destOrd="0" presId="urn:microsoft.com/office/officeart/2005/8/layout/gear1"/>
    <dgm:cxn modelId="{6FD1D23E-E438-4E31-B6A9-D43FA476E272}" type="presOf" srcId="{95686F1A-4383-49F0-978B-6A2248BC624D}" destId="{08CDDCEB-F278-4899-8142-6CCCDC34D838}" srcOrd="0" destOrd="0" presId="urn:microsoft.com/office/officeart/2005/8/layout/gear1"/>
    <dgm:cxn modelId="{A1C15844-065F-4EB4-9941-C34696469AB3}" type="presOf" srcId="{3E9766D4-3101-42E1-A5EC-75CB304DEC99}" destId="{45B96F38-75D9-4ABA-A808-F61E5BFF38E8}" srcOrd="3" destOrd="0" presId="urn:microsoft.com/office/officeart/2005/8/layout/gear1"/>
    <dgm:cxn modelId="{37D334C4-C155-468B-AF5E-067AAFCD61CF}" srcId="{9F13DCB2-8B57-48BA-A023-81C6FC19C66C}" destId="{5428CB84-57D6-40DA-977B-0C101D15B4D5}" srcOrd="0" destOrd="0" parTransId="{AED8677F-602F-48B3-B039-A55BBAF81FFA}" sibTransId="{3660E88F-ED36-4512-AB80-DE632CA1ABEF}"/>
    <dgm:cxn modelId="{E939941B-4312-479F-8BC5-337C4E1AC359}" type="presOf" srcId="{F08B0485-B8F8-4D5E-9026-B14A35E1CF16}" destId="{4523CAB7-E6AD-4E39-8E3D-30C598876642}" srcOrd="0" destOrd="0" presId="urn:microsoft.com/office/officeart/2005/8/layout/gear1"/>
    <dgm:cxn modelId="{5B71AAB1-DF1E-4E89-BE22-68A1A043E3A4}" type="presOf" srcId="{95686F1A-4383-49F0-978B-6A2248BC624D}" destId="{91E8727F-F7E8-4738-85A4-DA1E4454B1FC}" srcOrd="1" destOrd="0" presId="urn:microsoft.com/office/officeart/2005/8/layout/gear1"/>
    <dgm:cxn modelId="{DC94F96D-B94D-4054-9FA8-65087061CAD7}" type="presOf" srcId="{95686F1A-4383-49F0-978B-6A2248BC624D}" destId="{5A0AA0E6-2BBE-49D1-B09D-AD0926C95818}" srcOrd="2" destOrd="0" presId="urn:microsoft.com/office/officeart/2005/8/layout/gear1"/>
    <dgm:cxn modelId="{1BC8675B-E2D8-4112-98EA-B17793D90B39}" type="presOf" srcId="{3E9766D4-3101-42E1-A5EC-75CB304DEC99}" destId="{769512B3-F312-4219-BF3C-E1023B3DB52B}" srcOrd="0" destOrd="0" presId="urn:microsoft.com/office/officeart/2005/8/layout/gear1"/>
    <dgm:cxn modelId="{A19356B4-429D-43BB-BBDA-B0FAAD965108}" type="presOf" srcId="{7440F624-8959-4F5A-AAAC-919AF4391BE3}" destId="{05AA8F6C-1A8B-48AB-809B-0DC99B0C1BE5}" srcOrd="0" destOrd="0" presId="urn:microsoft.com/office/officeart/2005/8/layout/gear1"/>
    <dgm:cxn modelId="{87AE6039-1F67-4DA4-8A86-1B5859C7251A}" type="presOf" srcId="{9F13DCB2-8B57-48BA-A023-81C6FC19C66C}" destId="{1800BF71-44C0-4C0A-9B1F-A411C157F302}" srcOrd="0" destOrd="0" presId="urn:microsoft.com/office/officeart/2005/8/layout/gear1"/>
    <dgm:cxn modelId="{7D4A79AB-43FC-482A-917E-BF05B45990F2}" type="presOf" srcId="{5428CB84-57D6-40DA-977B-0C101D15B4D5}" destId="{CA6A09E1-DFBD-4E48-BBBF-8AB8D06A2159}" srcOrd="1" destOrd="0" presId="urn:microsoft.com/office/officeart/2005/8/layout/gear1"/>
    <dgm:cxn modelId="{2C5CDA66-C10B-498E-84D2-EA1539F5E17F}" type="presParOf" srcId="{1800BF71-44C0-4C0A-9B1F-A411C157F302}" destId="{1D9A8DCA-499E-4510-B66D-A60B2AE5E20D}" srcOrd="0" destOrd="0" presId="urn:microsoft.com/office/officeart/2005/8/layout/gear1"/>
    <dgm:cxn modelId="{E9185D16-E6D7-48B9-BC50-94E1D6FE4689}" type="presParOf" srcId="{1800BF71-44C0-4C0A-9B1F-A411C157F302}" destId="{CA6A09E1-DFBD-4E48-BBBF-8AB8D06A2159}" srcOrd="1" destOrd="0" presId="urn:microsoft.com/office/officeart/2005/8/layout/gear1"/>
    <dgm:cxn modelId="{DEFDBB72-4D5C-4A48-9FBB-39914830A91A}" type="presParOf" srcId="{1800BF71-44C0-4C0A-9B1F-A411C157F302}" destId="{2ACB04B8-9679-4B03-AC60-D941384B465A}" srcOrd="2" destOrd="0" presId="urn:microsoft.com/office/officeart/2005/8/layout/gear1"/>
    <dgm:cxn modelId="{51D23DFE-F364-4DBF-B7BE-2335A44291DC}" type="presParOf" srcId="{1800BF71-44C0-4C0A-9B1F-A411C157F302}" destId="{08CDDCEB-F278-4899-8142-6CCCDC34D838}" srcOrd="3" destOrd="0" presId="urn:microsoft.com/office/officeart/2005/8/layout/gear1"/>
    <dgm:cxn modelId="{E7389B9E-08F5-4232-B53B-CE69676DC8B5}" type="presParOf" srcId="{1800BF71-44C0-4C0A-9B1F-A411C157F302}" destId="{91E8727F-F7E8-4738-85A4-DA1E4454B1FC}" srcOrd="4" destOrd="0" presId="urn:microsoft.com/office/officeart/2005/8/layout/gear1"/>
    <dgm:cxn modelId="{B7EB0FB1-6FDC-475E-9BF6-CC27E4E8903F}" type="presParOf" srcId="{1800BF71-44C0-4C0A-9B1F-A411C157F302}" destId="{5A0AA0E6-2BBE-49D1-B09D-AD0926C95818}" srcOrd="5" destOrd="0" presId="urn:microsoft.com/office/officeart/2005/8/layout/gear1"/>
    <dgm:cxn modelId="{CC573A36-6B4C-4434-9DCE-E7961CC828F6}" type="presParOf" srcId="{1800BF71-44C0-4C0A-9B1F-A411C157F302}" destId="{769512B3-F312-4219-BF3C-E1023B3DB52B}" srcOrd="6" destOrd="0" presId="urn:microsoft.com/office/officeart/2005/8/layout/gear1"/>
    <dgm:cxn modelId="{E3C8833B-3D0F-4C3B-AC35-688F8CEBED71}" type="presParOf" srcId="{1800BF71-44C0-4C0A-9B1F-A411C157F302}" destId="{A171E447-AE86-4CA4-954E-40680AE094B8}" srcOrd="7" destOrd="0" presId="urn:microsoft.com/office/officeart/2005/8/layout/gear1"/>
    <dgm:cxn modelId="{E82B09D7-60B8-4E16-B794-D2EA0AC8350E}" type="presParOf" srcId="{1800BF71-44C0-4C0A-9B1F-A411C157F302}" destId="{673015B2-1209-4C49-9807-8FE7E7CE6746}" srcOrd="8" destOrd="0" presId="urn:microsoft.com/office/officeart/2005/8/layout/gear1"/>
    <dgm:cxn modelId="{94C47629-9638-44F8-ABA6-A9DFC9A35012}" type="presParOf" srcId="{1800BF71-44C0-4C0A-9B1F-A411C157F302}" destId="{45B96F38-75D9-4ABA-A808-F61E5BFF38E8}" srcOrd="9" destOrd="0" presId="urn:microsoft.com/office/officeart/2005/8/layout/gear1"/>
    <dgm:cxn modelId="{AACE0833-C466-46EB-B518-272FC5832F2E}" type="presParOf" srcId="{1800BF71-44C0-4C0A-9B1F-A411C157F302}" destId="{7C42E5BD-1D27-4BB3-B5F7-FBC2186658E1}" srcOrd="10" destOrd="0" presId="urn:microsoft.com/office/officeart/2005/8/layout/gear1"/>
    <dgm:cxn modelId="{C57273E1-56C0-4DA0-94F1-3C1CD0E87482}" type="presParOf" srcId="{1800BF71-44C0-4C0A-9B1F-A411C157F302}" destId="{05AA8F6C-1A8B-48AB-809B-0DC99B0C1BE5}" srcOrd="11" destOrd="0" presId="urn:microsoft.com/office/officeart/2005/8/layout/gear1"/>
    <dgm:cxn modelId="{0FF465CF-16BE-49D4-B33E-4FD9D9939004}" type="presParOf" srcId="{1800BF71-44C0-4C0A-9B1F-A411C157F302}" destId="{4523CAB7-E6AD-4E39-8E3D-30C59887664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13DCB2-8B57-48BA-A023-81C6FC19C66C}" type="doc">
      <dgm:prSet loTypeId="urn:microsoft.com/office/officeart/2005/8/layout/gear1" loCatId="cycle" qsTypeId="urn:microsoft.com/office/officeart/2005/8/quickstyle/simple1" qsCatId="simple" csTypeId="urn:microsoft.com/office/officeart/2005/8/colors/colorful5" csCatId="colorful" phldr="1"/>
      <dgm:spPr/>
    </dgm:pt>
    <dgm:pt modelId="{5428CB84-57D6-40DA-977B-0C101D15B4D5}">
      <dgm:prSet phldrT="[Texto]" custT="1"/>
      <dgm:spPr/>
      <dgm:t>
        <a:bodyPr/>
        <a:lstStyle/>
        <a:p>
          <a:r>
            <a:rPr lang="es-CO" sz="1050" dirty="0" err="1" smtClean="0"/>
            <a:t>Representavidad</a:t>
          </a:r>
          <a:endParaRPr lang="es-CO" sz="1050" dirty="0"/>
        </a:p>
      </dgm:t>
    </dgm:pt>
    <dgm:pt modelId="{AED8677F-602F-48B3-B039-A55BBAF81FFA}" type="parTrans" cxnId="{37D334C4-C155-468B-AF5E-067AAFCD61CF}">
      <dgm:prSet/>
      <dgm:spPr/>
      <dgm:t>
        <a:bodyPr/>
        <a:lstStyle/>
        <a:p>
          <a:endParaRPr lang="es-CO" sz="1200"/>
        </a:p>
      </dgm:t>
    </dgm:pt>
    <dgm:pt modelId="{3660E88F-ED36-4512-AB80-DE632CA1ABEF}" type="sibTrans" cxnId="{37D334C4-C155-468B-AF5E-067AAFCD61CF}">
      <dgm:prSet/>
      <dgm:spPr/>
      <dgm:t>
        <a:bodyPr/>
        <a:lstStyle/>
        <a:p>
          <a:endParaRPr lang="es-CO" sz="1200"/>
        </a:p>
      </dgm:t>
    </dgm:pt>
    <dgm:pt modelId="{95686F1A-4383-49F0-978B-6A2248BC624D}">
      <dgm:prSet phldrT="[Texto]" custT="1"/>
      <dgm:spPr/>
      <dgm:t>
        <a:bodyPr/>
        <a:lstStyle/>
        <a:p>
          <a:r>
            <a:rPr lang="es-CO" sz="1050" dirty="0" smtClean="0"/>
            <a:t>Conectividad</a:t>
          </a:r>
          <a:endParaRPr lang="es-CO" sz="1050" dirty="0"/>
        </a:p>
      </dgm:t>
    </dgm:pt>
    <dgm:pt modelId="{E4C93DE9-0535-4716-8D05-5A2980E0C1F6}" type="parTrans" cxnId="{54B58BBA-02CB-4585-A7FE-324D803C328F}">
      <dgm:prSet/>
      <dgm:spPr/>
      <dgm:t>
        <a:bodyPr/>
        <a:lstStyle/>
        <a:p>
          <a:endParaRPr lang="es-CO" sz="1200"/>
        </a:p>
      </dgm:t>
    </dgm:pt>
    <dgm:pt modelId="{7440F624-8959-4F5A-AAAC-919AF4391BE3}" type="sibTrans" cxnId="{54B58BBA-02CB-4585-A7FE-324D803C328F}">
      <dgm:prSet/>
      <dgm:spPr/>
      <dgm:t>
        <a:bodyPr/>
        <a:lstStyle/>
        <a:p>
          <a:endParaRPr lang="es-CO" sz="1200"/>
        </a:p>
      </dgm:t>
    </dgm:pt>
    <dgm:pt modelId="{3E9766D4-3101-42E1-A5EC-75CB304DEC99}">
      <dgm:prSet phldrT="[Texto]" custT="1"/>
      <dgm:spPr/>
      <dgm:t>
        <a:bodyPr/>
        <a:lstStyle/>
        <a:p>
          <a:r>
            <a:rPr lang="es-CO" sz="1050" dirty="0" smtClean="0"/>
            <a:t>Efectividad</a:t>
          </a:r>
          <a:endParaRPr lang="es-CO" sz="1050" dirty="0"/>
        </a:p>
      </dgm:t>
    </dgm:pt>
    <dgm:pt modelId="{F07199E8-7CA8-4AE8-9406-F030615E0662}" type="parTrans" cxnId="{AB6FA205-0A27-49A0-8B4B-A490039A0CCD}">
      <dgm:prSet/>
      <dgm:spPr/>
      <dgm:t>
        <a:bodyPr/>
        <a:lstStyle/>
        <a:p>
          <a:endParaRPr lang="es-CO" sz="1200"/>
        </a:p>
      </dgm:t>
    </dgm:pt>
    <dgm:pt modelId="{F08B0485-B8F8-4D5E-9026-B14A35E1CF16}" type="sibTrans" cxnId="{AB6FA205-0A27-49A0-8B4B-A490039A0CCD}">
      <dgm:prSet/>
      <dgm:spPr/>
      <dgm:t>
        <a:bodyPr/>
        <a:lstStyle/>
        <a:p>
          <a:endParaRPr lang="es-CO" sz="1200"/>
        </a:p>
      </dgm:t>
    </dgm:pt>
    <dgm:pt modelId="{1800BF71-44C0-4C0A-9B1F-A411C157F302}" type="pres">
      <dgm:prSet presAssocID="{9F13DCB2-8B57-48BA-A023-81C6FC19C66C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D9A8DCA-499E-4510-B66D-A60B2AE5E20D}" type="pres">
      <dgm:prSet presAssocID="{5428CB84-57D6-40DA-977B-0C101D15B4D5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A6A09E1-DFBD-4E48-BBBF-8AB8D06A2159}" type="pres">
      <dgm:prSet presAssocID="{5428CB84-57D6-40DA-977B-0C101D15B4D5}" presName="gear1srcNode" presStyleLbl="node1" presStyleIdx="0" presStyleCnt="3"/>
      <dgm:spPr/>
    </dgm:pt>
    <dgm:pt modelId="{2ACB04B8-9679-4B03-AC60-D941384B465A}" type="pres">
      <dgm:prSet presAssocID="{5428CB84-57D6-40DA-977B-0C101D15B4D5}" presName="gear1dstNode" presStyleLbl="node1" presStyleIdx="0" presStyleCnt="3"/>
      <dgm:spPr/>
    </dgm:pt>
    <dgm:pt modelId="{08CDDCEB-F278-4899-8142-6CCCDC34D838}" type="pres">
      <dgm:prSet presAssocID="{95686F1A-4383-49F0-978B-6A2248BC624D}" presName="gear2" presStyleLbl="node1" presStyleIdx="1" presStyleCnt="3" custScaleX="117046" custScaleY="9941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1E8727F-F7E8-4738-85A4-DA1E4454B1FC}" type="pres">
      <dgm:prSet presAssocID="{95686F1A-4383-49F0-978B-6A2248BC624D}" presName="gear2srcNode" presStyleLbl="node1" presStyleIdx="1" presStyleCnt="3"/>
      <dgm:spPr/>
    </dgm:pt>
    <dgm:pt modelId="{5A0AA0E6-2BBE-49D1-B09D-AD0926C95818}" type="pres">
      <dgm:prSet presAssocID="{95686F1A-4383-49F0-978B-6A2248BC624D}" presName="gear2dstNode" presStyleLbl="node1" presStyleIdx="1" presStyleCnt="3"/>
      <dgm:spPr/>
    </dgm:pt>
    <dgm:pt modelId="{769512B3-F312-4219-BF3C-E1023B3DB52B}" type="pres">
      <dgm:prSet presAssocID="{3E9766D4-3101-42E1-A5EC-75CB304DEC99}" presName="gear3" presStyleLbl="node1" presStyleIdx="2" presStyleCnt="3"/>
      <dgm:spPr/>
    </dgm:pt>
    <dgm:pt modelId="{A171E447-AE86-4CA4-954E-40680AE094B8}" type="pres">
      <dgm:prSet presAssocID="{3E9766D4-3101-42E1-A5EC-75CB304DEC99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673015B2-1209-4C49-9807-8FE7E7CE6746}" type="pres">
      <dgm:prSet presAssocID="{3E9766D4-3101-42E1-A5EC-75CB304DEC99}" presName="gear3srcNode" presStyleLbl="node1" presStyleIdx="2" presStyleCnt="3"/>
      <dgm:spPr/>
    </dgm:pt>
    <dgm:pt modelId="{45B96F38-75D9-4ABA-A808-F61E5BFF38E8}" type="pres">
      <dgm:prSet presAssocID="{3E9766D4-3101-42E1-A5EC-75CB304DEC99}" presName="gear3dstNode" presStyleLbl="node1" presStyleIdx="2" presStyleCnt="3"/>
      <dgm:spPr/>
    </dgm:pt>
    <dgm:pt modelId="{7C42E5BD-1D27-4BB3-B5F7-FBC2186658E1}" type="pres">
      <dgm:prSet presAssocID="{3660E88F-ED36-4512-AB80-DE632CA1ABEF}" presName="connector1" presStyleLbl="sibTrans2D1" presStyleIdx="0" presStyleCnt="3"/>
      <dgm:spPr/>
    </dgm:pt>
    <dgm:pt modelId="{05AA8F6C-1A8B-48AB-809B-0DC99B0C1BE5}" type="pres">
      <dgm:prSet presAssocID="{7440F624-8959-4F5A-AAAC-919AF4391BE3}" presName="connector2" presStyleLbl="sibTrans2D1" presStyleIdx="1" presStyleCnt="3"/>
      <dgm:spPr/>
    </dgm:pt>
    <dgm:pt modelId="{4523CAB7-E6AD-4E39-8E3D-30C598876642}" type="pres">
      <dgm:prSet presAssocID="{F08B0485-B8F8-4D5E-9026-B14A35E1CF16}" presName="connector3" presStyleLbl="sibTrans2D1" presStyleIdx="2" presStyleCnt="3"/>
      <dgm:spPr/>
    </dgm:pt>
  </dgm:ptLst>
  <dgm:cxnLst>
    <dgm:cxn modelId="{2E99A98A-00EF-456D-83DA-7410DB3F1CE1}" type="presOf" srcId="{95686F1A-4383-49F0-978B-6A2248BC624D}" destId="{91E8727F-F7E8-4738-85A4-DA1E4454B1FC}" srcOrd="1" destOrd="0" presId="urn:microsoft.com/office/officeart/2005/8/layout/gear1"/>
    <dgm:cxn modelId="{54B58BBA-02CB-4585-A7FE-324D803C328F}" srcId="{9F13DCB2-8B57-48BA-A023-81C6FC19C66C}" destId="{95686F1A-4383-49F0-978B-6A2248BC624D}" srcOrd="1" destOrd="0" parTransId="{E4C93DE9-0535-4716-8D05-5A2980E0C1F6}" sibTransId="{7440F624-8959-4F5A-AAAC-919AF4391BE3}"/>
    <dgm:cxn modelId="{FB74035C-1A35-4FE3-A26E-EC3A6496E4A3}" type="presOf" srcId="{95686F1A-4383-49F0-978B-6A2248BC624D}" destId="{5A0AA0E6-2BBE-49D1-B09D-AD0926C95818}" srcOrd="2" destOrd="0" presId="urn:microsoft.com/office/officeart/2005/8/layout/gear1"/>
    <dgm:cxn modelId="{AB6FA205-0A27-49A0-8B4B-A490039A0CCD}" srcId="{9F13DCB2-8B57-48BA-A023-81C6FC19C66C}" destId="{3E9766D4-3101-42E1-A5EC-75CB304DEC99}" srcOrd="2" destOrd="0" parTransId="{F07199E8-7CA8-4AE8-9406-F030615E0662}" sibTransId="{F08B0485-B8F8-4D5E-9026-B14A35E1CF16}"/>
    <dgm:cxn modelId="{4DFD2BFE-A36E-43F4-8807-58518684B592}" type="presOf" srcId="{3E9766D4-3101-42E1-A5EC-75CB304DEC99}" destId="{A171E447-AE86-4CA4-954E-40680AE094B8}" srcOrd="1" destOrd="0" presId="urn:microsoft.com/office/officeart/2005/8/layout/gear1"/>
    <dgm:cxn modelId="{5BCC66CF-73F4-48D7-9171-89DF69F31164}" type="presOf" srcId="{9F13DCB2-8B57-48BA-A023-81C6FC19C66C}" destId="{1800BF71-44C0-4C0A-9B1F-A411C157F302}" srcOrd="0" destOrd="0" presId="urn:microsoft.com/office/officeart/2005/8/layout/gear1"/>
    <dgm:cxn modelId="{1CB3DC82-2EE5-43E4-B11C-F1D64D8CEEC0}" type="presOf" srcId="{5428CB84-57D6-40DA-977B-0C101D15B4D5}" destId="{2ACB04B8-9679-4B03-AC60-D941384B465A}" srcOrd="2" destOrd="0" presId="urn:microsoft.com/office/officeart/2005/8/layout/gear1"/>
    <dgm:cxn modelId="{EE125782-4685-4E7D-A455-BF8E6CA21A79}" type="presOf" srcId="{3E9766D4-3101-42E1-A5EC-75CB304DEC99}" destId="{45B96F38-75D9-4ABA-A808-F61E5BFF38E8}" srcOrd="3" destOrd="0" presId="urn:microsoft.com/office/officeart/2005/8/layout/gear1"/>
    <dgm:cxn modelId="{D1A9EC43-24BB-4A7C-9294-85069535239D}" type="presOf" srcId="{95686F1A-4383-49F0-978B-6A2248BC624D}" destId="{08CDDCEB-F278-4899-8142-6CCCDC34D838}" srcOrd="0" destOrd="0" presId="urn:microsoft.com/office/officeart/2005/8/layout/gear1"/>
    <dgm:cxn modelId="{19E77226-6235-4D57-A541-EED71777F12C}" type="presOf" srcId="{7440F624-8959-4F5A-AAAC-919AF4391BE3}" destId="{05AA8F6C-1A8B-48AB-809B-0DC99B0C1BE5}" srcOrd="0" destOrd="0" presId="urn:microsoft.com/office/officeart/2005/8/layout/gear1"/>
    <dgm:cxn modelId="{C8AB2819-D410-490A-B69E-627DBE57DFFB}" type="presOf" srcId="{3E9766D4-3101-42E1-A5EC-75CB304DEC99}" destId="{769512B3-F312-4219-BF3C-E1023B3DB52B}" srcOrd="0" destOrd="0" presId="urn:microsoft.com/office/officeart/2005/8/layout/gear1"/>
    <dgm:cxn modelId="{24BC5B7F-66E7-418B-A631-E6DF2D4DDBBB}" type="presOf" srcId="{F08B0485-B8F8-4D5E-9026-B14A35E1CF16}" destId="{4523CAB7-E6AD-4E39-8E3D-30C598876642}" srcOrd="0" destOrd="0" presId="urn:microsoft.com/office/officeart/2005/8/layout/gear1"/>
    <dgm:cxn modelId="{37D334C4-C155-468B-AF5E-067AAFCD61CF}" srcId="{9F13DCB2-8B57-48BA-A023-81C6FC19C66C}" destId="{5428CB84-57D6-40DA-977B-0C101D15B4D5}" srcOrd="0" destOrd="0" parTransId="{AED8677F-602F-48B3-B039-A55BBAF81FFA}" sibTransId="{3660E88F-ED36-4512-AB80-DE632CA1ABEF}"/>
    <dgm:cxn modelId="{1D32B529-3D5F-42BB-BDFD-05D47A39B108}" type="presOf" srcId="{5428CB84-57D6-40DA-977B-0C101D15B4D5}" destId="{1D9A8DCA-499E-4510-B66D-A60B2AE5E20D}" srcOrd="0" destOrd="0" presId="urn:microsoft.com/office/officeart/2005/8/layout/gear1"/>
    <dgm:cxn modelId="{9D2A0614-C938-47BA-916E-09B9E3505976}" type="presOf" srcId="{5428CB84-57D6-40DA-977B-0C101D15B4D5}" destId="{CA6A09E1-DFBD-4E48-BBBF-8AB8D06A2159}" srcOrd="1" destOrd="0" presId="urn:microsoft.com/office/officeart/2005/8/layout/gear1"/>
    <dgm:cxn modelId="{5C5BBADF-F705-4B23-BA7E-39DC2D3BA247}" type="presOf" srcId="{3660E88F-ED36-4512-AB80-DE632CA1ABEF}" destId="{7C42E5BD-1D27-4BB3-B5F7-FBC2186658E1}" srcOrd="0" destOrd="0" presId="urn:microsoft.com/office/officeart/2005/8/layout/gear1"/>
    <dgm:cxn modelId="{B0CF83C0-01B7-45B1-A532-E90102C1518E}" type="presOf" srcId="{3E9766D4-3101-42E1-A5EC-75CB304DEC99}" destId="{673015B2-1209-4C49-9807-8FE7E7CE6746}" srcOrd="2" destOrd="0" presId="urn:microsoft.com/office/officeart/2005/8/layout/gear1"/>
    <dgm:cxn modelId="{99330BA4-0D8A-4E09-820C-ABE60C0A6F56}" type="presParOf" srcId="{1800BF71-44C0-4C0A-9B1F-A411C157F302}" destId="{1D9A8DCA-499E-4510-B66D-A60B2AE5E20D}" srcOrd="0" destOrd="0" presId="urn:microsoft.com/office/officeart/2005/8/layout/gear1"/>
    <dgm:cxn modelId="{6D13CADA-99F6-4AA4-AE95-547CAB2B4D08}" type="presParOf" srcId="{1800BF71-44C0-4C0A-9B1F-A411C157F302}" destId="{CA6A09E1-DFBD-4E48-BBBF-8AB8D06A2159}" srcOrd="1" destOrd="0" presId="urn:microsoft.com/office/officeart/2005/8/layout/gear1"/>
    <dgm:cxn modelId="{EE063E15-1447-42D0-8D83-9066574D6A2E}" type="presParOf" srcId="{1800BF71-44C0-4C0A-9B1F-A411C157F302}" destId="{2ACB04B8-9679-4B03-AC60-D941384B465A}" srcOrd="2" destOrd="0" presId="urn:microsoft.com/office/officeart/2005/8/layout/gear1"/>
    <dgm:cxn modelId="{ACDB4270-8129-4B28-A2C7-BB60D6C09B7A}" type="presParOf" srcId="{1800BF71-44C0-4C0A-9B1F-A411C157F302}" destId="{08CDDCEB-F278-4899-8142-6CCCDC34D838}" srcOrd="3" destOrd="0" presId="urn:microsoft.com/office/officeart/2005/8/layout/gear1"/>
    <dgm:cxn modelId="{12B7148D-7AC9-40E3-ACC7-A8D5DA9013F6}" type="presParOf" srcId="{1800BF71-44C0-4C0A-9B1F-A411C157F302}" destId="{91E8727F-F7E8-4738-85A4-DA1E4454B1FC}" srcOrd="4" destOrd="0" presId="urn:microsoft.com/office/officeart/2005/8/layout/gear1"/>
    <dgm:cxn modelId="{468B230F-7B25-45A4-A131-A123582DA826}" type="presParOf" srcId="{1800BF71-44C0-4C0A-9B1F-A411C157F302}" destId="{5A0AA0E6-2BBE-49D1-B09D-AD0926C95818}" srcOrd="5" destOrd="0" presId="urn:microsoft.com/office/officeart/2005/8/layout/gear1"/>
    <dgm:cxn modelId="{07700D62-326A-4FC8-B8E8-39642EC15501}" type="presParOf" srcId="{1800BF71-44C0-4C0A-9B1F-A411C157F302}" destId="{769512B3-F312-4219-BF3C-E1023B3DB52B}" srcOrd="6" destOrd="0" presId="urn:microsoft.com/office/officeart/2005/8/layout/gear1"/>
    <dgm:cxn modelId="{E83464B4-E161-492E-959E-5A386EA67C8A}" type="presParOf" srcId="{1800BF71-44C0-4C0A-9B1F-A411C157F302}" destId="{A171E447-AE86-4CA4-954E-40680AE094B8}" srcOrd="7" destOrd="0" presId="urn:microsoft.com/office/officeart/2005/8/layout/gear1"/>
    <dgm:cxn modelId="{E79D0BD7-B43D-4E59-B192-B330303D3212}" type="presParOf" srcId="{1800BF71-44C0-4C0A-9B1F-A411C157F302}" destId="{673015B2-1209-4C49-9807-8FE7E7CE6746}" srcOrd="8" destOrd="0" presId="urn:microsoft.com/office/officeart/2005/8/layout/gear1"/>
    <dgm:cxn modelId="{2A8BE0FE-8AD4-454C-9734-0A094D66D88E}" type="presParOf" srcId="{1800BF71-44C0-4C0A-9B1F-A411C157F302}" destId="{45B96F38-75D9-4ABA-A808-F61E5BFF38E8}" srcOrd="9" destOrd="0" presId="urn:microsoft.com/office/officeart/2005/8/layout/gear1"/>
    <dgm:cxn modelId="{1CCF4B31-AC13-4E8C-A507-0F24F1CD193B}" type="presParOf" srcId="{1800BF71-44C0-4C0A-9B1F-A411C157F302}" destId="{7C42E5BD-1D27-4BB3-B5F7-FBC2186658E1}" srcOrd="10" destOrd="0" presId="urn:microsoft.com/office/officeart/2005/8/layout/gear1"/>
    <dgm:cxn modelId="{756170A8-EEDA-406F-A11A-C4E9E0F2B25E}" type="presParOf" srcId="{1800BF71-44C0-4C0A-9B1F-A411C157F302}" destId="{05AA8F6C-1A8B-48AB-809B-0DC99B0C1BE5}" srcOrd="11" destOrd="0" presId="urn:microsoft.com/office/officeart/2005/8/layout/gear1"/>
    <dgm:cxn modelId="{6E9BC742-3C70-4B81-BBBC-C92A07EFF3E8}" type="presParOf" srcId="{1800BF71-44C0-4C0A-9B1F-A411C157F302}" destId="{4523CAB7-E6AD-4E39-8E3D-30C59887664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8DCA-499E-4510-B66D-A60B2AE5E20D}">
      <dsp:nvSpPr>
        <dsp:cNvPr id="0" name=""/>
        <dsp:cNvSpPr/>
      </dsp:nvSpPr>
      <dsp:spPr>
        <a:xfrm>
          <a:off x="2844800" y="1828800"/>
          <a:ext cx="2235200" cy="2235200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err="1" smtClean="0"/>
            <a:t>Representavidad</a:t>
          </a:r>
          <a:endParaRPr lang="es-CO" sz="1200" kern="1200" dirty="0"/>
        </a:p>
      </dsp:txBody>
      <dsp:txXfrm>
        <a:off x="3294175" y="2352385"/>
        <a:ext cx="1336450" cy="1148939"/>
      </dsp:txXfrm>
    </dsp:sp>
    <dsp:sp modelId="{08CDDCEB-F278-4899-8142-6CCCDC34D838}">
      <dsp:nvSpPr>
        <dsp:cNvPr id="0" name=""/>
        <dsp:cNvSpPr/>
      </dsp:nvSpPr>
      <dsp:spPr>
        <a:xfrm>
          <a:off x="1450693" y="1218883"/>
          <a:ext cx="1812852" cy="1788793"/>
        </a:xfrm>
        <a:prstGeom prst="gear6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Conectividad</a:t>
          </a:r>
          <a:endParaRPr lang="es-CO" sz="1200" kern="1200" dirty="0"/>
        </a:p>
      </dsp:txBody>
      <dsp:txXfrm>
        <a:off x="1904524" y="1671939"/>
        <a:ext cx="905190" cy="882681"/>
      </dsp:txXfrm>
    </dsp:sp>
    <dsp:sp modelId="{769512B3-F312-4219-BF3C-E1023B3DB52B}">
      <dsp:nvSpPr>
        <dsp:cNvPr id="0" name=""/>
        <dsp:cNvSpPr/>
      </dsp:nvSpPr>
      <dsp:spPr>
        <a:xfrm rot="20700000">
          <a:off x="2454821" y="178981"/>
          <a:ext cx="1592756" cy="1592756"/>
        </a:xfrm>
        <a:prstGeom prst="gear6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Efectividad</a:t>
          </a:r>
          <a:endParaRPr lang="es-CO" sz="1200" kern="1200" dirty="0"/>
        </a:p>
      </dsp:txBody>
      <dsp:txXfrm rot="-20700000">
        <a:off x="2804160" y="528320"/>
        <a:ext cx="894080" cy="894080"/>
      </dsp:txXfrm>
    </dsp:sp>
    <dsp:sp modelId="{7C42E5BD-1D27-4BB3-B5F7-FBC2186658E1}">
      <dsp:nvSpPr>
        <dsp:cNvPr id="0" name=""/>
        <dsp:cNvSpPr/>
      </dsp:nvSpPr>
      <dsp:spPr>
        <a:xfrm>
          <a:off x="2671505" y="1492320"/>
          <a:ext cx="2861056" cy="2861056"/>
        </a:xfrm>
        <a:prstGeom prst="circularArrow">
          <a:avLst>
            <a:gd name="adj1" fmla="val 4687"/>
            <a:gd name="adj2" fmla="val 299029"/>
            <a:gd name="adj3" fmla="val 2513083"/>
            <a:gd name="adj4" fmla="val 15867933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A8F6C-1A8B-48AB-809B-0DC99B0C1BE5}">
      <dsp:nvSpPr>
        <dsp:cNvPr id="0" name=""/>
        <dsp:cNvSpPr/>
      </dsp:nvSpPr>
      <dsp:spPr>
        <a:xfrm>
          <a:off x="1256429" y="941355"/>
          <a:ext cx="2078736" cy="2078736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23CAB7-E6AD-4E39-8E3D-30C598876642}">
      <dsp:nvSpPr>
        <dsp:cNvPr id="0" name=""/>
        <dsp:cNvSpPr/>
      </dsp:nvSpPr>
      <dsp:spPr>
        <a:xfrm>
          <a:off x="2086400" y="-169332"/>
          <a:ext cx="2241296" cy="2241296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9A8DCA-499E-4510-B66D-A60B2AE5E20D}">
      <dsp:nvSpPr>
        <dsp:cNvPr id="0" name=""/>
        <dsp:cNvSpPr/>
      </dsp:nvSpPr>
      <dsp:spPr>
        <a:xfrm>
          <a:off x="1690337" y="1315614"/>
          <a:ext cx="1607972" cy="1607972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err="1" smtClean="0"/>
            <a:t>Representavidad</a:t>
          </a:r>
          <a:endParaRPr lang="es-CO" sz="1050" kern="1200" dirty="0"/>
        </a:p>
      </dsp:txBody>
      <dsp:txXfrm>
        <a:off x="2013611" y="1692274"/>
        <a:ext cx="961424" cy="826531"/>
      </dsp:txXfrm>
    </dsp:sp>
    <dsp:sp modelId="{08CDDCEB-F278-4899-8142-6CCCDC34D838}">
      <dsp:nvSpPr>
        <dsp:cNvPr id="0" name=""/>
        <dsp:cNvSpPr/>
      </dsp:nvSpPr>
      <dsp:spPr>
        <a:xfrm>
          <a:off x="655118" y="938980"/>
          <a:ext cx="1368776" cy="1162570"/>
        </a:xfrm>
        <a:prstGeom prst="gear6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Conectividad</a:t>
          </a:r>
          <a:endParaRPr lang="es-CO" sz="1050" kern="1200" dirty="0"/>
        </a:p>
      </dsp:txBody>
      <dsp:txXfrm>
        <a:off x="977773" y="1233429"/>
        <a:ext cx="723466" cy="573672"/>
      </dsp:txXfrm>
    </dsp:sp>
    <dsp:sp modelId="{769512B3-F312-4219-BF3C-E1023B3DB52B}">
      <dsp:nvSpPr>
        <dsp:cNvPr id="0" name=""/>
        <dsp:cNvSpPr/>
      </dsp:nvSpPr>
      <dsp:spPr>
        <a:xfrm rot="20700000">
          <a:off x="1409792" y="128757"/>
          <a:ext cx="1145807" cy="1145807"/>
        </a:xfrm>
        <a:prstGeom prst="gear6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050" kern="1200" dirty="0" smtClean="0"/>
            <a:t>Efectividad</a:t>
          </a:r>
          <a:endParaRPr lang="es-CO" sz="1050" kern="1200" dirty="0"/>
        </a:p>
      </dsp:txBody>
      <dsp:txXfrm rot="-20700000">
        <a:off x="1661101" y="380066"/>
        <a:ext cx="643189" cy="643189"/>
      </dsp:txXfrm>
    </dsp:sp>
    <dsp:sp modelId="{7C42E5BD-1D27-4BB3-B5F7-FBC2186658E1}">
      <dsp:nvSpPr>
        <dsp:cNvPr id="0" name=""/>
        <dsp:cNvSpPr/>
      </dsp:nvSpPr>
      <dsp:spPr>
        <a:xfrm>
          <a:off x="1553278" y="1080509"/>
          <a:ext cx="2058205" cy="2058205"/>
        </a:xfrm>
        <a:prstGeom prst="circularArrow">
          <a:avLst>
            <a:gd name="adj1" fmla="val 4687"/>
            <a:gd name="adj2" fmla="val 299029"/>
            <a:gd name="adj3" fmla="val 2475484"/>
            <a:gd name="adj4" fmla="val 15951874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AA8F6C-1A8B-48AB-809B-0DC99B0C1BE5}">
      <dsp:nvSpPr>
        <dsp:cNvPr id="0" name=""/>
        <dsp:cNvSpPr/>
      </dsp:nvSpPr>
      <dsp:spPr>
        <a:xfrm>
          <a:off x="547684" y="682249"/>
          <a:ext cx="1495414" cy="1495414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23CAB7-E6AD-4E39-8E3D-30C598876642}">
      <dsp:nvSpPr>
        <dsp:cNvPr id="0" name=""/>
        <dsp:cNvSpPr/>
      </dsp:nvSpPr>
      <dsp:spPr>
        <a:xfrm>
          <a:off x="1144755" y="-116764"/>
          <a:ext cx="1612358" cy="161235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97AD20-E010-402A-9ED0-89FB23A6EEB6}" type="datetimeFigureOut">
              <a:rPr lang="es-CO" smtClean="0"/>
              <a:t>31/08/2020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86B2B-596A-476E-AF16-6B3F87B72B7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9717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9CF2AC-AF5B-4F62-88CC-9CE7D47A6E45}" type="datetimeFigureOut">
              <a:rPr lang="es-ES" smtClean="0"/>
              <a:pPr/>
              <a:t>31/08/2020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1DA4E-7392-45CF-B7E4-1EB97793B23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4980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60410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295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26588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5233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1927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79508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099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4302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465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1027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>
                <a:cs typeface="Arial" charset="0"/>
              </a:rPr>
              <a:t>Igualmente</a:t>
            </a:r>
            <a:r>
              <a:rPr lang="en-US" dirty="0" smtClean="0">
                <a:cs typeface="Arial" charset="0"/>
              </a:rPr>
              <a:t>, lo anterior se </a:t>
            </a:r>
            <a:r>
              <a:rPr lang="en-US" dirty="0" err="1" smtClean="0">
                <a:cs typeface="Arial" charset="0"/>
              </a:rPr>
              <a:t>puede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atribuir</a:t>
            </a:r>
            <a:r>
              <a:rPr lang="en-US" dirty="0" smtClean="0">
                <a:cs typeface="Arial" charset="0"/>
              </a:rPr>
              <a:t> a la </a:t>
            </a:r>
            <a:r>
              <a:rPr lang="en-US" dirty="0" err="1" smtClean="0">
                <a:cs typeface="Arial" charset="0"/>
              </a:rPr>
              <a:t>existencia</a:t>
            </a:r>
            <a:r>
              <a:rPr lang="en-US" dirty="0" smtClean="0">
                <a:cs typeface="Arial" charset="0"/>
              </a:rPr>
              <a:t> de un </a:t>
            </a:r>
            <a:r>
              <a:rPr lang="en-US" dirty="0" err="1" smtClean="0">
                <a:cs typeface="Arial" charset="0"/>
              </a:rPr>
              <a:t>menor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conocimiento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relativo</a:t>
            </a:r>
            <a:r>
              <a:rPr lang="en-US" dirty="0" smtClean="0">
                <a:cs typeface="Arial" charset="0"/>
              </a:rPr>
              <a:t> de las </a:t>
            </a:r>
            <a:r>
              <a:rPr lang="en-US" dirty="0" err="1" smtClean="0">
                <a:cs typeface="Arial" charset="0"/>
              </a:rPr>
              <a:t>áreas</a:t>
            </a:r>
            <a:r>
              <a:rPr lang="en-US" dirty="0" smtClean="0">
                <a:cs typeface="Arial" charset="0"/>
              </a:rPr>
              <a:t> marinas con </a:t>
            </a:r>
            <a:r>
              <a:rPr lang="en-US" dirty="0" err="1" smtClean="0">
                <a:cs typeface="Arial" charset="0"/>
              </a:rPr>
              <a:t>respecto</a:t>
            </a:r>
            <a:r>
              <a:rPr lang="en-US" dirty="0" smtClean="0">
                <a:cs typeface="Arial" charset="0"/>
              </a:rPr>
              <a:t> a las </a:t>
            </a:r>
            <a:r>
              <a:rPr lang="en-US" dirty="0" err="1" smtClean="0">
                <a:cs typeface="Arial" charset="0"/>
              </a:rPr>
              <a:t>áreas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terrestres</a:t>
            </a:r>
            <a:r>
              <a:rPr lang="en-US" dirty="0" smtClean="0">
                <a:cs typeface="Arial" charset="0"/>
              </a:rPr>
              <a:t>, </a:t>
            </a:r>
            <a:r>
              <a:rPr lang="en-US" dirty="0" err="1" smtClean="0">
                <a:cs typeface="Arial" charset="0"/>
              </a:rPr>
              <a:t>aplicando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principios</a:t>
            </a:r>
            <a:r>
              <a:rPr lang="en-US" dirty="0" smtClean="0">
                <a:cs typeface="Arial" charset="0"/>
              </a:rPr>
              <a:t> “</a:t>
            </a:r>
            <a:r>
              <a:rPr lang="en-US" dirty="0" err="1" smtClean="0">
                <a:cs typeface="Arial" charset="0"/>
              </a:rPr>
              <a:t>tradicionales</a:t>
            </a:r>
            <a:r>
              <a:rPr lang="en-US" dirty="0" smtClean="0">
                <a:cs typeface="Arial" charset="0"/>
              </a:rPr>
              <a:t>” del </a:t>
            </a:r>
            <a:r>
              <a:rPr lang="en-US" dirty="0" err="1" smtClean="0">
                <a:cs typeface="Arial" charset="0"/>
              </a:rPr>
              <a:t>diseño</a:t>
            </a:r>
            <a:r>
              <a:rPr lang="en-US" dirty="0" smtClean="0">
                <a:cs typeface="Arial" charset="0"/>
              </a:rPr>
              <a:t> de </a:t>
            </a:r>
            <a:r>
              <a:rPr lang="en-US" dirty="0" err="1" smtClean="0">
                <a:cs typeface="Arial" charset="0"/>
              </a:rPr>
              <a:t>áreas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como</a:t>
            </a:r>
            <a:r>
              <a:rPr lang="en-US" dirty="0" smtClean="0">
                <a:cs typeface="Arial" charset="0"/>
              </a:rPr>
              <a:t> la </a:t>
            </a:r>
            <a:r>
              <a:rPr lang="en-US" dirty="0" err="1" smtClean="0">
                <a:cs typeface="Arial" charset="0"/>
              </a:rPr>
              <a:t>biología</a:t>
            </a:r>
            <a:r>
              <a:rPr lang="en-US" dirty="0" smtClean="0">
                <a:cs typeface="Arial" charset="0"/>
              </a:rPr>
              <a:t> de la </a:t>
            </a:r>
            <a:r>
              <a:rPr lang="en-US" dirty="0" err="1" smtClean="0">
                <a:cs typeface="Arial" charset="0"/>
              </a:rPr>
              <a:t>conservación</a:t>
            </a:r>
            <a:r>
              <a:rPr lang="en-US" dirty="0" smtClean="0">
                <a:cs typeface="Arial" charset="0"/>
              </a:rPr>
              <a:t>, las </a:t>
            </a:r>
            <a:r>
              <a:rPr lang="en-US" dirty="0" err="1" smtClean="0">
                <a:cs typeface="Arial" charset="0"/>
              </a:rPr>
              <a:t>metapoblaciones</a:t>
            </a:r>
            <a:r>
              <a:rPr lang="en-US" dirty="0" smtClean="0">
                <a:cs typeface="Arial" charset="0"/>
              </a:rPr>
              <a:t> y la </a:t>
            </a:r>
            <a:r>
              <a:rPr lang="en-US" dirty="0" err="1" smtClean="0">
                <a:cs typeface="Arial" charset="0"/>
              </a:rPr>
              <a:t>ecología</a:t>
            </a:r>
            <a:r>
              <a:rPr lang="en-US" dirty="0" smtClean="0">
                <a:cs typeface="Arial" charset="0"/>
              </a:rPr>
              <a:t> del </a:t>
            </a:r>
            <a:r>
              <a:rPr lang="en-US" dirty="0" err="1" smtClean="0">
                <a:cs typeface="Arial" charset="0"/>
              </a:rPr>
              <a:t>paisaje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terrestre</a:t>
            </a:r>
            <a:r>
              <a:rPr lang="en-US" dirty="0" smtClean="0">
                <a:cs typeface="Arial" charset="0"/>
              </a:rPr>
              <a:t>, </a:t>
            </a:r>
            <a:r>
              <a:rPr lang="es-CO" dirty="0" smtClean="0">
                <a:cs typeface="Arial" charset="0"/>
              </a:rPr>
              <a:t>.............................</a:t>
            </a:r>
            <a:endParaRPr lang="en-US" dirty="0" smtClean="0">
              <a:cs typeface="Arial" charset="0"/>
            </a:endParaRP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30773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1911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cs typeface="Arial" charset="0"/>
              </a:rPr>
              <a:t>Mientras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en</a:t>
            </a:r>
            <a:r>
              <a:rPr lang="en-US" dirty="0" smtClean="0">
                <a:cs typeface="Arial" charset="0"/>
              </a:rPr>
              <a:t> el </a:t>
            </a:r>
            <a:r>
              <a:rPr lang="en-US" dirty="0" err="1" smtClean="0">
                <a:cs typeface="Arial" charset="0"/>
              </a:rPr>
              <a:t>carácter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dinámico</a:t>
            </a:r>
            <a:r>
              <a:rPr lang="en-US" dirty="0" smtClean="0">
                <a:cs typeface="Arial" charset="0"/>
              </a:rPr>
              <a:t> del </a:t>
            </a:r>
            <a:r>
              <a:rPr lang="en-US" dirty="0" err="1" smtClean="0">
                <a:cs typeface="Arial" charset="0"/>
              </a:rPr>
              <a:t>medio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marino</a:t>
            </a:r>
            <a:r>
              <a:rPr lang="en-US" dirty="0" smtClean="0">
                <a:cs typeface="Arial" charset="0"/>
              </a:rPr>
              <a:t>, la </a:t>
            </a:r>
            <a:r>
              <a:rPr lang="en-US" dirty="0" err="1" smtClean="0">
                <a:cs typeface="Arial" charset="0"/>
              </a:rPr>
              <a:t>multiplicidad</a:t>
            </a:r>
            <a:r>
              <a:rPr lang="en-US" dirty="0" smtClean="0">
                <a:cs typeface="Arial" charset="0"/>
              </a:rPr>
              <a:t> de </a:t>
            </a:r>
            <a:r>
              <a:rPr lang="en-US" dirty="0" err="1" smtClean="0">
                <a:cs typeface="Arial" charset="0"/>
              </a:rPr>
              <a:t>nichos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utilizados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por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una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misma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especie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durante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su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ciclo</a:t>
            </a:r>
            <a:r>
              <a:rPr lang="en-US" dirty="0" smtClean="0">
                <a:cs typeface="Arial" charset="0"/>
              </a:rPr>
              <a:t> de </a:t>
            </a:r>
            <a:r>
              <a:rPr lang="en-US" dirty="0" err="1" smtClean="0">
                <a:cs typeface="Arial" charset="0"/>
              </a:rPr>
              <a:t>vida</a:t>
            </a:r>
            <a:r>
              <a:rPr lang="en-US" dirty="0" smtClean="0">
                <a:cs typeface="Arial" charset="0"/>
              </a:rPr>
              <a:t> y </a:t>
            </a:r>
            <a:r>
              <a:rPr lang="en-US" dirty="0" err="1" smtClean="0">
                <a:cs typeface="Arial" charset="0"/>
              </a:rPr>
              <a:t>su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estrecha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conexión</a:t>
            </a:r>
            <a:r>
              <a:rPr lang="en-US" dirty="0" smtClean="0">
                <a:cs typeface="Arial" charset="0"/>
              </a:rPr>
              <a:t> a </a:t>
            </a:r>
            <a:r>
              <a:rPr lang="en-US" dirty="0" err="1" smtClean="0">
                <a:cs typeface="Arial" charset="0"/>
              </a:rPr>
              <a:t>complejas</a:t>
            </a:r>
            <a:r>
              <a:rPr lang="en-US" dirty="0" smtClean="0">
                <a:cs typeface="Arial" charset="0"/>
              </a:rPr>
              <a:t> y </a:t>
            </a:r>
            <a:r>
              <a:rPr lang="en-US" dirty="0" err="1" smtClean="0">
                <a:cs typeface="Arial" charset="0"/>
              </a:rPr>
              <a:t>delicadas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redes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tróficas</a:t>
            </a:r>
            <a:r>
              <a:rPr lang="en-US" dirty="0" smtClean="0">
                <a:cs typeface="Arial" charset="0"/>
              </a:rPr>
              <a:t>, son </a:t>
            </a:r>
            <a:r>
              <a:rPr lang="en-US" dirty="0" err="1" smtClean="0">
                <a:cs typeface="Arial" charset="0"/>
              </a:rPr>
              <a:t>argumentos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suficientes</a:t>
            </a:r>
            <a:r>
              <a:rPr lang="en-US" dirty="0" smtClean="0">
                <a:cs typeface="Arial" charset="0"/>
              </a:rPr>
              <a:t> para </a:t>
            </a:r>
            <a:r>
              <a:rPr lang="en-US" dirty="0" err="1" smtClean="0">
                <a:cs typeface="Arial" charset="0"/>
              </a:rPr>
              <a:t>reconocer</a:t>
            </a:r>
            <a:r>
              <a:rPr lang="en-US" dirty="0" smtClean="0">
                <a:cs typeface="Arial" charset="0"/>
              </a:rPr>
              <a:t> que la simple </a:t>
            </a:r>
            <a:r>
              <a:rPr lang="en-US" dirty="0" err="1" smtClean="0">
                <a:cs typeface="Arial" charset="0"/>
              </a:rPr>
              <a:t>conservación</a:t>
            </a:r>
            <a:r>
              <a:rPr lang="en-US" dirty="0" smtClean="0">
                <a:cs typeface="Arial" charset="0"/>
              </a:rPr>
              <a:t> de un </a:t>
            </a:r>
            <a:r>
              <a:rPr lang="en-US" dirty="0" err="1" smtClean="0">
                <a:cs typeface="Arial" charset="0"/>
              </a:rPr>
              <a:t>ecosistema</a:t>
            </a:r>
            <a:r>
              <a:rPr lang="en-US" dirty="0" smtClean="0">
                <a:cs typeface="Arial" charset="0"/>
              </a:rPr>
              <a:t> o </a:t>
            </a:r>
            <a:r>
              <a:rPr lang="en-US" dirty="0" err="1" smtClean="0">
                <a:cs typeface="Arial" charset="0"/>
              </a:rPr>
              <a:t>especie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determinada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puede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resultar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en</a:t>
            </a:r>
            <a:r>
              <a:rPr lang="en-US" dirty="0" smtClean="0">
                <a:cs typeface="Arial" charset="0"/>
              </a:rPr>
              <a:t> un </a:t>
            </a:r>
            <a:r>
              <a:rPr lang="en-US" dirty="0" err="1" smtClean="0">
                <a:cs typeface="Arial" charset="0"/>
              </a:rPr>
              <a:t>esfuerzo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estéril</a:t>
            </a:r>
            <a:r>
              <a:rPr lang="en-US" dirty="0" smtClean="0">
                <a:cs typeface="Arial" charset="0"/>
              </a:rPr>
              <a:t>, </a:t>
            </a:r>
            <a:r>
              <a:rPr lang="en-US" dirty="0" err="1" smtClean="0">
                <a:cs typeface="Arial" charset="0"/>
              </a:rPr>
              <a:t>pues</a:t>
            </a:r>
            <a:r>
              <a:rPr lang="en-US" dirty="0" smtClean="0">
                <a:cs typeface="Arial" charset="0"/>
              </a:rPr>
              <a:t> las </a:t>
            </a:r>
            <a:r>
              <a:rPr lang="en-US" dirty="0" err="1" smtClean="0">
                <a:cs typeface="Arial" charset="0"/>
              </a:rPr>
              <a:t>condiciones</a:t>
            </a:r>
            <a:r>
              <a:rPr lang="en-US" dirty="0" smtClean="0">
                <a:cs typeface="Arial" charset="0"/>
              </a:rPr>
              <a:t> que </a:t>
            </a:r>
            <a:r>
              <a:rPr lang="en-US" dirty="0" err="1" smtClean="0">
                <a:cs typeface="Arial" charset="0"/>
              </a:rPr>
              <a:t>determinan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su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estabilidad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ocupan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dimensiones</a:t>
            </a:r>
            <a:r>
              <a:rPr lang="en-US" dirty="0" smtClean="0">
                <a:cs typeface="Arial" charset="0"/>
              </a:rPr>
              <a:t> y </a:t>
            </a:r>
            <a:r>
              <a:rPr lang="en-US" dirty="0" err="1" smtClean="0">
                <a:cs typeface="Arial" charset="0"/>
              </a:rPr>
              <a:t>relaciones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espacio-temporales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más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allá</a:t>
            </a:r>
            <a:r>
              <a:rPr lang="en-US" dirty="0" smtClean="0">
                <a:cs typeface="Arial" charset="0"/>
              </a:rPr>
              <a:t> de las de un </a:t>
            </a:r>
            <a:r>
              <a:rPr lang="en-US" dirty="0" err="1" smtClean="0">
                <a:cs typeface="Arial" charset="0"/>
              </a:rPr>
              <a:t>ecosistema</a:t>
            </a:r>
            <a:r>
              <a:rPr lang="en-US" dirty="0" smtClean="0">
                <a:cs typeface="Arial" charset="0"/>
              </a:rPr>
              <a:t> </a:t>
            </a:r>
            <a:r>
              <a:rPr lang="en-US" dirty="0" err="1" smtClean="0">
                <a:cs typeface="Arial" charset="0"/>
              </a:rPr>
              <a:t>estático</a:t>
            </a:r>
            <a:r>
              <a:rPr lang="en-US" dirty="0" smtClean="0">
                <a:cs typeface="Arial" charset="0"/>
              </a:rPr>
              <a:t> (UNEP-CDB-SBSSTA, 2002; Roberts </a:t>
            </a:r>
            <a:r>
              <a:rPr lang="en-US" i="1" dirty="0" smtClean="0">
                <a:cs typeface="Arial" charset="0"/>
              </a:rPr>
              <a:t>et. al</a:t>
            </a:r>
            <a:r>
              <a:rPr lang="en-US" dirty="0" smtClean="0">
                <a:cs typeface="Arial" charset="0"/>
              </a:rPr>
              <a:t>., 2003) 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684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4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085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74849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93601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515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29043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03400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36522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1948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32768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2760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37861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13472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4845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27041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63955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Both"/>
            </a:pP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Proteger la biodiversidad</a:t>
            </a:r>
          </a:p>
          <a:p>
            <a:pPr marL="228600" indent="-228600">
              <a:buAutoNum type="arabicParenBoth"/>
            </a:pP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Asegurar la conectividad de la población entre las AMP;</a:t>
            </a:r>
          </a:p>
          <a:p>
            <a:pPr marL="228600" indent="-228600">
              <a:buAutoNum type="arabicParenBoth"/>
            </a:pP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Minimizar el riesgo de colapso de la pesca / población y garantizar la persistencia de la población</a:t>
            </a:r>
          </a:p>
          <a:p>
            <a:pPr marL="228600" indent="-228600">
              <a:buAutoNum type="arabicParenBoth"/>
            </a:pP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Mitigar los efectos evolutivos adversos de la pesca</a:t>
            </a:r>
          </a:p>
          <a:p>
            <a:pPr marL="228600" indent="-228600">
              <a:buAutoNum type="arabicParenBoth"/>
            </a:pP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Maximizar u optimizar el valor o el rendimiento de la pesca</a:t>
            </a:r>
          </a:p>
          <a:p>
            <a:pPr marL="228600" indent="-228600">
              <a:buAutoNum type="arabicParenBoth"/>
            </a:pPr>
            <a:r>
              <a:rPr lang="es-E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Satisfacer a múltiples partes interesadas (es decir, los estudios contienen análisis diseñados para identificar el porcentaje de cobertura requerido para minimizar las compensaciones entre las partes interesadas y maximizar el valor.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13707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82436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reciente análisis financiero multisectorial (agricultura, silvicultura, pesca, conservación), mostró los costos, beneficios e implicaciones económicas que podría tener el planeta al expandir las áreas protegidas al 30 %, generando una mayor producción (ingresos), entre $ 64 a $ 454 billones de dólares por año para 2050, incluso luego de la recuperación ante los efectos del COVID-19 (</a:t>
            </a:r>
            <a:r>
              <a:rPr lang="es-CO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Waldron</a:t>
            </a:r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CO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</a:t>
            </a:r>
            <a:r>
              <a:rPr lang="es-CO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., 2020). </a:t>
            </a:r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2209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8963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833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just">
              <a:buFont typeface="Arial" pitchFamily="34" charset="0"/>
              <a:buChar char="•"/>
            </a:pPr>
            <a:r>
              <a:rPr lang="es-ES" i="1" u="sng" dirty="0" smtClean="0"/>
              <a:t>Espacio geográfico claramente definido :  </a:t>
            </a:r>
            <a:r>
              <a:rPr lang="es-ES" sz="1200" dirty="0" smtClean="0">
                <a:solidFill>
                  <a:schemeClr val="bg1"/>
                </a:solidFill>
              </a:rPr>
              <a:t>Incluye áreas terrestres, de aguas continentales, marinas y costeras o una combinación de dos o más de ellas.</a:t>
            </a:r>
          </a:p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solidFill>
                  <a:schemeClr val="bg1"/>
                </a:solidFill>
              </a:rPr>
              <a:t> Espacio es tridimensional.</a:t>
            </a:r>
          </a:p>
          <a:p>
            <a:pPr algn="just">
              <a:buFont typeface="Arial" pitchFamily="34" charset="0"/>
              <a:buChar char="•"/>
            </a:pPr>
            <a:r>
              <a:rPr lang="es-ES" sz="1200" dirty="0" smtClean="0">
                <a:solidFill>
                  <a:schemeClr val="bg1"/>
                </a:solidFill>
              </a:rPr>
              <a:t>  Implica un área definida espacialmente con límites demarcados y acordados. Estos límites pueden estar a veces definidos por características físicas que pueden desplazarse con el tiempo.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i="1" u="sng" dirty="0" smtClean="0"/>
              <a:t>reconocido :  </a:t>
            </a:r>
            <a:r>
              <a:rPr lang="es-ES" sz="1200" dirty="0" smtClean="0"/>
              <a:t>Incluye una gama de formas de gobernanza declaradas por colectivos así como las identificadas por los estados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s-ES" sz="1200" b="0" i="1" u="sng" strike="noStrike" kern="0" cap="none" spc="0" normalizeH="0" baseline="0" noProof="0" dirty="0" smtClean="0">
                <a:ln>
                  <a:noFill/>
                </a:ln>
                <a:solidFill>
                  <a:srgbClr val="00256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dedicado : </a:t>
            </a:r>
            <a:r>
              <a:rPr lang="es-ES" sz="1200" dirty="0" smtClean="0"/>
              <a:t>Existencia de un compromiso específico vinculante con la conservación a largo plazo (</a:t>
            </a:r>
            <a:r>
              <a:rPr lang="es-ES" sz="1200" dirty="0" err="1" smtClean="0"/>
              <a:t>p.e</a:t>
            </a:r>
            <a:r>
              <a:rPr lang="es-ES" sz="1200" dirty="0" smtClean="0"/>
              <a:t>. Convenios y acuerdos internacionales, Leyes nacionales, provinciales o locales, entre otros)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i="1" u="sng" dirty="0" smtClean="0"/>
              <a:t>gestionado:  </a:t>
            </a:r>
            <a:r>
              <a:rPr lang="es-ES" sz="1200" dirty="0" smtClean="0"/>
              <a:t>Se han tomado medidas activas para conservar los valores naturales (y posiblemente otros) por los cuales se ha establecido el área protegida; téngase en cuenta que “gestionado” puede incluir la decisión de dejar el área intocada si ésta es la mejor estrategia de conservación.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s-ES" sz="1200" i="1" u="sng" kern="0" dirty="0" smtClean="0">
                <a:solidFill>
                  <a:srgbClr val="00256E"/>
                </a:solidFill>
                <a:latin typeface="+mn-lt"/>
              </a:rPr>
              <a:t>..para conseguir</a:t>
            </a:r>
            <a:r>
              <a:rPr kumimoji="0" lang="es-ES" sz="1200" b="0" i="1" u="sng" strike="noStrike" kern="0" cap="none" spc="0" normalizeH="0" baseline="0" noProof="0" dirty="0" smtClean="0">
                <a:ln>
                  <a:noFill/>
                </a:ln>
                <a:solidFill>
                  <a:srgbClr val="00256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 </a:t>
            </a:r>
            <a:r>
              <a:rPr lang="es-ES" sz="1200" dirty="0" smtClean="0"/>
              <a:t>Implica un cierto nivel de efectividad – un elemento nuevo que no estaba presente en la definición de 1994 pero que ha sido demandado por muchos gestores de áreas protegidas entre otros.</a:t>
            </a:r>
          </a:p>
          <a:p>
            <a:pPr algn="just"/>
            <a:r>
              <a:rPr lang="es-ES" i="1" u="sng" dirty="0" smtClean="0"/>
              <a:t>largo plazo :  </a:t>
            </a:r>
            <a:r>
              <a:rPr lang="es-ES" sz="1200" dirty="0" smtClean="0"/>
              <a:t>Las áreas protegidas deberían ser gestionadas a perpetuidad y no como una estrategia de gestión a corto plazo o temporal. </a:t>
            </a:r>
          </a:p>
          <a:p>
            <a:pPr algn="just"/>
            <a:r>
              <a:rPr lang="es-ES" sz="1200" dirty="0" err="1" smtClean="0"/>
              <a:t>p.e</a:t>
            </a:r>
            <a:r>
              <a:rPr lang="es-ES" sz="1200" dirty="0" smtClean="0"/>
              <a:t>. Las medidas temporales como la financiación a corto plazo del abandono de tierras agrícolas, las rotaciones en la gestión comercial de bosques o las </a:t>
            </a:r>
            <a:r>
              <a:rPr lang="es-ES" sz="1200" u="sng" dirty="0" smtClean="0"/>
              <a:t>zonas pesqueras temporalmente protegidas no constituyen áreas protegidas reconocidas por la UICN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s-ES" i="1" u="sng" dirty="0" smtClean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200" b="0" i="1" u="sng" strike="noStrike" kern="0" cap="none" spc="0" normalizeH="0" baseline="0" noProof="0" dirty="0" smtClean="0">
              <a:ln>
                <a:noFill/>
              </a:ln>
              <a:solidFill>
                <a:srgbClr val="00256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s-ES" i="1" u="sng" dirty="0" smtClean="0"/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ES" sz="1200" b="0" i="1" u="sng" strike="noStrike" kern="0" cap="none" spc="0" normalizeH="0" baseline="0" noProof="0" dirty="0" smtClean="0">
              <a:ln>
                <a:noFill/>
              </a:ln>
              <a:solidFill>
                <a:srgbClr val="00256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s-ES" i="1" u="sng" dirty="0" smtClean="0"/>
          </a:p>
          <a:p>
            <a:pPr algn="just">
              <a:buFont typeface="Arial" pitchFamily="34" charset="0"/>
              <a:buChar char="•"/>
            </a:pPr>
            <a:endParaRPr lang="es-ES" sz="1200" dirty="0" smtClean="0">
              <a:solidFill>
                <a:schemeClr val="bg1"/>
              </a:solidFill>
            </a:endParaRPr>
          </a:p>
          <a:p>
            <a:pPr algn="just">
              <a:buFont typeface="Arial" pitchFamily="34" charset="0"/>
              <a:buChar char="•"/>
            </a:pPr>
            <a:endParaRPr lang="es-ES" sz="1200" dirty="0" smtClean="0">
              <a:solidFill>
                <a:schemeClr val="bg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i="1" u="sng" dirty="0" smtClean="0"/>
          </a:p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71288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42121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62648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1DA4E-7392-45CF-B7E4-1EB97793B23C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5513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2.png"/><Relationship Id="rId7" Type="http://schemas.openxmlformats.org/officeDocument/2006/relationships/hyperlink" Target="https://www.youtube.com/channel/UCfI4vqyXyqo_IeepJpL0QAw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witter.com/invemarcolombia" TargetMode="External"/><Relationship Id="rId11" Type="http://schemas.openxmlformats.org/officeDocument/2006/relationships/image" Target="../media/image6.emf"/><Relationship Id="rId5" Type="http://schemas.openxmlformats.org/officeDocument/2006/relationships/hyperlink" Target="https://www.facebook.com/invemar.org.co" TargetMode="External"/><Relationship Id="rId10" Type="http://schemas.openxmlformats.org/officeDocument/2006/relationships/image" Target="../media/image5.emf"/><Relationship Id="rId4" Type="http://schemas.openxmlformats.org/officeDocument/2006/relationships/hyperlink" Target="http://www.invemar.org.co/" TargetMode="External"/><Relationship Id="rId9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hyperlink" Target="http://www.invemar.org.co/" TargetMode="External"/><Relationship Id="rId7" Type="http://schemas.openxmlformats.org/officeDocument/2006/relationships/image" Target="../media/image3.emf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channel/UCfI4vqyXyqo_IeepJpL0QAw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twitter.com/invemarcolombia" TargetMode="External"/><Relationship Id="rId10" Type="http://schemas.openxmlformats.org/officeDocument/2006/relationships/image" Target="../media/image6.emf"/><Relationship Id="rId4" Type="http://schemas.openxmlformats.org/officeDocument/2006/relationships/hyperlink" Target="https://www.facebook.com/invemar.org.co" TargetMode="External"/><Relationship Id="rId9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ICIO PRESENTACION INVEMA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78626"/>
            <a:ext cx="9144000" cy="779374"/>
          </a:xfrm>
          <a:prstGeom prst="rect">
            <a:avLst/>
          </a:prstGeom>
          <a:effectLst>
            <a:outerShdw blurRad="50800" dist="38100" dir="16200000" rotWithShape="0">
              <a:srgbClr val="3F3F3F">
                <a:alpha val="40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8650" y="1228725"/>
            <a:ext cx="7886700" cy="2281238"/>
          </a:xfrm>
        </p:spPr>
        <p:txBody>
          <a:bodyPr anchor="b"/>
          <a:lstStyle>
            <a:lvl1pPr algn="ctr"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8650" y="5229224"/>
            <a:ext cx="5934075" cy="849401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349250"/>
            <a:ext cx="782139" cy="238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0C59D76A-9C17-4B12-A759-240A98E47ED6}" type="datetime1">
              <a:rPr lang="es-ES" smtClean="0"/>
              <a:t>31/08/2020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893" y="6622381"/>
            <a:ext cx="2072558" cy="247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349524" y="6603682"/>
            <a:ext cx="433251" cy="2476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AFD40E49-1F5A-4E52-B3D2-7E58D3B954A5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990" y="0"/>
            <a:ext cx="2571160" cy="1064115"/>
          </a:xfrm>
          <a:prstGeom prst="rect">
            <a:avLst/>
          </a:prstGeom>
        </p:spPr>
      </p:pic>
      <p:sp>
        <p:nvSpPr>
          <p:cNvPr id="12" name="CuadroTexto 11"/>
          <p:cNvSpPr txBox="1"/>
          <p:nvPr userDrawn="1"/>
        </p:nvSpPr>
        <p:spPr>
          <a:xfrm>
            <a:off x="2328316" y="6612091"/>
            <a:ext cx="4467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latin typeface="+mj-lt"/>
                <a:hlinkClick r:id="rId4"/>
              </a:rPr>
              <a:t>www.invemar.org.co</a:t>
            </a:r>
            <a:r>
              <a:rPr lang="es-ES" sz="900" dirty="0">
                <a:latin typeface="+mj-lt"/>
              </a:rPr>
              <a:t>       </a:t>
            </a:r>
            <a:r>
              <a:rPr lang="es-ES" sz="900" dirty="0">
                <a:latin typeface="+mj-lt"/>
                <a:hlinkClick r:id="rId5"/>
              </a:rPr>
              <a:t>invemar.org.co</a:t>
            </a:r>
            <a:r>
              <a:rPr lang="es-ES" sz="900" baseline="0" dirty="0">
                <a:latin typeface="+mj-lt"/>
              </a:rPr>
              <a:t>         </a:t>
            </a:r>
            <a:r>
              <a:rPr lang="es-ES" sz="900" baseline="0" dirty="0" err="1">
                <a:latin typeface="+mj-lt"/>
                <a:hlinkClick r:id="rId6"/>
              </a:rPr>
              <a:t>invemarcolombia</a:t>
            </a:r>
            <a:r>
              <a:rPr lang="es-ES" sz="900" baseline="0" dirty="0">
                <a:latin typeface="+mj-lt"/>
              </a:rPr>
              <a:t>           </a:t>
            </a:r>
            <a:r>
              <a:rPr lang="es-ES" sz="900" baseline="0" dirty="0" err="1">
                <a:solidFill>
                  <a:schemeClr val="tx1"/>
                </a:solidFill>
                <a:latin typeface="+mj-lt"/>
                <a:hlinkClick r:id="rId7"/>
              </a:rPr>
              <a:t>invemarcolombia</a:t>
            </a:r>
            <a:endParaRPr lang="es-ES" sz="9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680" y="6663254"/>
            <a:ext cx="69597" cy="13384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912" y="6663253"/>
            <a:ext cx="163839" cy="13384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47" y="6663253"/>
            <a:ext cx="158409" cy="15840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989" y="6663253"/>
            <a:ext cx="186916" cy="133841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000294" y="5936761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/>
          </a:p>
        </p:txBody>
      </p:sp>
      <p:pic>
        <p:nvPicPr>
          <p:cNvPr id="15" name="Picture 14" descr="../../../Desktop/Screen%20Shot%202018-04-11%20at%2017.39.58.pn"/>
          <p:cNvPicPr/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" y="6047301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88779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7522" y="65919"/>
            <a:ext cx="6238419" cy="114300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rgbClr val="223D5C"/>
                </a:solidFill>
                <a:effectLst/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0" y="0"/>
            <a:ext cx="1938130" cy="6858000"/>
          </a:xfrm>
        </p:spPr>
        <p:txBody>
          <a:bodyPr>
            <a:noAutofit/>
          </a:bodyPr>
          <a:lstStyle>
            <a:lvl1pPr>
              <a:defRPr sz="18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6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4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78843703-6EC7-451E-B82A-7EE3D332D9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102352"/>
            <a:ext cx="9144000" cy="773534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2037522" y="1311965"/>
            <a:ext cx="7106477" cy="5416826"/>
          </a:xfrm>
        </p:spPr>
        <p:txBody>
          <a:bodyPr/>
          <a:lstStyle>
            <a:lvl1pPr>
              <a:defRPr sz="24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20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8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6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6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1" name="TextBox 13"/>
          <p:cNvSpPr txBox="1"/>
          <p:nvPr userDrawn="1"/>
        </p:nvSpPr>
        <p:spPr>
          <a:xfrm>
            <a:off x="982049" y="6038783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2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4" y="6183156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65712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logo invemar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6348" y="139841"/>
            <a:ext cx="676544" cy="762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7522" y="139842"/>
            <a:ext cx="6361043" cy="905188"/>
          </a:xfrm>
        </p:spPr>
        <p:txBody>
          <a:bodyPr anchor="t">
            <a:normAutofit/>
          </a:bodyPr>
          <a:lstStyle>
            <a:lvl1pPr algn="l">
              <a:defRPr sz="2800">
                <a:solidFill>
                  <a:srgbClr val="223D5C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0" y="0"/>
            <a:ext cx="1938130" cy="6858000"/>
          </a:xfrm>
        </p:spPr>
        <p:txBody>
          <a:bodyPr>
            <a:noAutofit/>
          </a:bodyPr>
          <a:lstStyle>
            <a:lvl1pPr>
              <a:defRPr sz="18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16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4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2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2037522" y="1158240"/>
            <a:ext cx="7106477" cy="5570551"/>
          </a:xfrm>
        </p:spPr>
        <p:txBody>
          <a:bodyPr/>
          <a:lstStyle>
            <a:lvl1pPr>
              <a:defRPr sz="24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20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8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6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6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DC2D69A-2CCE-4AD4-AEA5-1239617033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4466"/>
            <a:ext cx="9144000" cy="773534"/>
          </a:xfrm>
          <a:prstGeom prst="rect">
            <a:avLst/>
          </a:prstGeom>
        </p:spPr>
      </p:pic>
      <p:sp>
        <p:nvSpPr>
          <p:cNvPr id="11" name="TextBox 13"/>
          <p:cNvSpPr txBox="1"/>
          <p:nvPr userDrawn="1"/>
        </p:nvSpPr>
        <p:spPr>
          <a:xfrm>
            <a:off x="955051" y="6001810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2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" y="6146183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7216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DC2D69A-2CCE-4AD4-AEA5-1239617033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4466"/>
            <a:ext cx="9144000" cy="77353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7" name="TextBox 13"/>
          <p:cNvSpPr txBox="1"/>
          <p:nvPr userDrawn="1"/>
        </p:nvSpPr>
        <p:spPr>
          <a:xfrm>
            <a:off x="982049" y="5945322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8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4" y="6089695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43889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ENTIDAD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78626"/>
            <a:ext cx="9144000" cy="779374"/>
          </a:xfrm>
          <a:prstGeom prst="rect">
            <a:avLst/>
          </a:prstGeom>
          <a:effectLst>
            <a:outerShdw blurRad="50800" dist="38100" dir="16200000" rotWithShape="0">
              <a:srgbClr val="3F3F3F">
                <a:alpha val="40000"/>
              </a:srgbClr>
            </a:outerShdw>
          </a:effec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7D7DF90-E741-40B4-AE6F-FE1AA7A686D8}" type="datetime1">
              <a:rPr lang="es-ES" smtClean="0"/>
              <a:t>31/08/2020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D40E49-1F5A-4E52-B3D2-7E58D3B954A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Marcador de posición de imagen 6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3411336" y="415174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0" name="Marcador de posición de imagen 6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2156115" y="415174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1" name="Marcador de posición de imagen 6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00892" y="415174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3" name="Marcador de posición de imagen 6"/>
          <p:cNvSpPr>
            <a:spLocks noGrp="1"/>
          </p:cNvSpPr>
          <p:nvPr>
            <p:ph type="pic" sz="quarter" idx="17" hasCustomPrompt="1"/>
          </p:nvPr>
        </p:nvSpPr>
        <p:spPr>
          <a:xfrm>
            <a:off x="5921780" y="415174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4" name="Marcador de posición de imagen 6"/>
          <p:cNvSpPr>
            <a:spLocks noGrp="1"/>
          </p:cNvSpPr>
          <p:nvPr>
            <p:ph type="pic" sz="quarter" idx="18" hasCustomPrompt="1"/>
          </p:nvPr>
        </p:nvSpPr>
        <p:spPr>
          <a:xfrm>
            <a:off x="4666557" y="415174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5" name="Marcador de posición de imagen 6"/>
          <p:cNvSpPr>
            <a:spLocks noGrp="1"/>
          </p:cNvSpPr>
          <p:nvPr>
            <p:ph type="pic" sz="quarter" idx="19" hasCustomPrompt="1"/>
          </p:nvPr>
        </p:nvSpPr>
        <p:spPr>
          <a:xfrm>
            <a:off x="3411336" y="1457832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6" name="Marcador de posición de imagen 6"/>
          <p:cNvSpPr>
            <a:spLocks noGrp="1"/>
          </p:cNvSpPr>
          <p:nvPr>
            <p:ph type="pic" sz="quarter" idx="20" hasCustomPrompt="1"/>
          </p:nvPr>
        </p:nvSpPr>
        <p:spPr>
          <a:xfrm>
            <a:off x="2156115" y="1457832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7" name="Marcador de posición de imagen 6"/>
          <p:cNvSpPr>
            <a:spLocks noGrp="1"/>
          </p:cNvSpPr>
          <p:nvPr>
            <p:ph type="pic" sz="quarter" idx="21" hasCustomPrompt="1"/>
          </p:nvPr>
        </p:nvSpPr>
        <p:spPr>
          <a:xfrm>
            <a:off x="900892" y="1457832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8" name="Marcador de posición de imagen 6"/>
          <p:cNvSpPr>
            <a:spLocks noGrp="1"/>
          </p:cNvSpPr>
          <p:nvPr>
            <p:ph type="pic" sz="quarter" idx="22" hasCustomPrompt="1"/>
          </p:nvPr>
        </p:nvSpPr>
        <p:spPr>
          <a:xfrm>
            <a:off x="7177001" y="1457832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19" name="Marcador de posición de imagen 6"/>
          <p:cNvSpPr>
            <a:spLocks noGrp="1"/>
          </p:cNvSpPr>
          <p:nvPr>
            <p:ph type="pic" sz="quarter" idx="23" hasCustomPrompt="1"/>
          </p:nvPr>
        </p:nvSpPr>
        <p:spPr>
          <a:xfrm>
            <a:off x="5921780" y="1457832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0" name="Marcador de posición de imagen 6"/>
          <p:cNvSpPr>
            <a:spLocks noGrp="1"/>
          </p:cNvSpPr>
          <p:nvPr>
            <p:ph type="pic" sz="quarter" idx="24" hasCustomPrompt="1"/>
          </p:nvPr>
        </p:nvSpPr>
        <p:spPr>
          <a:xfrm>
            <a:off x="4666557" y="1457832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1" name="Marcador de posición de imagen 6"/>
          <p:cNvSpPr>
            <a:spLocks noGrp="1"/>
          </p:cNvSpPr>
          <p:nvPr>
            <p:ph type="pic" sz="quarter" idx="25" hasCustomPrompt="1"/>
          </p:nvPr>
        </p:nvSpPr>
        <p:spPr>
          <a:xfrm>
            <a:off x="3411336" y="250049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22" name="Marcador de posición de imagen 6"/>
          <p:cNvSpPr>
            <a:spLocks noGrp="1"/>
          </p:cNvSpPr>
          <p:nvPr>
            <p:ph type="pic" sz="quarter" idx="26" hasCustomPrompt="1"/>
          </p:nvPr>
        </p:nvSpPr>
        <p:spPr>
          <a:xfrm>
            <a:off x="2156115" y="250049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23" name="Marcador de posición de imagen 6"/>
          <p:cNvSpPr>
            <a:spLocks noGrp="1"/>
          </p:cNvSpPr>
          <p:nvPr>
            <p:ph type="pic" sz="quarter" idx="27" hasCustomPrompt="1"/>
          </p:nvPr>
        </p:nvSpPr>
        <p:spPr>
          <a:xfrm>
            <a:off x="900892" y="250049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24" name="Marcador de posición de imagen 6"/>
          <p:cNvSpPr>
            <a:spLocks noGrp="1"/>
          </p:cNvSpPr>
          <p:nvPr>
            <p:ph type="pic" sz="quarter" idx="28" hasCustomPrompt="1"/>
          </p:nvPr>
        </p:nvSpPr>
        <p:spPr>
          <a:xfrm>
            <a:off x="7177001" y="2500490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5" name="Marcador de posición de imagen 6"/>
          <p:cNvSpPr>
            <a:spLocks noGrp="1"/>
          </p:cNvSpPr>
          <p:nvPr>
            <p:ph type="pic" sz="quarter" idx="29" hasCustomPrompt="1"/>
          </p:nvPr>
        </p:nvSpPr>
        <p:spPr>
          <a:xfrm>
            <a:off x="5921780" y="2500490"/>
            <a:ext cx="1122218" cy="898236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6" name="Marcador de posición de imagen 6"/>
          <p:cNvSpPr>
            <a:spLocks noGrp="1"/>
          </p:cNvSpPr>
          <p:nvPr>
            <p:ph type="pic" sz="quarter" idx="30" hasCustomPrompt="1"/>
          </p:nvPr>
        </p:nvSpPr>
        <p:spPr>
          <a:xfrm>
            <a:off x="4666557" y="250049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27" name="Marcador de posición de imagen 6"/>
          <p:cNvSpPr>
            <a:spLocks noGrp="1"/>
          </p:cNvSpPr>
          <p:nvPr>
            <p:ph type="pic" sz="quarter" idx="31" hasCustomPrompt="1"/>
          </p:nvPr>
        </p:nvSpPr>
        <p:spPr>
          <a:xfrm>
            <a:off x="3411336" y="3544192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28" name="Marcador de posición de imagen 6"/>
          <p:cNvSpPr>
            <a:spLocks noGrp="1"/>
          </p:cNvSpPr>
          <p:nvPr>
            <p:ph type="pic" sz="quarter" idx="32" hasCustomPrompt="1"/>
          </p:nvPr>
        </p:nvSpPr>
        <p:spPr>
          <a:xfrm>
            <a:off x="2156115" y="3544192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29" name="Marcador de posición de imagen 6"/>
          <p:cNvSpPr>
            <a:spLocks noGrp="1"/>
          </p:cNvSpPr>
          <p:nvPr>
            <p:ph type="pic" sz="quarter" idx="33" hasCustomPrompt="1"/>
          </p:nvPr>
        </p:nvSpPr>
        <p:spPr>
          <a:xfrm>
            <a:off x="900892" y="3544192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0" name="Marcador de posición de imagen 6"/>
          <p:cNvSpPr>
            <a:spLocks noGrp="1"/>
          </p:cNvSpPr>
          <p:nvPr>
            <p:ph type="pic" sz="quarter" idx="34" hasCustomPrompt="1"/>
          </p:nvPr>
        </p:nvSpPr>
        <p:spPr>
          <a:xfrm>
            <a:off x="7177001" y="3544192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1" name="Marcador de posición de imagen 6"/>
          <p:cNvSpPr>
            <a:spLocks noGrp="1"/>
          </p:cNvSpPr>
          <p:nvPr>
            <p:ph type="pic" sz="quarter" idx="35" hasCustomPrompt="1"/>
          </p:nvPr>
        </p:nvSpPr>
        <p:spPr>
          <a:xfrm>
            <a:off x="5921780" y="3544192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2" name="Marcador de posición de imagen 6"/>
          <p:cNvSpPr>
            <a:spLocks noGrp="1"/>
          </p:cNvSpPr>
          <p:nvPr>
            <p:ph type="pic" sz="quarter" idx="36" hasCustomPrompt="1"/>
          </p:nvPr>
        </p:nvSpPr>
        <p:spPr>
          <a:xfrm>
            <a:off x="4666557" y="3544192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3" name="Marcador de posición de imagen 6"/>
          <p:cNvSpPr>
            <a:spLocks noGrp="1"/>
          </p:cNvSpPr>
          <p:nvPr>
            <p:ph type="pic" sz="quarter" idx="37" hasCustomPrompt="1"/>
          </p:nvPr>
        </p:nvSpPr>
        <p:spPr>
          <a:xfrm>
            <a:off x="3411336" y="457470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4" name="Marcador de posición de imagen 6"/>
          <p:cNvSpPr>
            <a:spLocks noGrp="1"/>
          </p:cNvSpPr>
          <p:nvPr>
            <p:ph type="pic" sz="quarter" idx="38" hasCustomPrompt="1"/>
          </p:nvPr>
        </p:nvSpPr>
        <p:spPr>
          <a:xfrm>
            <a:off x="2156115" y="457470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5" name="Marcador de posición de imagen 6"/>
          <p:cNvSpPr>
            <a:spLocks noGrp="1"/>
          </p:cNvSpPr>
          <p:nvPr>
            <p:ph type="pic" sz="quarter" idx="39" hasCustomPrompt="1"/>
          </p:nvPr>
        </p:nvSpPr>
        <p:spPr>
          <a:xfrm>
            <a:off x="900892" y="457470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6" name="Marcador de posición de imagen 6"/>
          <p:cNvSpPr>
            <a:spLocks noGrp="1"/>
          </p:cNvSpPr>
          <p:nvPr>
            <p:ph type="pic" sz="quarter" idx="40" hasCustomPrompt="1"/>
          </p:nvPr>
        </p:nvSpPr>
        <p:spPr>
          <a:xfrm>
            <a:off x="7177001" y="457470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7" name="Marcador de posición de imagen 6"/>
          <p:cNvSpPr>
            <a:spLocks noGrp="1"/>
          </p:cNvSpPr>
          <p:nvPr>
            <p:ph type="pic" sz="quarter" idx="41" hasCustomPrompt="1"/>
          </p:nvPr>
        </p:nvSpPr>
        <p:spPr>
          <a:xfrm>
            <a:off x="5921780" y="457470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sp>
        <p:nvSpPr>
          <p:cNvPr id="38" name="Marcador de posición de imagen 6"/>
          <p:cNvSpPr>
            <a:spLocks noGrp="1"/>
          </p:cNvSpPr>
          <p:nvPr>
            <p:ph type="pic" sz="quarter" idx="42" hasCustomPrompt="1"/>
          </p:nvPr>
        </p:nvSpPr>
        <p:spPr>
          <a:xfrm>
            <a:off x="4666557" y="4574700"/>
            <a:ext cx="1122218" cy="898236"/>
          </a:xfrm>
        </p:spPr>
        <p:txBody>
          <a:bodyPr/>
          <a:lstStyle/>
          <a:p>
            <a:r>
              <a:rPr lang="es-ES" dirty="0"/>
              <a:t>LOGO</a:t>
            </a:r>
          </a:p>
        </p:txBody>
      </p:sp>
      <p:pic>
        <p:nvPicPr>
          <p:cNvPr id="39" name="Imagen 3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3203" y="415174"/>
            <a:ext cx="799556" cy="910386"/>
          </a:xfrm>
          <a:prstGeom prst="rect">
            <a:avLst/>
          </a:prstGeom>
        </p:spPr>
      </p:pic>
      <p:sp>
        <p:nvSpPr>
          <p:cNvPr id="42" name="TextBox 13"/>
          <p:cNvSpPr txBox="1"/>
          <p:nvPr userDrawn="1"/>
        </p:nvSpPr>
        <p:spPr>
          <a:xfrm>
            <a:off x="982049" y="5958230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tx1"/>
              </a:solidFill>
            </a:endParaRPr>
          </a:p>
        </p:txBody>
      </p:sp>
      <p:pic>
        <p:nvPicPr>
          <p:cNvPr id="43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4" y="6102603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210774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RESENTAC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13590"/>
            <a:ext cx="2400300" cy="252663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78626"/>
            <a:ext cx="9144000" cy="779374"/>
          </a:xfrm>
          <a:prstGeom prst="rect">
            <a:avLst/>
          </a:prstGeom>
          <a:effectLst>
            <a:outerShdw blurRad="50800" dist="38100" dir="16200000" rotWithShape="0">
              <a:srgbClr val="3F3F3F">
                <a:alpha val="40000"/>
              </a:srgbClr>
            </a:outerShdw>
          </a:effectLst>
        </p:spPr>
      </p:pic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8E706D-C4DF-4CB1-BA34-2877AF9152AA}" type="datetime1">
              <a:rPr lang="es-ES" smtClean="0"/>
              <a:t>31/08/2020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D40E49-1F5A-4E52-B3D2-7E58D3B954A5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9975" y="2333625"/>
            <a:ext cx="1924050" cy="2190750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FINAL DE PRESENTACIÓN</a:t>
            </a:r>
          </a:p>
        </p:txBody>
      </p:sp>
    </p:spTree>
    <p:extLst>
      <p:ext uri="{BB962C8B-B14F-4D97-AF65-F5344CB8AC3E}">
        <p14:creationId xmlns:p14="http://schemas.microsoft.com/office/powerpoint/2010/main" val="3064576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ICIO PRESENTACION INVEMAR Y OTR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78626"/>
            <a:ext cx="9144000" cy="779374"/>
          </a:xfrm>
          <a:prstGeom prst="rect">
            <a:avLst/>
          </a:prstGeom>
          <a:effectLst>
            <a:outerShdw blurRad="50800" dist="38100" dir="16200000" rotWithShape="0">
              <a:srgbClr val="3F3F3F">
                <a:alpha val="40000"/>
              </a:srgbClr>
            </a:outerShdw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28650" y="1228725"/>
            <a:ext cx="7886700" cy="2281238"/>
          </a:xfrm>
        </p:spPr>
        <p:txBody>
          <a:bodyPr anchor="b"/>
          <a:lstStyle>
            <a:lvl1pPr algn="ctr">
              <a:defRPr sz="4500" b="1">
                <a:solidFill>
                  <a:schemeClr val="tx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374887" y="4778943"/>
            <a:ext cx="5934075" cy="849401"/>
          </a:xfrm>
        </p:spPr>
        <p:txBody>
          <a:bodyPr/>
          <a:lstStyle>
            <a:lvl1pPr marL="0" indent="0" algn="l">
              <a:buNone/>
              <a:defRPr sz="1800" b="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0" y="6349250"/>
            <a:ext cx="782139" cy="238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F925DF85-92BD-4EF8-A47D-A1B5A10D437E}" type="datetime1">
              <a:rPr lang="es-ES" smtClean="0"/>
              <a:t>31/08/2020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3893" y="6622381"/>
            <a:ext cx="2072558" cy="2476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349524" y="6603682"/>
            <a:ext cx="433251" cy="24765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j-lt"/>
              </a:defRPr>
            </a:lvl1pPr>
          </a:lstStyle>
          <a:p>
            <a:fld id="{AFD40E49-1F5A-4E52-B3D2-7E58D3B954A5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CuadroTexto 11"/>
          <p:cNvSpPr txBox="1"/>
          <p:nvPr userDrawn="1"/>
        </p:nvSpPr>
        <p:spPr>
          <a:xfrm>
            <a:off x="2328316" y="6612091"/>
            <a:ext cx="44677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>
                <a:latin typeface="+mj-lt"/>
                <a:hlinkClick r:id="rId3"/>
              </a:rPr>
              <a:t>www.invemar.org.co</a:t>
            </a:r>
            <a:r>
              <a:rPr lang="es-ES" sz="900" dirty="0">
                <a:latin typeface="+mj-lt"/>
              </a:rPr>
              <a:t>       </a:t>
            </a:r>
            <a:r>
              <a:rPr lang="es-ES" sz="900" dirty="0">
                <a:latin typeface="+mj-lt"/>
                <a:hlinkClick r:id="rId4"/>
              </a:rPr>
              <a:t>invemar.org.co</a:t>
            </a:r>
            <a:r>
              <a:rPr lang="es-ES" sz="900" baseline="0" dirty="0">
                <a:latin typeface="+mj-lt"/>
              </a:rPr>
              <a:t>         </a:t>
            </a:r>
            <a:r>
              <a:rPr lang="es-ES" sz="900" baseline="0" dirty="0" err="1">
                <a:latin typeface="+mj-lt"/>
                <a:hlinkClick r:id="rId5"/>
              </a:rPr>
              <a:t>invemarcolombia</a:t>
            </a:r>
            <a:r>
              <a:rPr lang="es-ES" sz="900" baseline="0" dirty="0">
                <a:latin typeface="+mj-lt"/>
              </a:rPr>
              <a:t>           </a:t>
            </a:r>
            <a:r>
              <a:rPr lang="es-ES" sz="900" baseline="0" dirty="0" err="1">
                <a:solidFill>
                  <a:schemeClr val="tx1"/>
                </a:solidFill>
                <a:latin typeface="+mj-lt"/>
                <a:hlinkClick r:id="rId6"/>
              </a:rPr>
              <a:t>invemarcolombia</a:t>
            </a:r>
            <a:endParaRPr lang="es-ES" sz="9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680" y="6663254"/>
            <a:ext cx="69597" cy="13384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912" y="6663253"/>
            <a:ext cx="163839" cy="13384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6647" y="6663253"/>
            <a:ext cx="158409" cy="158409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989" y="6663253"/>
            <a:ext cx="186916" cy="13384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032" y="174809"/>
            <a:ext cx="1807117" cy="747904"/>
          </a:xfrm>
          <a:prstGeom prst="rect">
            <a:avLst/>
          </a:prstGeom>
        </p:spPr>
      </p:pic>
      <p:sp>
        <p:nvSpPr>
          <p:cNvPr id="11" name="Marcador de posición de imagen 10"/>
          <p:cNvSpPr>
            <a:spLocks noGrp="1"/>
          </p:cNvSpPr>
          <p:nvPr>
            <p:ph type="pic" sz="quarter" idx="13" hasCustomPrompt="1"/>
          </p:nvPr>
        </p:nvSpPr>
        <p:spPr>
          <a:xfrm>
            <a:off x="5776913" y="199621"/>
            <a:ext cx="923925" cy="74771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4" name="Marcador de posición de imagen 10"/>
          <p:cNvSpPr>
            <a:spLocks noGrp="1"/>
          </p:cNvSpPr>
          <p:nvPr>
            <p:ph type="pic" sz="quarter" idx="14" hasCustomPrompt="1"/>
          </p:nvPr>
        </p:nvSpPr>
        <p:spPr>
          <a:xfrm>
            <a:off x="4702953" y="198295"/>
            <a:ext cx="923925" cy="74771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5" name="Marcador de posición de imagen 10"/>
          <p:cNvSpPr>
            <a:spLocks noGrp="1"/>
          </p:cNvSpPr>
          <p:nvPr>
            <p:ph type="pic" sz="quarter" idx="15" hasCustomPrompt="1"/>
          </p:nvPr>
        </p:nvSpPr>
        <p:spPr>
          <a:xfrm>
            <a:off x="3628993" y="198295"/>
            <a:ext cx="923925" cy="74771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6" name="Marcador de posición de imagen 10"/>
          <p:cNvSpPr>
            <a:spLocks noGrp="1"/>
          </p:cNvSpPr>
          <p:nvPr>
            <p:ph type="pic" sz="quarter" idx="16" hasCustomPrompt="1"/>
          </p:nvPr>
        </p:nvSpPr>
        <p:spPr>
          <a:xfrm>
            <a:off x="2555033" y="199621"/>
            <a:ext cx="923925" cy="74771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7" name="Marcador de posición de imagen 10"/>
          <p:cNvSpPr>
            <a:spLocks noGrp="1"/>
          </p:cNvSpPr>
          <p:nvPr>
            <p:ph type="pic" sz="quarter" idx="17" hasCustomPrompt="1"/>
          </p:nvPr>
        </p:nvSpPr>
        <p:spPr>
          <a:xfrm>
            <a:off x="1481073" y="199621"/>
            <a:ext cx="923925" cy="74771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8" name="Marcador de posición de imagen 10"/>
          <p:cNvSpPr>
            <a:spLocks noGrp="1"/>
          </p:cNvSpPr>
          <p:nvPr>
            <p:ph type="pic" sz="quarter" idx="18" hasCustomPrompt="1"/>
          </p:nvPr>
        </p:nvSpPr>
        <p:spPr>
          <a:xfrm>
            <a:off x="399511" y="199621"/>
            <a:ext cx="923925" cy="747713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LOGO</a:t>
            </a:r>
          </a:p>
        </p:txBody>
      </p:sp>
      <p:sp>
        <p:nvSpPr>
          <p:cNvPr id="22" name="TextBox 13"/>
          <p:cNvSpPr txBox="1"/>
          <p:nvPr userDrawn="1"/>
        </p:nvSpPr>
        <p:spPr>
          <a:xfrm>
            <a:off x="1000294" y="5878548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/>
          </a:p>
        </p:txBody>
      </p:sp>
      <p:pic>
        <p:nvPicPr>
          <p:cNvPr id="30" name="Picture 14" descr="../../../Desktop/Screen%20Shot%202018-04-11%20at%2017.39.58.pn"/>
          <p:cNvPicPr/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" y="6022921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47328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A DE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4DC2D69A-2CCE-4AD4-AEA5-1239617033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84466"/>
            <a:ext cx="9144000" cy="773534"/>
          </a:xfrm>
          <a:prstGeom prst="rect">
            <a:avLst/>
          </a:prstGeom>
        </p:spPr>
      </p:pic>
      <p:sp>
        <p:nvSpPr>
          <p:cNvPr id="2" name="Rectángulo 1"/>
          <p:cNvSpPr/>
          <p:nvPr userDrawn="1"/>
        </p:nvSpPr>
        <p:spPr>
          <a:xfrm>
            <a:off x="0" y="347870"/>
            <a:ext cx="8055033" cy="3693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4524" y="864704"/>
            <a:ext cx="7697585" cy="5261459"/>
          </a:xfrm>
        </p:spPr>
        <p:txBody>
          <a:bodyPr>
            <a:normAutofit/>
          </a:bodyPr>
          <a:lstStyle>
            <a:lvl1pPr>
              <a:defRPr sz="2400">
                <a:solidFill>
                  <a:srgbClr val="00206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2000">
                <a:solidFill>
                  <a:srgbClr val="00206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800">
                <a:solidFill>
                  <a:srgbClr val="00206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600">
                <a:solidFill>
                  <a:srgbClr val="00206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600">
                <a:solidFill>
                  <a:srgbClr val="002060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42116" y="6625244"/>
            <a:ext cx="2133600" cy="239363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77C1BC56-3540-4C1B-B3F4-AD00DFFE43ED}" type="datetime1">
              <a:rPr lang="es-ES" smtClean="0"/>
              <a:t>31/08/2020</a:t>
            </a:fld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085031" y="6494686"/>
            <a:ext cx="477078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FEEBA7F8-5E67-E546-8D44-19494CB9927D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CuadroTexto"/>
          <p:cNvSpPr txBox="1"/>
          <p:nvPr userDrawn="1"/>
        </p:nvSpPr>
        <p:spPr>
          <a:xfrm>
            <a:off x="864525" y="347870"/>
            <a:ext cx="495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0" dirty="0" smtClean="0">
                <a:solidFill>
                  <a:schemeClr val="tx1"/>
                </a:solidFill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rPr>
              <a:t>CONTENIDO</a:t>
            </a:r>
            <a:endParaRPr lang="es-CO" b="1" i="0" dirty="0">
              <a:solidFill>
                <a:schemeClr val="tx1"/>
              </a:solidFill>
              <a:latin typeface="+mj-lt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2" name="TextBox 13"/>
          <p:cNvSpPr txBox="1"/>
          <p:nvPr userDrawn="1"/>
        </p:nvSpPr>
        <p:spPr>
          <a:xfrm>
            <a:off x="982049" y="5945322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3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4" y="6089695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460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ICIO DE CAP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A5A037FF-60A7-40D5-ABEB-3466A6FF8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2880"/>
            <a:ext cx="9144000" cy="7735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8150" y="1709739"/>
            <a:ext cx="8077200" cy="2852737"/>
          </a:xfrm>
        </p:spPr>
        <p:txBody>
          <a:bodyPr anchor="b">
            <a:normAutofit/>
          </a:bodyPr>
          <a:lstStyle>
            <a:lvl1pPr>
              <a:defRPr sz="3600"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38150" y="4589464"/>
            <a:ext cx="8072438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81E124-96A2-4EDF-89FD-176E3D88B6E0}" type="datetime1">
              <a:rPr lang="es-ES" smtClean="0"/>
              <a:t>31/08/2020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EBA7F8-5E67-E546-8D44-19494CB9927D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01450" y="66506"/>
            <a:ext cx="2570400" cy="10637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3"/>
          <p:cNvSpPr txBox="1"/>
          <p:nvPr userDrawn="1"/>
        </p:nvSpPr>
        <p:spPr>
          <a:xfrm>
            <a:off x="982049" y="5945322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4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4" y="6089695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6540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SENC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F49D59E1-9DFF-400C-B84C-F0E08577A0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7641"/>
            <a:ext cx="9144000" cy="7735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09303" y="145465"/>
            <a:ext cx="7866638" cy="1063453"/>
          </a:xfrm>
        </p:spPr>
        <p:txBody>
          <a:bodyPr anchor="t">
            <a:normAutofit/>
          </a:bodyPr>
          <a:lstStyle>
            <a:lvl1pPr algn="l">
              <a:defRPr sz="3200" b="1">
                <a:solidFill>
                  <a:srgbClr val="223D5C"/>
                </a:solidFill>
                <a:effectLst/>
                <a:latin typeface="+mj-lt"/>
                <a:ea typeface="Open Sans Extrabold" panose="020B0906030804020204" pitchFamily="34" charset="0"/>
                <a:cs typeface="Open Sans Extrabold" panose="020B0906030804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09303" y="1311966"/>
            <a:ext cx="8360228" cy="4904684"/>
          </a:xfrm>
        </p:spPr>
        <p:txBody>
          <a:bodyPr/>
          <a:lstStyle>
            <a:lvl1pPr>
              <a:defRPr sz="24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>
              <a:defRPr sz="20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>
              <a:defRPr sz="18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>
              <a:defRPr sz="16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>
              <a:defRPr sz="1600"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09303" y="6592751"/>
            <a:ext cx="2133600" cy="259715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EDB26CFD-B0DB-43D9-8188-C58C566CCFC0}" type="datetime1">
              <a:rPr lang="es-ES" smtClean="0"/>
              <a:t>31/08/2020</a:t>
            </a:fld>
            <a:endParaRPr lang="es-ES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31394" y="6496050"/>
            <a:ext cx="467360" cy="365125"/>
          </a:xfrm>
        </p:spPr>
        <p:txBody>
          <a:bodyPr/>
          <a:lstStyle>
            <a:lvl1pPr algn="r">
              <a:defRPr sz="11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fld id="{FEEBA7F8-5E67-E546-8D44-19494CB9927D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2" name="TextBox 13"/>
          <p:cNvSpPr txBox="1"/>
          <p:nvPr userDrawn="1"/>
        </p:nvSpPr>
        <p:spPr>
          <a:xfrm>
            <a:off x="982049" y="5945322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3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4" y="6089695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396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A5A037FF-60A7-40D5-ABEB-3466A6FF8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2880"/>
            <a:ext cx="9144000" cy="7735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145466"/>
            <a:ext cx="7647291" cy="985065"/>
          </a:xfrm>
        </p:spPr>
        <p:txBody>
          <a:bodyPr/>
          <a:lstStyle>
            <a:lvl1pPr>
              <a:defRPr b="1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238596"/>
            <a:ext cx="3886200" cy="493836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238596"/>
            <a:ext cx="3886200" cy="4938367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D60FEF-AA65-40DA-89B3-45CA00C41CEE}" type="datetime1">
              <a:rPr lang="es-ES" smtClean="0"/>
              <a:t>31/08/2020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EBA7F8-5E67-E546-8D44-19494CB9927D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2" name="TextBox 13"/>
          <p:cNvSpPr txBox="1"/>
          <p:nvPr userDrawn="1"/>
        </p:nvSpPr>
        <p:spPr>
          <a:xfrm>
            <a:off x="982049" y="5945322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3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4" y="6089695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2901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5A037FF-60A7-40D5-ABEB-3466A6FF8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2880"/>
            <a:ext cx="9144000" cy="7735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2" y="145466"/>
            <a:ext cx="7646099" cy="1116915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90468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114380"/>
            <a:ext cx="3868340" cy="441942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290468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114380"/>
            <a:ext cx="3887391" cy="441942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EFEB04-4BDB-43D7-A479-2A871DF192EB}" type="datetime1">
              <a:rPr lang="es-ES" smtClean="0"/>
              <a:t>31/08/2020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EBA7F8-5E67-E546-8D44-19494CB9927D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000294" y="5997329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5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" y="6141702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7200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A5A037FF-60A7-40D5-ABEB-3466A6FF8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2880"/>
            <a:ext cx="9144000" cy="7735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89BFEF4-AAF7-496E-A851-733AD729906D}" type="datetime1">
              <a:rPr lang="es-ES" smtClean="0"/>
              <a:t>31/08/2020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EEBA7F8-5E67-E546-8D44-19494CB9927D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3" name="TextBox 13"/>
          <p:cNvSpPr txBox="1"/>
          <p:nvPr userDrawn="1"/>
        </p:nvSpPr>
        <p:spPr>
          <a:xfrm>
            <a:off x="982049" y="6029411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4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4" y="6173784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9263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2BB8F862-C54C-4763-89BF-6589903C0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85217"/>
            <a:ext cx="9144000" cy="77353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3437E74-7515-4B07-9BD8-565536E02041}" type="datetime1">
              <a:rPr lang="es-ES" smtClean="0"/>
              <a:t>31/08/2020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FD40E49-1F5A-4E52-B3D2-7E58D3B954A5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941" y="145466"/>
            <a:ext cx="677559" cy="771478"/>
          </a:xfrm>
          <a:prstGeom prst="rect">
            <a:avLst/>
          </a:prstGeom>
        </p:spPr>
      </p:pic>
      <p:sp>
        <p:nvSpPr>
          <p:cNvPr id="13" name="TextBox 13"/>
          <p:cNvSpPr txBox="1"/>
          <p:nvPr userDrawn="1"/>
        </p:nvSpPr>
        <p:spPr>
          <a:xfrm>
            <a:off x="963804" y="5965172"/>
            <a:ext cx="2754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800" b="0" i="0" u="none" strike="noStrike" kern="1200" baseline="0" noProof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s-CO" sz="800" b="0" i="0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Contenidos protegidos por la licencia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Creative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CO" sz="800" b="0" i="1" u="none" strike="noStrike" kern="1200" baseline="0" noProof="0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Commons</a:t>
            </a:r>
            <a:r>
              <a:rPr lang="es-CO" sz="800" b="0" i="1" u="none" strike="noStrike" kern="1200" baseline="0" noProof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Attribution-NonCommercial-ShareAlike4.0</a:t>
            </a:r>
            <a:endParaRPr lang="es-CO" sz="800" noProof="0" dirty="0">
              <a:solidFill>
                <a:schemeClr val="bg1"/>
              </a:solidFill>
            </a:endParaRPr>
          </a:p>
        </p:txBody>
      </p:sp>
      <p:pic>
        <p:nvPicPr>
          <p:cNvPr id="14" name="Picture 14" descr="../../../Desktop/Screen%20Shot%202018-04-11%20at%2017.39.58.pn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9" y="6109545"/>
            <a:ext cx="927100" cy="33020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6650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608445"/>
            <a:ext cx="2057400" cy="238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CE29FD57-85EB-4906-8748-78DA5BB9A262}" type="datetime1">
              <a:rPr lang="es-ES" smtClean="0"/>
              <a:t>31/08/2020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608445"/>
            <a:ext cx="3086100" cy="2349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608445"/>
            <a:ext cx="2057400" cy="231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FEEBA7F8-5E67-E546-8D44-19494CB9927D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50241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7" r:id="rId1"/>
    <p:sldLayoutId id="2147483683" r:id="rId2"/>
    <p:sldLayoutId id="2147483656" r:id="rId3"/>
    <p:sldLayoutId id="2147483669" r:id="rId4"/>
    <p:sldLayoutId id="2147483678" r:id="rId5"/>
    <p:sldLayoutId id="2147483670" r:id="rId6"/>
    <p:sldLayoutId id="2147483671" r:id="rId7"/>
    <p:sldLayoutId id="2147483674" r:id="rId8"/>
    <p:sldLayoutId id="2147483675" r:id="rId9"/>
    <p:sldLayoutId id="2147483653" r:id="rId10"/>
    <p:sldLayoutId id="2147483662" r:id="rId11"/>
    <p:sldLayoutId id="2147483665" r:id="rId12"/>
    <p:sldLayoutId id="2147483684" r:id="rId13"/>
    <p:sldLayoutId id="214748367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</a:schemeClr>
          </a:solidFill>
          <a:latin typeface="+mj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co/imgres?imgurl=http://www.brazadv.com/images/manguezal.jpg&amp;imgrefurl=http://www.brazadv.com/viajes_aventura/manglar.htm&amp;h=263&amp;w=300&amp;sz=47&amp;hl=es&amp;start=7&amp;tbnid=2xU8JeOORZVCKM:&amp;tbnh=102&amp;tbnw=116&amp;prev=/images?q=manglares&amp;svnum=10&amp;hl=es&amp;lr=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19.jpeg"/><Relationship Id="rId4" Type="http://schemas.openxmlformats.org/officeDocument/2006/relationships/hyperlink" Target="http://images.google.com.co/imgres?imgurl=http://www.brazadv.com/images/manguezal.jpg&amp;imgrefurl=http://www.brazadv.com/viajes_aventura/manglar.htm&amp;h=263&amp;w=300&amp;sz=47&amp;hl=es&amp;start=7&amp;tbnid=2xU8JeOORZVCKM:&amp;tbnh=102&amp;tbnw=116&amp;prev=/images?q=manglares&amp;svnum=10&amp;hl=es&amp;lr=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om.co/imgres?imgurl=http://www.brazadv.com/images/manguezal.jpg&amp;imgrefurl=http://www.brazadv.com/viajes_aventura/manglar.htm&amp;h=263&amp;w=300&amp;sz=47&amp;hl=es&amp;start=7&amp;tbnid=2xU8JeOORZVCKM:&amp;tbnh=102&amp;tbnw=116&amp;prev=/images?q=manglares&amp;svnum=10&amp;hl=es&amp;lr=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rotectedplanet.ne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rotectedplanet.ne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rotectedplanet.net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protectedplanet.net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images.google.com.co/imgres?imgurl=http://www.uprm.edu/news/media/articles/as0422004B3.jpg&amp;imgrefurl=http://www.uprm.edu/news/articles/as0422004.html&amp;h=318&amp;w=424&amp;sz=95&amp;hl=es&amp;start=5&amp;tbnid=g034gQ9DgEP3zM:&amp;tbnh=94&amp;tbnw=126&amp;prev=/images?q=arrecifes+coralinos&amp;svnum=10&amp;hl=es&amp;lr=&amp;sa=N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ipbes.net/global-assessment" TargetMode="External"/><Relationship Id="rId4" Type="http://schemas.openxmlformats.org/officeDocument/2006/relationships/image" Target="../media/image6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bd.int/sp2020" TargetMode="Externa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6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ítulo 161"/>
          <p:cNvSpPr>
            <a:spLocks noGrp="1"/>
          </p:cNvSpPr>
          <p:nvPr>
            <p:ph type="ctrTitle"/>
          </p:nvPr>
        </p:nvSpPr>
        <p:spPr>
          <a:xfrm>
            <a:off x="73573" y="1551378"/>
            <a:ext cx="9312166" cy="2088971"/>
          </a:xfrm>
        </p:spPr>
        <p:txBody>
          <a:bodyPr>
            <a:noAutofit/>
          </a:bodyPr>
          <a:lstStyle/>
          <a:p>
            <a:r>
              <a:rPr lang="es-ES" sz="3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Modulo </a:t>
            </a:r>
            <a:r>
              <a:rPr lang="es-ES" sz="3600" dirty="0">
                <a:solidFill>
                  <a:srgbClr val="002060"/>
                </a:solidFill>
                <a:latin typeface="Calibri" panose="020F0502020204030204" pitchFamily="34" charset="0"/>
              </a:rPr>
              <a:t>4: Gestión</a:t>
            </a:r>
            <a:br>
              <a:rPr lang="es-ES" sz="36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s-ES" sz="3600" dirty="0">
                <a:solidFill>
                  <a:srgbClr val="002060"/>
                </a:solidFill>
                <a:latin typeface="Calibri" panose="020F0502020204030204" pitchFamily="34" charset="0"/>
              </a:rPr>
              <a:t>Integrada de </a:t>
            </a:r>
            <a:r>
              <a:rPr lang="es-ES" sz="36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AMP </a:t>
            </a:r>
            <a:r>
              <a:rPr lang="es-ES" sz="3600" dirty="0">
                <a:solidFill>
                  <a:srgbClr val="002060"/>
                </a:solidFill>
                <a:latin typeface="Calibri" panose="020F0502020204030204" pitchFamily="34" charset="0"/>
              </a:rPr>
              <a:t>en el</a:t>
            </a:r>
            <a:br>
              <a:rPr lang="es-ES" sz="36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s-ES" sz="3600" dirty="0">
                <a:solidFill>
                  <a:srgbClr val="002060"/>
                </a:solidFill>
                <a:latin typeface="Calibri" panose="020F0502020204030204" pitchFamily="34" charset="0"/>
              </a:rPr>
              <a:t>contexto de la Alta</a:t>
            </a:r>
            <a:br>
              <a:rPr lang="es-ES" sz="3600" dirty="0">
                <a:solidFill>
                  <a:srgbClr val="002060"/>
                </a:solidFill>
                <a:latin typeface="Calibri" panose="020F0502020204030204" pitchFamily="34" charset="0"/>
              </a:rPr>
            </a:br>
            <a:r>
              <a:rPr lang="es-ES" sz="3600" dirty="0">
                <a:solidFill>
                  <a:srgbClr val="002060"/>
                </a:solidFill>
                <a:latin typeface="Calibri" panose="020F0502020204030204" pitchFamily="34" charset="0"/>
              </a:rPr>
              <a:t>Guajira (generalidades)</a:t>
            </a:r>
            <a:endParaRPr lang="es-CO" sz="36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sp>
        <p:nvSpPr>
          <p:cNvPr id="163" name="Subtítulo 162"/>
          <p:cNvSpPr>
            <a:spLocks noGrp="1"/>
          </p:cNvSpPr>
          <p:nvPr>
            <p:ph type="subTitle" idx="1"/>
          </p:nvPr>
        </p:nvSpPr>
        <p:spPr>
          <a:xfrm>
            <a:off x="317145" y="435133"/>
            <a:ext cx="5511259" cy="324756"/>
          </a:xfrm>
        </p:spPr>
        <p:txBody>
          <a:bodyPr>
            <a:normAutofit/>
          </a:bodyPr>
          <a:lstStyle/>
          <a:p>
            <a:r>
              <a:rPr lang="es-CO" sz="1200" i="1" dirty="0" smtClean="0"/>
              <a:t>Capacitación para el manejo de zonas marinas y costeras – Agosto 11 – Septiembre 24</a:t>
            </a:r>
            <a:endParaRPr lang="es-CO" sz="1200" i="1" dirty="0"/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49-1F5A-4E52-B3D2-7E58D3B954A5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782625" y="3942473"/>
            <a:ext cx="768448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TEMA: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  </a:t>
            </a:r>
            <a:r>
              <a:rPr lang="es-ES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Contexto internacional y </a:t>
            </a:r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es-CO" sz="32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f</a:t>
            </a:r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undamentos </a:t>
            </a:r>
            <a:r>
              <a:rPr lang="es-CO" sz="32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conceptuales </a:t>
            </a:r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de las AMP</a:t>
            </a:r>
            <a:endParaRPr lang="es-CO" sz="32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021759" y="5522376"/>
            <a:ext cx="48412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O" sz="2400" i="1" dirty="0" smtClean="0">
                <a:solidFill>
                  <a:srgbClr val="002060"/>
                </a:solidFill>
              </a:rPr>
              <a:t>Profesor:  David A. Alonso C. </a:t>
            </a:r>
            <a:r>
              <a:rPr lang="es-CO" sz="2400" i="1" dirty="0" err="1" smtClean="0">
                <a:solidFill>
                  <a:srgbClr val="002060"/>
                </a:solidFill>
              </a:rPr>
              <a:t>MSc</a:t>
            </a:r>
            <a:endParaRPr lang="es-CO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31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CONCEPTOS GENERALES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" name="Picture 8" descr="mangueza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50" y="2882281"/>
            <a:ext cx="2000250" cy="171450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045029" y="4699225"/>
            <a:ext cx="77615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-342900" algn="just">
              <a:defRPr/>
            </a:pPr>
            <a:r>
              <a:rPr lang="es-ES" sz="2200" dirty="0">
                <a:solidFill>
                  <a:schemeClr val="bg1"/>
                </a:solidFill>
              </a:rPr>
              <a:t>Existen </a:t>
            </a:r>
            <a:r>
              <a:rPr lang="es-ES" sz="2200" u="sng" dirty="0">
                <a:solidFill>
                  <a:schemeClr val="bg1"/>
                </a:solidFill>
              </a:rPr>
              <a:t>AMP altamente Protegidas </a:t>
            </a:r>
            <a:r>
              <a:rPr lang="es-ES" sz="2200" dirty="0">
                <a:solidFill>
                  <a:schemeClr val="bg1"/>
                </a:solidFill>
              </a:rPr>
              <a:t>y </a:t>
            </a:r>
            <a:r>
              <a:rPr lang="es-ES" sz="2200" u="sng" dirty="0">
                <a:solidFill>
                  <a:schemeClr val="bg1"/>
                </a:solidFill>
              </a:rPr>
              <a:t>áreas Manejadas para usos múltiples</a:t>
            </a:r>
            <a:r>
              <a:rPr lang="es-ES" sz="2200" dirty="0">
                <a:solidFill>
                  <a:schemeClr val="bg1"/>
                </a:solidFill>
              </a:rPr>
              <a:t>, lo que les permite conservar hábitats críticos, fomentar la recuperación de especies marinas sobreexplotadas y mantener comunidades </a:t>
            </a:r>
            <a:r>
              <a:rPr lang="es-ES" sz="2200" kern="0" dirty="0" smtClean="0">
                <a:solidFill>
                  <a:schemeClr val="bg1"/>
                </a:solidFill>
              </a:rPr>
              <a:t>marinas</a:t>
            </a:r>
            <a:r>
              <a:rPr lang="es-ES" sz="2200" kern="0" dirty="0">
                <a:solidFill>
                  <a:schemeClr val="bg1"/>
                </a:solidFill>
              </a:rPr>
              <a:t>.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endParaRPr lang="es-CO" sz="2200" kern="0" dirty="0">
              <a:solidFill>
                <a:schemeClr val="bg1"/>
              </a:solidFill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es-CO" sz="2200" kern="0" dirty="0">
                <a:solidFill>
                  <a:schemeClr val="bg1"/>
                </a:solidFill>
              </a:rPr>
              <a:t> </a:t>
            </a:r>
            <a:endParaRPr lang="en-US" sz="2200" kern="0" dirty="0">
              <a:solidFill>
                <a:schemeClr val="bg1"/>
              </a:solidFill>
            </a:endParaRPr>
          </a:p>
        </p:txBody>
      </p:sp>
      <p:sp>
        <p:nvSpPr>
          <p:cNvPr id="6" name="6 CuadroTexto"/>
          <p:cNvSpPr txBox="1">
            <a:spLocks noChangeArrowheads="1"/>
          </p:cNvSpPr>
          <p:nvPr/>
        </p:nvSpPr>
        <p:spPr bwMode="auto">
          <a:xfrm>
            <a:off x="3000375" y="3286124"/>
            <a:ext cx="2143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u="sng" dirty="0">
                <a:solidFill>
                  <a:schemeClr val="accent5">
                    <a:lumMod val="75000"/>
                  </a:schemeClr>
                </a:solidFill>
              </a:rPr>
              <a:t>AMP Restrictivas</a:t>
            </a:r>
          </a:p>
        </p:txBody>
      </p:sp>
      <p:sp>
        <p:nvSpPr>
          <p:cNvPr id="7" name="7 CuadroTexto"/>
          <p:cNvSpPr txBox="1">
            <a:spLocks noChangeArrowheads="1"/>
          </p:cNvSpPr>
          <p:nvPr/>
        </p:nvSpPr>
        <p:spPr bwMode="auto">
          <a:xfrm>
            <a:off x="6000750" y="3987807"/>
            <a:ext cx="2714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u="sng" dirty="0">
                <a:solidFill>
                  <a:schemeClr val="accent5">
                    <a:lumMod val="75000"/>
                  </a:schemeClr>
                </a:solidFill>
              </a:rPr>
              <a:t>AMP Menos Restrictivas</a:t>
            </a:r>
          </a:p>
        </p:txBody>
      </p:sp>
      <p:sp>
        <p:nvSpPr>
          <p:cNvPr id="8" name="9 Flecha curvada hacia abajo"/>
          <p:cNvSpPr/>
          <p:nvPr/>
        </p:nvSpPr>
        <p:spPr>
          <a:xfrm>
            <a:off x="5000625" y="2714625"/>
            <a:ext cx="1357313" cy="1143000"/>
          </a:xfrm>
          <a:prstGeom prst="curvedDownArrow">
            <a:avLst>
              <a:gd name="adj1" fmla="val 25000"/>
              <a:gd name="adj2" fmla="val 48796"/>
              <a:gd name="adj3" fmla="val 25000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schemeClr val="bg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714375" y="1208312"/>
            <a:ext cx="7929563" cy="170497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just">
              <a:buFontTx/>
              <a:buNone/>
            </a:pPr>
            <a:r>
              <a:rPr lang="es-CO" sz="2200" dirty="0" smtClean="0">
                <a:solidFill>
                  <a:schemeClr val="bg1"/>
                </a:solidFill>
              </a:rPr>
              <a:t>Las AMP son consideradas como una herramienta clave para la </a:t>
            </a:r>
            <a:r>
              <a:rPr lang="es-CO" sz="2200" u="sng" dirty="0" smtClean="0">
                <a:solidFill>
                  <a:schemeClr val="bg1"/>
                </a:solidFill>
              </a:rPr>
              <a:t>conservación</a:t>
            </a:r>
            <a:r>
              <a:rPr lang="es-CO" sz="2200" dirty="0" smtClean="0">
                <a:solidFill>
                  <a:schemeClr val="bg1"/>
                </a:solidFill>
              </a:rPr>
              <a:t> de ecosistemas estratégicos y para la implementación de mecanismos de </a:t>
            </a:r>
            <a:r>
              <a:rPr lang="es-CO" sz="2200" u="sng" dirty="0" smtClean="0">
                <a:solidFill>
                  <a:schemeClr val="bg1"/>
                </a:solidFill>
              </a:rPr>
              <a:t>manejo y uso </a:t>
            </a:r>
            <a:r>
              <a:rPr lang="es-CO" sz="2200" dirty="0" smtClean="0">
                <a:solidFill>
                  <a:schemeClr val="bg1"/>
                </a:solidFill>
              </a:rPr>
              <a:t>sostenible de los recursos naturales. 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88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CONCEPTOS GENERALES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57200" y="1981200"/>
            <a:ext cx="8458200" cy="4267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s-CO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CO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s-CO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CO" smtClean="0">
                <a:solidFill>
                  <a:schemeClr val="bg1"/>
                </a:solidFill>
              </a:rPr>
              <a:t> </a:t>
            </a:r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5" name="Rectangle 151"/>
          <p:cNvSpPr>
            <a:spLocks noChangeArrowheads="1"/>
          </p:cNvSpPr>
          <p:nvPr/>
        </p:nvSpPr>
        <p:spPr bwMode="auto">
          <a:xfrm>
            <a:off x="357188" y="1732189"/>
            <a:ext cx="8458200" cy="307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CO" sz="2000" dirty="0">
                <a:solidFill>
                  <a:schemeClr val="bg1"/>
                </a:solidFill>
              </a:rPr>
              <a:t>Mantener los </a:t>
            </a:r>
            <a:r>
              <a:rPr lang="es-CO" sz="2000" u="sng" dirty="0">
                <a:solidFill>
                  <a:schemeClr val="bg1"/>
                </a:solidFill>
              </a:rPr>
              <a:t>procesos ecológicos esenciales </a:t>
            </a:r>
            <a:r>
              <a:rPr lang="es-CO" sz="2000" dirty="0">
                <a:solidFill>
                  <a:schemeClr val="bg1"/>
                </a:solidFill>
              </a:rPr>
              <a:t>y los sistemas de soporte de vida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2000" u="sng" dirty="0">
                <a:solidFill>
                  <a:schemeClr val="bg1"/>
                </a:solidFill>
              </a:rPr>
              <a:t>Conservar la diversidad </a:t>
            </a:r>
            <a:r>
              <a:rPr lang="es-ES" sz="2000" u="sng" dirty="0" err="1">
                <a:solidFill>
                  <a:schemeClr val="bg1"/>
                </a:solidFill>
              </a:rPr>
              <a:t>ecosistémica</a:t>
            </a:r>
            <a:r>
              <a:rPr lang="es-ES" sz="2000" u="sng" dirty="0">
                <a:solidFill>
                  <a:schemeClr val="bg1"/>
                </a:solidFill>
              </a:rPr>
              <a:t> </a:t>
            </a:r>
            <a:r>
              <a:rPr lang="es-CO" sz="2000" dirty="0">
                <a:solidFill>
                  <a:schemeClr val="bg1"/>
                </a:solidFill>
              </a:rPr>
              <a:t>(arrecife de coral, </a:t>
            </a:r>
            <a:r>
              <a:rPr lang="es-CO" sz="2000" dirty="0" smtClean="0">
                <a:solidFill>
                  <a:schemeClr val="bg1"/>
                </a:solidFill>
              </a:rPr>
              <a:t>manglar, pastos marinos, </a:t>
            </a:r>
            <a:r>
              <a:rPr lang="es-CO" sz="2000" dirty="0" err="1" smtClean="0">
                <a:solidFill>
                  <a:schemeClr val="bg1"/>
                </a:solidFill>
              </a:rPr>
              <a:t>etc</a:t>
            </a:r>
            <a:r>
              <a:rPr lang="es-CO" sz="2000" dirty="0" smtClean="0">
                <a:solidFill>
                  <a:schemeClr val="bg1"/>
                </a:solidFill>
              </a:rPr>
              <a:t>), </a:t>
            </a:r>
            <a:r>
              <a:rPr lang="es-CO" sz="2000" dirty="0">
                <a:solidFill>
                  <a:schemeClr val="bg1"/>
                </a:solidFill>
              </a:rPr>
              <a:t>o de especies sobresalientes o amenazadas aisladamente (aves migratorias, anidamiento de tortugas)</a:t>
            </a:r>
            <a:r>
              <a:rPr lang="es-ES" sz="2000" dirty="0">
                <a:solidFill>
                  <a:schemeClr val="bg1"/>
                </a:solidFill>
              </a:rPr>
              <a:t>, la riqueza de especies y la diversidad genética.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2000" dirty="0">
                <a:solidFill>
                  <a:schemeClr val="bg1"/>
                </a:solidFill>
              </a:rPr>
              <a:t>Gestionar </a:t>
            </a:r>
            <a:r>
              <a:rPr lang="es-ES" sz="2000" u="sng" dirty="0">
                <a:solidFill>
                  <a:schemeClr val="bg1"/>
                </a:solidFill>
              </a:rPr>
              <a:t>recursos pesqueros </a:t>
            </a:r>
            <a:r>
              <a:rPr lang="es-ES" sz="2000" dirty="0">
                <a:solidFill>
                  <a:schemeClr val="bg1"/>
                </a:solidFill>
              </a:rPr>
              <a:t>(reserva de pesca), y mejorar los recursos de pesca comercial</a:t>
            </a:r>
            <a:r>
              <a:rPr lang="es-CO" sz="20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CO" sz="2000" dirty="0">
                <a:solidFill>
                  <a:schemeClr val="bg1"/>
                </a:solidFill>
              </a:rPr>
              <a:t>Conseguir el </a:t>
            </a:r>
            <a:r>
              <a:rPr lang="es-CO" sz="2000" u="sng" dirty="0">
                <a:solidFill>
                  <a:schemeClr val="bg1"/>
                </a:solidFill>
              </a:rPr>
              <a:t>uso sostenible de las especies </a:t>
            </a:r>
            <a:r>
              <a:rPr lang="es-CO" sz="2000" dirty="0">
                <a:solidFill>
                  <a:schemeClr val="bg1"/>
                </a:solidFill>
              </a:rPr>
              <a:t>y los ecosistemas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s-ES" sz="2000" dirty="0">
                <a:solidFill>
                  <a:schemeClr val="bg1"/>
                </a:solidFill>
              </a:rPr>
              <a:t>Áreas protegidas para la conservación del </a:t>
            </a:r>
            <a:r>
              <a:rPr lang="es-ES" sz="2000" u="sng" dirty="0">
                <a:solidFill>
                  <a:schemeClr val="bg1"/>
                </a:solidFill>
              </a:rPr>
              <a:t>patrimonio cultural submarino</a:t>
            </a:r>
            <a:r>
              <a:rPr lang="es-ES" sz="2000" dirty="0">
                <a:solidFill>
                  <a:schemeClr val="bg1"/>
                </a:solidFill>
              </a:rPr>
              <a:t>. </a:t>
            </a:r>
            <a:endParaRPr lang="es-CO" sz="2800" dirty="0">
              <a:solidFill>
                <a:schemeClr val="bg1"/>
              </a:solidFill>
            </a:endParaRPr>
          </a:p>
        </p:txBody>
      </p:sp>
      <p:pic>
        <p:nvPicPr>
          <p:cNvPr id="6" name="Picture 1245"/>
          <p:cNvPicPr>
            <a:picLocks noChangeAspect="1" noChangeArrowheads="1"/>
          </p:cNvPicPr>
          <p:nvPr/>
        </p:nvPicPr>
        <p:blipFill>
          <a:blip r:embed="rId3" cstate="print"/>
          <a:srcRect l="11673"/>
          <a:stretch>
            <a:fillRect/>
          </a:stretch>
        </p:blipFill>
        <p:spPr bwMode="auto">
          <a:xfrm>
            <a:off x="5505452" y="5122863"/>
            <a:ext cx="1357312" cy="131236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7" name="Picture 8" descr="manguezal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19301" y="5122863"/>
            <a:ext cx="1543050" cy="1312360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8" name="Picture 2" descr="IC-51-GS"/>
          <p:cNvPicPr>
            <a:picLocks noChangeAspect="1" noChangeArrowheads="1"/>
          </p:cNvPicPr>
          <p:nvPr/>
        </p:nvPicPr>
        <p:blipFill>
          <a:blip r:embed="rId6" cstate="print">
            <a:lum bright="4000" contrast="68000"/>
          </a:blip>
          <a:srcRect/>
          <a:stretch>
            <a:fillRect/>
          </a:stretch>
        </p:blipFill>
        <p:spPr bwMode="auto">
          <a:xfrm>
            <a:off x="3581402" y="5116010"/>
            <a:ext cx="1924050" cy="134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IC-44-GS"/>
          <p:cNvPicPr>
            <a:picLocks noChangeAspect="1" noChangeArrowheads="1"/>
          </p:cNvPicPr>
          <p:nvPr/>
        </p:nvPicPr>
        <p:blipFill>
          <a:blip r:embed="rId7" cstate="print">
            <a:lum bright="28000" contrast="56000"/>
          </a:blip>
          <a:srcRect/>
          <a:stretch>
            <a:fillRect/>
          </a:stretch>
        </p:blipFill>
        <p:spPr bwMode="auto">
          <a:xfrm>
            <a:off x="14289" y="5105400"/>
            <a:ext cx="20050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6800"/>
            <a:ext cx="6429375" cy="914400"/>
          </a:xfrm>
        </p:spPr>
        <p:txBody>
          <a:bodyPr>
            <a:normAutofit/>
          </a:bodyPr>
          <a:lstStyle/>
          <a:p>
            <a:pPr marL="342900" indent="-342900" eaLnBrk="1" hangingPunct="1">
              <a:spcBef>
                <a:spcPct val="20000"/>
              </a:spcBef>
              <a:defRPr/>
            </a:pPr>
            <a:r>
              <a:rPr lang="es-CO" sz="2800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Que se espera de las AMP</a:t>
            </a:r>
          </a:p>
        </p:txBody>
      </p:sp>
    </p:spTree>
    <p:extLst>
      <p:ext uri="{BB962C8B-B14F-4D97-AF65-F5344CB8AC3E}">
        <p14:creationId xmlns:p14="http://schemas.microsoft.com/office/powerpoint/2010/main" val="203605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A7F8-5E67-E546-8D44-19494CB9927D}" type="slidenum">
              <a:rPr lang="es-ES" smtClean="0"/>
              <a:pPr/>
              <a:t>12</a:t>
            </a:fld>
            <a:endParaRPr lang="es-E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16186" y="1874013"/>
            <a:ext cx="646112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7338" lvl="2" indent="-58738" algn="just" eaLnBrk="0" hangingPunct="0">
              <a:spcBef>
                <a:spcPct val="20000"/>
              </a:spcBef>
              <a:buFont typeface="Symbol" pitchFamily="18" charset="2"/>
              <a:buChar char="·"/>
            </a:pPr>
            <a:r>
              <a:rPr lang="es-ES_tradnl" sz="2400" dirty="0">
                <a:solidFill>
                  <a:schemeClr val="bg1"/>
                </a:solidFill>
              </a:rPr>
              <a:t> Recientes</a:t>
            </a:r>
          </a:p>
          <a:p>
            <a:pPr marL="287338" lvl="2" indent="-58738" algn="just" eaLnBrk="0" hangingPunct="0">
              <a:spcBef>
                <a:spcPct val="20000"/>
              </a:spcBef>
              <a:buFont typeface="Symbol" pitchFamily="18" charset="2"/>
              <a:buChar char="·"/>
            </a:pPr>
            <a:r>
              <a:rPr lang="es-ES_tradnl" sz="2400" dirty="0">
                <a:solidFill>
                  <a:schemeClr val="bg1"/>
                </a:solidFill>
              </a:rPr>
              <a:t> Menor conocimiento</a:t>
            </a:r>
          </a:p>
          <a:p>
            <a:pPr marL="287338" lvl="2" indent="-58738" algn="just" eaLnBrk="0" hangingPunct="0">
              <a:spcBef>
                <a:spcPct val="20000"/>
              </a:spcBef>
              <a:buFont typeface="Symbol" pitchFamily="18" charset="2"/>
              <a:buChar char="·"/>
            </a:pPr>
            <a:r>
              <a:rPr lang="es-ES_tradnl" sz="2400" dirty="0">
                <a:solidFill>
                  <a:schemeClr val="bg1"/>
                </a:solidFill>
              </a:rPr>
              <a:t> Mas costosas</a:t>
            </a:r>
          </a:p>
          <a:p>
            <a:pPr marL="287338" lvl="2" indent="-58738" algn="just" eaLnBrk="0" hangingPunct="0">
              <a:spcBef>
                <a:spcPct val="20000"/>
              </a:spcBef>
              <a:buFont typeface="Symbol" pitchFamily="18" charset="2"/>
              <a:buChar char="·"/>
            </a:pPr>
            <a:r>
              <a:rPr lang="es-ES_tradnl" sz="2400" dirty="0">
                <a:solidFill>
                  <a:schemeClr val="bg1"/>
                </a:solidFill>
              </a:rPr>
              <a:t> Mar público</a:t>
            </a:r>
          </a:p>
          <a:p>
            <a:pPr marL="287338" lvl="2" indent="-58738" algn="just" eaLnBrk="0" hangingPunct="0">
              <a:spcBef>
                <a:spcPct val="20000"/>
              </a:spcBef>
              <a:buFont typeface="Symbol" pitchFamily="18" charset="2"/>
              <a:buChar char="·"/>
            </a:pPr>
            <a:r>
              <a:rPr lang="es-ES_tradnl" sz="2400" dirty="0">
                <a:solidFill>
                  <a:schemeClr val="bg1"/>
                </a:solidFill>
              </a:rPr>
              <a:t> Comunicación</a:t>
            </a:r>
          </a:p>
          <a:p>
            <a:pPr marL="287338" lvl="2" indent="-58738" algn="just" eaLnBrk="0" hangingPunct="0">
              <a:spcBef>
                <a:spcPct val="20000"/>
              </a:spcBef>
              <a:buFont typeface="Symbol" pitchFamily="18" charset="2"/>
              <a:buChar char="·"/>
            </a:pPr>
            <a:r>
              <a:rPr lang="es-ES_tradnl" sz="2400" dirty="0">
                <a:solidFill>
                  <a:schemeClr val="bg1"/>
                </a:solidFill>
              </a:rPr>
              <a:t> Endemismo</a:t>
            </a:r>
          </a:p>
          <a:p>
            <a:pPr marL="287338" lvl="2" indent="-58738" algn="just" eaLnBrk="0" hangingPunct="0">
              <a:spcBef>
                <a:spcPct val="20000"/>
              </a:spcBef>
              <a:buFont typeface="Symbol" pitchFamily="18" charset="2"/>
              <a:buChar char="·"/>
            </a:pPr>
            <a:r>
              <a:rPr lang="es-ES_tradnl" sz="2400" dirty="0">
                <a:solidFill>
                  <a:schemeClr val="bg1"/>
                </a:solidFill>
              </a:rPr>
              <a:t> Uso de recursos (sobre explotación)</a:t>
            </a:r>
            <a:endParaRPr lang="es-ES" sz="2400" dirty="0">
              <a:solidFill>
                <a:schemeClr val="bg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4406" y="1357613"/>
            <a:ext cx="586541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r>
              <a:rPr lang="es-ES" sz="28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Problemática actual de las AMP</a:t>
            </a:r>
          </a:p>
        </p:txBody>
      </p:sp>
      <p:pic>
        <p:nvPicPr>
          <p:cNvPr id="7" name="Picture 1245"/>
          <p:cNvPicPr>
            <a:picLocks noChangeAspect="1" noChangeArrowheads="1"/>
          </p:cNvPicPr>
          <p:nvPr/>
        </p:nvPicPr>
        <p:blipFill>
          <a:blip r:embed="rId2" cstate="print"/>
          <a:srcRect l="11673"/>
          <a:stretch>
            <a:fillRect/>
          </a:stretch>
        </p:blipFill>
        <p:spPr bwMode="auto">
          <a:xfrm>
            <a:off x="6061324" y="5062475"/>
            <a:ext cx="1357312" cy="136048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8" name="Picture 8" descr="mangueza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3699" y="5062475"/>
            <a:ext cx="1543050" cy="1357313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</p:spPr>
      </p:pic>
      <p:pic>
        <p:nvPicPr>
          <p:cNvPr id="9" name="Picture 2" descr="IC-51-GS"/>
          <p:cNvPicPr>
            <a:picLocks noChangeAspect="1" noChangeArrowheads="1"/>
          </p:cNvPicPr>
          <p:nvPr/>
        </p:nvPicPr>
        <p:blipFill>
          <a:blip r:embed="rId5" cstate="print">
            <a:lum bright="4000" contrast="68000"/>
          </a:blip>
          <a:srcRect/>
          <a:stretch>
            <a:fillRect/>
          </a:stretch>
        </p:blipFill>
        <p:spPr bwMode="auto">
          <a:xfrm>
            <a:off x="3918199" y="5062475"/>
            <a:ext cx="1924050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IC-44-GS"/>
          <p:cNvPicPr>
            <a:picLocks noChangeAspect="1" noChangeArrowheads="1"/>
          </p:cNvPicPr>
          <p:nvPr/>
        </p:nvPicPr>
        <p:blipFill>
          <a:blip r:embed="rId6" cstate="print">
            <a:lum bright="28000" contrast="56000"/>
          </a:blip>
          <a:srcRect/>
          <a:stretch>
            <a:fillRect/>
          </a:stretch>
        </p:blipFill>
        <p:spPr bwMode="auto">
          <a:xfrm>
            <a:off x="66924" y="5062475"/>
            <a:ext cx="2005012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CONCEPTOS GENERALES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351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CONCEPTOS GENERALES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981200"/>
            <a:ext cx="8458200" cy="42672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s-CO" smtClean="0"/>
          </a:p>
          <a:p>
            <a:pPr>
              <a:buFontTx/>
              <a:buNone/>
            </a:pPr>
            <a:endParaRPr lang="es-CO" smtClean="0"/>
          </a:p>
          <a:p>
            <a:pPr>
              <a:buFontTx/>
              <a:buNone/>
            </a:pPr>
            <a:endParaRPr lang="es-CO" smtClean="0"/>
          </a:p>
          <a:p>
            <a:pPr>
              <a:buFontTx/>
              <a:buNone/>
            </a:pPr>
            <a:r>
              <a:rPr lang="es-CO" smtClean="0"/>
              <a:t> </a:t>
            </a:r>
            <a:endParaRPr lang="en-US" smtClean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1524000"/>
            <a:ext cx="1959429" cy="2732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CO" sz="2000" dirty="0">
              <a:solidFill>
                <a:srgbClr val="00256E"/>
              </a:solidFill>
              <a:latin typeface="Futura Bk BT" pitchFamily="34" charset="0"/>
            </a:endParaRPr>
          </a:p>
          <a:p>
            <a:pPr indent="-342900" algn="just">
              <a:lnSpc>
                <a:spcPct val="150000"/>
              </a:lnSpc>
            </a:pPr>
            <a:r>
              <a:rPr lang="es-CO" sz="2000" dirty="0">
                <a:solidFill>
                  <a:srgbClr val="00256E"/>
                </a:solidFill>
                <a:latin typeface="Futura Bk BT" pitchFamily="34" charset="0"/>
              </a:rPr>
              <a:t>Existen mas de 90 nombres para los diferentes tipos de AMP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CO" sz="2000" dirty="0">
              <a:solidFill>
                <a:srgbClr val="00256E"/>
              </a:solidFill>
              <a:latin typeface="Futura Bk BT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endParaRPr lang="es-CO" sz="2000" dirty="0">
              <a:solidFill>
                <a:srgbClr val="00256E"/>
              </a:solidFill>
              <a:latin typeface="Futura Bk BT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s-CO" sz="2000" dirty="0">
                <a:solidFill>
                  <a:srgbClr val="00256E"/>
                </a:solidFill>
                <a:latin typeface="Futura Bk BT" pitchFamily="34" charset="0"/>
              </a:rPr>
              <a:t> </a:t>
            </a:r>
            <a:endParaRPr lang="en-US" sz="2000" dirty="0">
              <a:solidFill>
                <a:srgbClr val="00256E"/>
              </a:solidFill>
              <a:latin typeface="Futura Bk BT" pitchFamily="34" charset="0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8214" y="1076161"/>
            <a:ext cx="6777186" cy="52810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265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CONCEPTOS GENERALES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1" y="1230086"/>
            <a:ext cx="7882446" cy="535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6 CuadroTexto"/>
          <p:cNvSpPr txBox="1"/>
          <p:nvPr/>
        </p:nvSpPr>
        <p:spPr>
          <a:xfrm>
            <a:off x="8150007" y="6096702"/>
            <a:ext cx="1538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err="1" smtClean="0">
                <a:solidFill>
                  <a:schemeClr val="bg1"/>
                </a:solidFill>
              </a:rPr>
              <a:t>Dudley</a:t>
            </a:r>
            <a:r>
              <a:rPr lang="es-MX" sz="1100" dirty="0" smtClean="0">
                <a:solidFill>
                  <a:schemeClr val="bg1"/>
                </a:solidFill>
              </a:rPr>
              <a:t>, 2008</a:t>
            </a:r>
            <a:endParaRPr lang="es-CO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64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CONCEPTOS GENERALES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53" y="1142984"/>
            <a:ext cx="8731310" cy="5612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6 CuadroTexto"/>
          <p:cNvSpPr txBox="1"/>
          <p:nvPr/>
        </p:nvSpPr>
        <p:spPr>
          <a:xfrm>
            <a:off x="8150007" y="6096702"/>
            <a:ext cx="153827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err="1" smtClean="0">
                <a:solidFill>
                  <a:schemeClr val="bg1"/>
                </a:solidFill>
              </a:rPr>
              <a:t>Dudley</a:t>
            </a:r>
            <a:r>
              <a:rPr lang="es-MX" sz="1100" dirty="0" smtClean="0">
                <a:solidFill>
                  <a:schemeClr val="bg1"/>
                </a:solidFill>
              </a:rPr>
              <a:t>, 2008</a:t>
            </a:r>
            <a:endParaRPr lang="es-CO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36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CONCEPTOS GENERALES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" y="934647"/>
            <a:ext cx="7483613" cy="46161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r="355"/>
          <a:stretch/>
        </p:blipFill>
        <p:spPr>
          <a:xfrm>
            <a:off x="76199" y="5637831"/>
            <a:ext cx="7532916" cy="1224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7559811" y="6579828"/>
            <a:ext cx="1507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/>
              <a:t>Day et al., 2012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231806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CONCEPTOS GENERALES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017126"/>
              </p:ext>
            </p:extLst>
          </p:nvPr>
        </p:nvGraphicFramePr>
        <p:xfrm>
          <a:off x="76202" y="1066802"/>
          <a:ext cx="8958943" cy="558002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12041"/>
                <a:gridCol w="3676337"/>
                <a:gridCol w="1070565"/>
              </a:tblGrid>
              <a:tr h="2083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 smtClean="0">
                          <a:solidFill>
                            <a:schemeClr val="bg1"/>
                          </a:solidFill>
                          <a:effectLst/>
                        </a:rPr>
                        <a:t>Categorías de SINAP en Colombia</a:t>
                      </a:r>
                      <a:endParaRPr lang="es-C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IUCN category name 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Type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970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Parque Nacional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National park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II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22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Reserva Nacional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Strict nature reserve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Ia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22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Santuario de Fauna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Wilderness area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Ib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22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Santuario de Flora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Wilderness area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Ib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22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Via  Parque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Natural monument or feature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III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22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Area Natural Unica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Natural monument or feature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III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6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Distrito Nacional de Manejo Integrado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Protected area with sustainable use of natural resources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VI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129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Parque Natural Regional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National park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II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6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chemeClr val="bg1"/>
                          </a:solidFill>
                          <a:effectLst/>
                        </a:rPr>
                        <a:t>Distrito Regionales de Manejo Integrado</a:t>
                      </a:r>
                      <a:endParaRPr lang="es-C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Protected area with sustainable use of natural resources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VI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6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Distrito Conservacion Suelos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Protected area with sustainable use of natural resources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VI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22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Area de Recreacion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Protected landscape/seascape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V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6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Reservas Forestales Protectoras Nacionales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Protected area with sustainable use of natural resources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VI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63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>
                          <a:solidFill>
                            <a:schemeClr val="bg1"/>
                          </a:solidFill>
                          <a:effectLst/>
                        </a:rPr>
                        <a:t>Reserva Natural de la Sociedad Civil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</a:rPr>
                        <a:t>Protected area with sustainable use of natural resources</a:t>
                      </a:r>
                      <a:endParaRPr lang="es-CO" sz="18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CO" sz="1800" dirty="0">
                          <a:solidFill>
                            <a:schemeClr val="bg1"/>
                          </a:solidFill>
                          <a:effectLst/>
                        </a:rPr>
                        <a:t>VI</a:t>
                      </a:r>
                      <a:endParaRPr lang="es-CO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338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CONCEPTOS GENERALES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594" t="14445" r="2381" b="15926"/>
          <a:stretch/>
        </p:blipFill>
        <p:spPr>
          <a:xfrm>
            <a:off x="141513" y="1404257"/>
            <a:ext cx="8871857" cy="3581400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122714" y="5203372"/>
            <a:ext cx="65096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hlinkClick r:id="rId4"/>
              </a:rPr>
              <a:t>https://www.protectedplanet.net/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309094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ESTADO DE LAS AMP A NIVEL GLOBAL</a:t>
            </a:r>
          </a:p>
          <a:p>
            <a:pPr algn="ctr">
              <a:defRPr/>
            </a:pP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190" t="13809" r="2143" b="6190"/>
          <a:stretch/>
        </p:blipFill>
        <p:spPr>
          <a:xfrm>
            <a:off x="76202" y="2257098"/>
            <a:ext cx="8948057" cy="41654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845896" y="1143409"/>
            <a:ext cx="6632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META 11 DE </a:t>
            </a:r>
            <a:r>
              <a:rPr lang="es-CO" sz="2800" b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AICHI  A NIVEL MUNDIAL</a:t>
            </a:r>
            <a:endParaRPr lang="es-CO" sz="2800" b="1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17714" y="5486400"/>
            <a:ext cx="3429000" cy="936174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CuadroTexto 6"/>
          <p:cNvSpPr txBox="1"/>
          <p:nvPr/>
        </p:nvSpPr>
        <p:spPr>
          <a:xfrm>
            <a:off x="5290457" y="1678629"/>
            <a:ext cx="402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hlinkClick r:id="rId4"/>
              </a:rPr>
              <a:t>https://www.protectedplanet.net/</a:t>
            </a:r>
            <a:endParaRPr lang="es-CO" sz="2000" dirty="0"/>
          </a:p>
        </p:txBody>
      </p:sp>
      <p:sp>
        <p:nvSpPr>
          <p:cNvPr id="8" name="CuadroTexto 7"/>
          <p:cNvSpPr txBox="1"/>
          <p:nvPr/>
        </p:nvSpPr>
        <p:spPr>
          <a:xfrm>
            <a:off x="361481" y="4305463"/>
            <a:ext cx="9688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bg1"/>
                </a:solidFill>
              </a:rPr>
              <a:t>COBERTURA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837216" y="4339836"/>
            <a:ext cx="1426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bg1"/>
                </a:solidFill>
              </a:rPr>
              <a:t>REPRESENTATIVIDAD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122715" y="4339836"/>
            <a:ext cx="1426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bg1"/>
                </a:solidFill>
              </a:rPr>
              <a:t>MANEJO EFECTIVO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491846" y="4349006"/>
            <a:ext cx="14260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bg1"/>
                </a:solidFill>
              </a:rPr>
              <a:t>BIEN CONECTADO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206347" y="4128117"/>
            <a:ext cx="181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 smtClean="0">
                <a:solidFill>
                  <a:schemeClr val="bg1"/>
                </a:solidFill>
              </a:rPr>
              <a:t>AREAS DE IMPORTANCIA PARA LA BIODIVERSIDAD</a:t>
            </a:r>
            <a:endParaRPr lang="es-CO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78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A7F8-5E67-E546-8D44-19494CB9927D}" type="slidenum">
              <a:rPr lang="es-ES" smtClean="0"/>
              <a:pPr/>
              <a:t>2</a:t>
            </a:fld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5F547089-12FF-BE47-8C51-3A570417DE6F}"/>
              </a:ext>
            </a:extLst>
          </p:cNvPr>
          <p:cNvSpPr txBox="1"/>
          <p:nvPr/>
        </p:nvSpPr>
        <p:spPr>
          <a:xfrm>
            <a:off x="594747" y="2251265"/>
            <a:ext cx="79673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" sz="2800" dirty="0">
                <a:solidFill>
                  <a:srgbClr val="002060"/>
                </a:solidFill>
              </a:rPr>
              <a:t>Introducción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800" dirty="0">
                <a:solidFill>
                  <a:srgbClr val="002060"/>
                </a:solidFill>
              </a:rPr>
              <a:t>Conceptos generales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800" dirty="0" smtClean="0">
                <a:solidFill>
                  <a:srgbClr val="002060"/>
                </a:solidFill>
              </a:rPr>
              <a:t>Estado </a:t>
            </a:r>
            <a:r>
              <a:rPr lang="es-ES" sz="2800" dirty="0">
                <a:solidFill>
                  <a:srgbClr val="002060"/>
                </a:solidFill>
              </a:rPr>
              <a:t>de las AMP a nivel </a:t>
            </a:r>
            <a:r>
              <a:rPr lang="es-ES" sz="2800" dirty="0" smtClean="0">
                <a:solidFill>
                  <a:srgbClr val="002060"/>
                </a:solidFill>
              </a:rPr>
              <a:t>global</a:t>
            </a:r>
            <a:endParaRPr lang="es-ES" sz="28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ES" sz="2800" dirty="0" smtClean="0">
                <a:solidFill>
                  <a:srgbClr val="002060"/>
                </a:solidFill>
              </a:rPr>
              <a:t>Diferencias </a:t>
            </a:r>
            <a:r>
              <a:rPr lang="es-ES" sz="2800" dirty="0">
                <a:solidFill>
                  <a:srgbClr val="002060"/>
                </a:solidFill>
              </a:rPr>
              <a:t>entre AMP y AP terrestres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800" dirty="0" smtClean="0">
                <a:solidFill>
                  <a:srgbClr val="002060"/>
                </a:solidFill>
              </a:rPr>
              <a:t>Beneficios de la AMP</a:t>
            </a:r>
            <a:endParaRPr lang="es-ES" sz="2800" dirty="0">
              <a:solidFill>
                <a:srgbClr val="00206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s-ES" sz="2800" dirty="0">
                <a:solidFill>
                  <a:srgbClr val="002060"/>
                </a:solidFill>
              </a:rPr>
              <a:t>Evidencia de sus beneficios</a:t>
            </a:r>
          </a:p>
          <a:p>
            <a:pPr marL="514350" indent="-514350">
              <a:buFont typeface="+mj-lt"/>
              <a:buAutoNum type="arabicPeriod"/>
            </a:pPr>
            <a:r>
              <a:rPr lang="es-ES" sz="2800" dirty="0" smtClean="0">
                <a:solidFill>
                  <a:srgbClr val="002060"/>
                </a:solidFill>
              </a:rPr>
              <a:t>Marco Post 2020 del CDB</a:t>
            </a:r>
            <a:endParaRPr lang="es-CO" sz="2800" dirty="0">
              <a:solidFill>
                <a:srgbClr val="00206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36540" y="1057909"/>
            <a:ext cx="768448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</a:pPr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es-ES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Contexto internacional y </a:t>
            </a:r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 </a:t>
            </a:r>
            <a:r>
              <a:rPr lang="es-CO" sz="32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f</a:t>
            </a:r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undamentos </a:t>
            </a:r>
            <a:r>
              <a:rPr lang="es-CO" sz="3200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conceptuales </a:t>
            </a:r>
            <a:r>
              <a:rPr lang="es-CO" sz="3200" dirty="0" smtClean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+mj-cs"/>
              </a:rPr>
              <a:t>de las AMP</a:t>
            </a:r>
            <a:endParaRPr lang="es-CO" sz="3200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3104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ESTADO DE LAS AMP A NIVEL GLOBAL</a:t>
            </a:r>
          </a:p>
          <a:p>
            <a:pPr algn="ctr">
              <a:defRPr/>
            </a:pP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3929" t="14445" b="19312"/>
          <a:stretch/>
        </p:blipFill>
        <p:spPr>
          <a:xfrm>
            <a:off x="32344" y="1970315"/>
            <a:ext cx="9111656" cy="446314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377543" y="4717774"/>
            <a:ext cx="1284515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FF0000"/>
                </a:solidFill>
              </a:rPr>
              <a:t># de AMP</a:t>
            </a:r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7" name="Flecha derecha 6"/>
          <p:cNvSpPr/>
          <p:nvPr/>
        </p:nvSpPr>
        <p:spPr>
          <a:xfrm>
            <a:off x="6585857" y="4843355"/>
            <a:ext cx="881743" cy="15240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/>
          <p:cNvSpPr txBox="1"/>
          <p:nvPr/>
        </p:nvSpPr>
        <p:spPr>
          <a:xfrm>
            <a:off x="3396342" y="5341394"/>
            <a:ext cx="321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FF0000"/>
                </a:solidFill>
              </a:rPr>
              <a:t>% del océano cubierto por AMP</a:t>
            </a:r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9" name="Flecha derecha 8"/>
          <p:cNvSpPr/>
          <p:nvPr/>
        </p:nvSpPr>
        <p:spPr>
          <a:xfrm>
            <a:off x="6585853" y="5459180"/>
            <a:ext cx="881743" cy="15240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Flecha derecha 9"/>
          <p:cNvSpPr/>
          <p:nvPr/>
        </p:nvSpPr>
        <p:spPr>
          <a:xfrm>
            <a:off x="6585852" y="5937766"/>
            <a:ext cx="881743" cy="15240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/>
          <p:cNvSpPr txBox="1"/>
          <p:nvPr/>
        </p:nvSpPr>
        <p:spPr>
          <a:xfrm>
            <a:off x="3973282" y="5808262"/>
            <a:ext cx="2558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rgbClr val="FF0000"/>
                </a:solidFill>
              </a:rPr>
              <a:t>Cobertura (km2) de AMP</a:t>
            </a:r>
            <a:endParaRPr lang="es-CO" b="1" dirty="0">
              <a:solidFill>
                <a:srgbClr val="FF00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377543" y="1523844"/>
            <a:ext cx="402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hlinkClick r:id="rId4"/>
              </a:rPr>
              <a:t>https://www.protectedplanet.net/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80512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ESTADO DE LAS AMP A NIVEL GLOBAL</a:t>
            </a:r>
          </a:p>
          <a:p>
            <a:pPr algn="ctr">
              <a:defRPr/>
            </a:pP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/>
          <a:srcRect l="2738" t="14233" r="1905" b="15503"/>
          <a:stretch/>
        </p:blipFill>
        <p:spPr>
          <a:xfrm>
            <a:off x="0" y="2654322"/>
            <a:ext cx="9144000" cy="3790022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190543" y="1522047"/>
            <a:ext cx="616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ZZE: Zona Económica Exclusiva</a:t>
            </a:r>
          </a:p>
          <a:p>
            <a:r>
              <a:rPr lang="es-CO" dirty="0" smtClean="0">
                <a:solidFill>
                  <a:schemeClr val="bg1"/>
                </a:solidFill>
              </a:rPr>
              <a:t>AFJD: Areas Fuera de las Jurisdicción Nacional /Alta Mar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277628" y="3766459"/>
            <a:ext cx="9306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chemeClr val="bg1"/>
                </a:solidFill>
              </a:rPr>
              <a:t>% ZEE</a:t>
            </a:r>
            <a:endParaRPr lang="es-CO" sz="2400" b="1" dirty="0">
              <a:solidFill>
                <a:schemeClr val="bg1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7690799" y="3766458"/>
            <a:ext cx="1377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chemeClr val="bg1"/>
                </a:solidFill>
              </a:rPr>
              <a:t>% AFJD</a:t>
            </a:r>
            <a:endParaRPr lang="es-CO" sz="2400" b="1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190544" y="4861291"/>
            <a:ext cx="1246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AMP</a:t>
            </a:r>
            <a:endParaRPr lang="es-CO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7821430" y="4884856"/>
            <a:ext cx="1246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AMP</a:t>
            </a:r>
            <a:endParaRPr lang="es-CO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5475514" y="2096634"/>
            <a:ext cx="402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dirty="0">
                <a:hlinkClick r:id="rId4"/>
              </a:rPr>
              <a:t>https://www.protectedplanet.net/</a:t>
            </a:r>
            <a:endParaRPr lang="es-CO" sz="2000" dirty="0"/>
          </a:p>
        </p:txBody>
      </p:sp>
    </p:spTree>
    <p:extLst>
      <p:ext uri="{BB962C8B-B14F-4D97-AF65-F5344CB8AC3E}">
        <p14:creationId xmlns:p14="http://schemas.microsoft.com/office/powerpoint/2010/main" val="1731789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DIFERENCIAS ENTRE AMP Y AP TERRESTRES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81000" y="1295400"/>
            <a:ext cx="8534400" cy="51816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r>
              <a:rPr lang="es-CO" sz="2400" dirty="0" smtClean="0">
                <a:solidFill>
                  <a:schemeClr val="accent5">
                    <a:lumMod val="50000"/>
                  </a:schemeClr>
                </a:solidFill>
              </a:rPr>
              <a:t>Los ecosistemas marinos son relativamente abiertos</a:t>
            </a:r>
          </a:p>
          <a:p>
            <a:r>
              <a:rPr lang="es-CO" sz="2400" dirty="0" smtClean="0">
                <a:solidFill>
                  <a:schemeClr val="accent5">
                    <a:lumMod val="50000"/>
                  </a:schemeClr>
                </a:solidFill>
              </a:rPr>
              <a:t>Limites de ecosistemas mas difusos</a:t>
            </a:r>
          </a:p>
          <a:p>
            <a:endParaRPr lang="en-US" sz="2400" dirty="0" smtClean="0">
              <a:solidFill>
                <a:schemeClr val="bg1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3200400"/>
            <a:ext cx="3352800" cy="20145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" name="Picture 5" descr="C:\Documents and Settings\mbeck\Desktop\USVI 0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419600"/>
            <a:ext cx="2590800" cy="223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C:\Mis documentos\Mis imágenes\PORTADA POLITICA MIZC\gorgonace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2843213"/>
            <a:ext cx="27432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084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DIFERENCIAS ENTRE AMP Y AP TERRESTRES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81000" y="1556792"/>
            <a:ext cx="8534400" cy="177641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2400" dirty="0" smtClean="0">
                <a:solidFill>
                  <a:schemeClr val="accent5">
                    <a:lumMod val="50000"/>
                  </a:schemeClr>
                </a:solidFill>
              </a:rPr>
              <a:t>Especies con diferentes fases de vida (niveles tróficos mas complejos y numerosos).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grpSp>
        <p:nvGrpSpPr>
          <p:cNvPr id="11" name="Group 109"/>
          <p:cNvGrpSpPr>
            <a:grpSpLocks/>
          </p:cNvGrpSpPr>
          <p:nvPr/>
        </p:nvGrpSpPr>
        <p:grpSpPr bwMode="auto">
          <a:xfrm>
            <a:off x="5422050" y="2924944"/>
            <a:ext cx="3456260" cy="1531640"/>
            <a:chOff x="3575" y="3120"/>
            <a:chExt cx="6005" cy="2820"/>
          </a:xfrm>
        </p:grpSpPr>
        <p:sp>
          <p:nvSpPr>
            <p:cNvPr id="12" name="Rectangle 110"/>
            <p:cNvSpPr>
              <a:spLocks noChangeArrowheads="1"/>
            </p:cNvSpPr>
            <p:nvPr/>
          </p:nvSpPr>
          <p:spPr bwMode="auto">
            <a:xfrm>
              <a:off x="4405" y="4583"/>
              <a:ext cx="1399" cy="1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 b="1">
                <a:solidFill>
                  <a:schemeClr val="bg1"/>
                </a:solidFill>
              </a:endParaRPr>
            </a:p>
          </p:txBody>
        </p:sp>
        <p:sp>
          <p:nvSpPr>
            <p:cNvPr id="13" name="Rectangle 111"/>
            <p:cNvSpPr>
              <a:spLocks noChangeArrowheads="1"/>
            </p:cNvSpPr>
            <p:nvPr/>
          </p:nvSpPr>
          <p:spPr bwMode="auto">
            <a:xfrm>
              <a:off x="5715" y="3752"/>
              <a:ext cx="1782" cy="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s-ES" b="1">
                <a:solidFill>
                  <a:schemeClr val="bg1"/>
                </a:solidFill>
              </a:endParaRPr>
            </a:p>
          </p:txBody>
        </p:sp>
        <p:grpSp>
          <p:nvGrpSpPr>
            <p:cNvPr id="14" name="Group 112"/>
            <p:cNvGrpSpPr>
              <a:grpSpLocks/>
            </p:cNvGrpSpPr>
            <p:nvPr/>
          </p:nvGrpSpPr>
          <p:grpSpPr bwMode="auto">
            <a:xfrm>
              <a:off x="3597" y="3120"/>
              <a:ext cx="5940" cy="2820"/>
              <a:chOff x="1218" y="192"/>
              <a:chExt cx="850" cy="413"/>
            </a:xfrm>
          </p:grpSpPr>
          <p:sp>
            <p:nvSpPr>
              <p:cNvPr id="21" name="Freeform 113"/>
              <p:cNvSpPr>
                <a:spLocks/>
              </p:cNvSpPr>
              <p:nvPr/>
            </p:nvSpPr>
            <p:spPr bwMode="auto">
              <a:xfrm>
                <a:off x="1218" y="192"/>
                <a:ext cx="850" cy="413"/>
              </a:xfrm>
              <a:custGeom>
                <a:avLst/>
                <a:gdLst>
                  <a:gd name="T0" fmla="*/ 1 w 1699"/>
                  <a:gd name="T1" fmla="*/ 29 h 826"/>
                  <a:gd name="T2" fmla="*/ 2 w 1699"/>
                  <a:gd name="T3" fmla="*/ 26 h 826"/>
                  <a:gd name="T4" fmla="*/ 6 w 1699"/>
                  <a:gd name="T5" fmla="*/ 25 h 826"/>
                  <a:gd name="T6" fmla="*/ 11 w 1699"/>
                  <a:gd name="T7" fmla="*/ 22 h 826"/>
                  <a:gd name="T8" fmla="*/ 16 w 1699"/>
                  <a:gd name="T9" fmla="*/ 19 h 826"/>
                  <a:gd name="T10" fmla="*/ 20 w 1699"/>
                  <a:gd name="T11" fmla="*/ 15 h 826"/>
                  <a:gd name="T12" fmla="*/ 25 w 1699"/>
                  <a:gd name="T13" fmla="*/ 13 h 826"/>
                  <a:gd name="T14" fmla="*/ 31 w 1699"/>
                  <a:gd name="T15" fmla="*/ 12 h 826"/>
                  <a:gd name="T16" fmla="*/ 33 w 1699"/>
                  <a:gd name="T17" fmla="*/ 7 h 826"/>
                  <a:gd name="T18" fmla="*/ 35 w 1699"/>
                  <a:gd name="T19" fmla="*/ 9 h 826"/>
                  <a:gd name="T20" fmla="*/ 36 w 1699"/>
                  <a:gd name="T21" fmla="*/ 6 h 826"/>
                  <a:gd name="T22" fmla="*/ 38 w 1699"/>
                  <a:gd name="T23" fmla="*/ 1 h 826"/>
                  <a:gd name="T24" fmla="*/ 40 w 1699"/>
                  <a:gd name="T25" fmla="*/ 2 h 826"/>
                  <a:gd name="T26" fmla="*/ 42 w 1699"/>
                  <a:gd name="T27" fmla="*/ 2 h 826"/>
                  <a:gd name="T28" fmla="*/ 43 w 1699"/>
                  <a:gd name="T29" fmla="*/ 3 h 826"/>
                  <a:gd name="T30" fmla="*/ 45 w 1699"/>
                  <a:gd name="T31" fmla="*/ 6 h 826"/>
                  <a:gd name="T32" fmla="*/ 48 w 1699"/>
                  <a:gd name="T33" fmla="*/ 7 h 826"/>
                  <a:gd name="T34" fmla="*/ 49 w 1699"/>
                  <a:gd name="T35" fmla="*/ 12 h 826"/>
                  <a:gd name="T36" fmla="*/ 52 w 1699"/>
                  <a:gd name="T37" fmla="*/ 12 h 826"/>
                  <a:gd name="T38" fmla="*/ 55 w 1699"/>
                  <a:gd name="T39" fmla="*/ 11 h 826"/>
                  <a:gd name="T40" fmla="*/ 60 w 1699"/>
                  <a:gd name="T41" fmla="*/ 7 h 826"/>
                  <a:gd name="T42" fmla="*/ 65 w 1699"/>
                  <a:gd name="T43" fmla="*/ 6 h 826"/>
                  <a:gd name="T44" fmla="*/ 67 w 1699"/>
                  <a:gd name="T45" fmla="*/ 6 h 826"/>
                  <a:gd name="T46" fmla="*/ 68 w 1699"/>
                  <a:gd name="T47" fmla="*/ 9 h 826"/>
                  <a:gd name="T48" fmla="*/ 71 w 1699"/>
                  <a:gd name="T49" fmla="*/ 12 h 826"/>
                  <a:gd name="T50" fmla="*/ 72 w 1699"/>
                  <a:gd name="T51" fmla="*/ 15 h 826"/>
                  <a:gd name="T52" fmla="*/ 75 w 1699"/>
                  <a:gd name="T53" fmla="*/ 17 h 826"/>
                  <a:gd name="T54" fmla="*/ 73 w 1699"/>
                  <a:gd name="T55" fmla="*/ 18 h 826"/>
                  <a:gd name="T56" fmla="*/ 76 w 1699"/>
                  <a:gd name="T57" fmla="*/ 20 h 826"/>
                  <a:gd name="T58" fmla="*/ 83 w 1699"/>
                  <a:gd name="T59" fmla="*/ 21 h 826"/>
                  <a:gd name="T60" fmla="*/ 89 w 1699"/>
                  <a:gd name="T61" fmla="*/ 17 h 826"/>
                  <a:gd name="T62" fmla="*/ 97 w 1699"/>
                  <a:gd name="T63" fmla="*/ 13 h 826"/>
                  <a:gd name="T64" fmla="*/ 102 w 1699"/>
                  <a:gd name="T65" fmla="*/ 10 h 826"/>
                  <a:gd name="T66" fmla="*/ 101 w 1699"/>
                  <a:gd name="T67" fmla="*/ 19 h 826"/>
                  <a:gd name="T68" fmla="*/ 102 w 1699"/>
                  <a:gd name="T69" fmla="*/ 30 h 826"/>
                  <a:gd name="T70" fmla="*/ 107 w 1699"/>
                  <a:gd name="T71" fmla="*/ 37 h 826"/>
                  <a:gd name="T72" fmla="*/ 99 w 1699"/>
                  <a:gd name="T73" fmla="*/ 38 h 826"/>
                  <a:gd name="T74" fmla="*/ 90 w 1699"/>
                  <a:gd name="T75" fmla="*/ 35 h 826"/>
                  <a:gd name="T76" fmla="*/ 84 w 1699"/>
                  <a:gd name="T77" fmla="*/ 31 h 826"/>
                  <a:gd name="T78" fmla="*/ 80 w 1699"/>
                  <a:gd name="T79" fmla="*/ 31 h 826"/>
                  <a:gd name="T80" fmla="*/ 76 w 1699"/>
                  <a:gd name="T81" fmla="*/ 34 h 826"/>
                  <a:gd name="T82" fmla="*/ 75 w 1699"/>
                  <a:gd name="T83" fmla="*/ 36 h 826"/>
                  <a:gd name="T84" fmla="*/ 75 w 1699"/>
                  <a:gd name="T85" fmla="*/ 41 h 826"/>
                  <a:gd name="T86" fmla="*/ 75 w 1699"/>
                  <a:gd name="T87" fmla="*/ 47 h 826"/>
                  <a:gd name="T88" fmla="*/ 72 w 1699"/>
                  <a:gd name="T89" fmla="*/ 46 h 826"/>
                  <a:gd name="T90" fmla="*/ 67 w 1699"/>
                  <a:gd name="T91" fmla="*/ 43 h 826"/>
                  <a:gd name="T92" fmla="*/ 63 w 1699"/>
                  <a:gd name="T93" fmla="*/ 40 h 826"/>
                  <a:gd name="T94" fmla="*/ 58 w 1699"/>
                  <a:gd name="T95" fmla="*/ 40 h 826"/>
                  <a:gd name="T96" fmla="*/ 51 w 1699"/>
                  <a:gd name="T97" fmla="*/ 41 h 826"/>
                  <a:gd name="T98" fmla="*/ 44 w 1699"/>
                  <a:gd name="T99" fmla="*/ 41 h 826"/>
                  <a:gd name="T100" fmla="*/ 41 w 1699"/>
                  <a:gd name="T101" fmla="*/ 41 h 826"/>
                  <a:gd name="T102" fmla="*/ 43 w 1699"/>
                  <a:gd name="T103" fmla="*/ 42 h 826"/>
                  <a:gd name="T104" fmla="*/ 42 w 1699"/>
                  <a:gd name="T105" fmla="*/ 49 h 826"/>
                  <a:gd name="T106" fmla="*/ 41 w 1699"/>
                  <a:gd name="T107" fmla="*/ 52 h 826"/>
                  <a:gd name="T108" fmla="*/ 37 w 1699"/>
                  <a:gd name="T109" fmla="*/ 49 h 826"/>
                  <a:gd name="T110" fmla="*/ 33 w 1699"/>
                  <a:gd name="T111" fmla="*/ 45 h 826"/>
                  <a:gd name="T112" fmla="*/ 29 w 1699"/>
                  <a:gd name="T113" fmla="*/ 40 h 826"/>
                  <a:gd name="T114" fmla="*/ 23 w 1699"/>
                  <a:gd name="T115" fmla="*/ 39 h 826"/>
                  <a:gd name="T116" fmla="*/ 18 w 1699"/>
                  <a:gd name="T117" fmla="*/ 38 h 826"/>
                  <a:gd name="T118" fmla="*/ 13 w 1699"/>
                  <a:gd name="T119" fmla="*/ 37 h 826"/>
                  <a:gd name="T120" fmla="*/ 8 w 1699"/>
                  <a:gd name="T121" fmla="*/ 36 h 826"/>
                  <a:gd name="T122" fmla="*/ 3 w 1699"/>
                  <a:gd name="T123" fmla="*/ 36 h 826"/>
                  <a:gd name="T124" fmla="*/ 1 w 1699"/>
                  <a:gd name="T125" fmla="*/ 33 h 82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699"/>
                  <a:gd name="T190" fmla="*/ 0 h 826"/>
                  <a:gd name="T191" fmla="*/ 1699 w 1699"/>
                  <a:gd name="T192" fmla="*/ 826 h 82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699" h="826">
                    <a:moveTo>
                      <a:pt x="49" y="505"/>
                    </a:moveTo>
                    <a:lnTo>
                      <a:pt x="31" y="502"/>
                    </a:lnTo>
                    <a:lnTo>
                      <a:pt x="16" y="495"/>
                    </a:lnTo>
                    <a:lnTo>
                      <a:pt x="7" y="486"/>
                    </a:lnTo>
                    <a:lnTo>
                      <a:pt x="1" y="474"/>
                    </a:lnTo>
                    <a:lnTo>
                      <a:pt x="0" y="462"/>
                    </a:lnTo>
                    <a:lnTo>
                      <a:pt x="3" y="450"/>
                    </a:lnTo>
                    <a:lnTo>
                      <a:pt x="10" y="440"/>
                    </a:lnTo>
                    <a:lnTo>
                      <a:pt x="22" y="433"/>
                    </a:lnTo>
                    <a:lnTo>
                      <a:pt x="30" y="430"/>
                    </a:lnTo>
                    <a:lnTo>
                      <a:pt x="39" y="425"/>
                    </a:lnTo>
                    <a:lnTo>
                      <a:pt x="50" y="419"/>
                    </a:lnTo>
                    <a:lnTo>
                      <a:pt x="63" y="414"/>
                    </a:lnTo>
                    <a:lnTo>
                      <a:pt x="76" y="406"/>
                    </a:lnTo>
                    <a:lnTo>
                      <a:pt x="91" y="399"/>
                    </a:lnTo>
                    <a:lnTo>
                      <a:pt x="107" y="389"/>
                    </a:lnTo>
                    <a:lnTo>
                      <a:pt x="123" y="380"/>
                    </a:lnTo>
                    <a:lnTo>
                      <a:pt x="139" y="371"/>
                    </a:lnTo>
                    <a:lnTo>
                      <a:pt x="155" y="361"/>
                    </a:lnTo>
                    <a:lnTo>
                      <a:pt x="171" y="352"/>
                    </a:lnTo>
                    <a:lnTo>
                      <a:pt x="187" y="341"/>
                    </a:lnTo>
                    <a:lnTo>
                      <a:pt x="204" y="331"/>
                    </a:lnTo>
                    <a:lnTo>
                      <a:pt x="218" y="321"/>
                    </a:lnTo>
                    <a:lnTo>
                      <a:pt x="232" y="310"/>
                    </a:lnTo>
                    <a:lnTo>
                      <a:pt x="245" y="301"/>
                    </a:lnTo>
                    <a:lnTo>
                      <a:pt x="258" y="292"/>
                    </a:lnTo>
                    <a:lnTo>
                      <a:pt x="270" y="281"/>
                    </a:lnTo>
                    <a:lnTo>
                      <a:pt x="284" y="272"/>
                    </a:lnTo>
                    <a:lnTo>
                      <a:pt x="299" y="262"/>
                    </a:lnTo>
                    <a:lnTo>
                      <a:pt x="314" y="252"/>
                    </a:lnTo>
                    <a:lnTo>
                      <a:pt x="330" y="242"/>
                    </a:lnTo>
                    <a:lnTo>
                      <a:pt x="346" y="233"/>
                    </a:lnTo>
                    <a:lnTo>
                      <a:pt x="364" y="224"/>
                    </a:lnTo>
                    <a:lnTo>
                      <a:pt x="381" y="216"/>
                    </a:lnTo>
                    <a:lnTo>
                      <a:pt x="399" y="208"/>
                    </a:lnTo>
                    <a:lnTo>
                      <a:pt x="418" y="201"/>
                    </a:lnTo>
                    <a:lnTo>
                      <a:pt x="436" y="194"/>
                    </a:lnTo>
                    <a:lnTo>
                      <a:pt x="456" y="188"/>
                    </a:lnTo>
                    <a:lnTo>
                      <a:pt x="475" y="184"/>
                    </a:lnTo>
                    <a:lnTo>
                      <a:pt x="495" y="179"/>
                    </a:lnTo>
                    <a:lnTo>
                      <a:pt x="514" y="177"/>
                    </a:lnTo>
                    <a:lnTo>
                      <a:pt x="514" y="169"/>
                    </a:lnTo>
                    <a:lnTo>
                      <a:pt x="514" y="152"/>
                    </a:lnTo>
                    <a:lnTo>
                      <a:pt x="518" y="132"/>
                    </a:lnTo>
                    <a:lnTo>
                      <a:pt x="524" y="117"/>
                    </a:lnTo>
                    <a:lnTo>
                      <a:pt x="528" y="118"/>
                    </a:lnTo>
                    <a:lnTo>
                      <a:pt x="532" y="119"/>
                    </a:lnTo>
                    <a:lnTo>
                      <a:pt x="536" y="123"/>
                    </a:lnTo>
                    <a:lnTo>
                      <a:pt x="541" y="126"/>
                    </a:lnTo>
                    <a:lnTo>
                      <a:pt x="546" y="130"/>
                    </a:lnTo>
                    <a:lnTo>
                      <a:pt x="550" y="134"/>
                    </a:lnTo>
                    <a:lnTo>
                      <a:pt x="554" y="139"/>
                    </a:lnTo>
                    <a:lnTo>
                      <a:pt x="558" y="144"/>
                    </a:lnTo>
                    <a:lnTo>
                      <a:pt x="561" y="128"/>
                    </a:lnTo>
                    <a:lnTo>
                      <a:pt x="565" y="108"/>
                    </a:lnTo>
                    <a:lnTo>
                      <a:pt x="571" y="86"/>
                    </a:lnTo>
                    <a:lnTo>
                      <a:pt x="579" y="63"/>
                    </a:lnTo>
                    <a:lnTo>
                      <a:pt x="587" y="41"/>
                    </a:lnTo>
                    <a:lnTo>
                      <a:pt x="595" y="23"/>
                    </a:lnTo>
                    <a:lnTo>
                      <a:pt x="603" y="9"/>
                    </a:lnTo>
                    <a:lnTo>
                      <a:pt x="609" y="0"/>
                    </a:lnTo>
                    <a:lnTo>
                      <a:pt x="615" y="5"/>
                    </a:lnTo>
                    <a:lnTo>
                      <a:pt x="620" y="10"/>
                    </a:lnTo>
                    <a:lnTo>
                      <a:pt x="626" y="14"/>
                    </a:lnTo>
                    <a:lnTo>
                      <a:pt x="632" y="17"/>
                    </a:lnTo>
                    <a:lnTo>
                      <a:pt x="639" y="18"/>
                    </a:lnTo>
                    <a:lnTo>
                      <a:pt x="646" y="18"/>
                    </a:lnTo>
                    <a:lnTo>
                      <a:pt x="653" y="16"/>
                    </a:lnTo>
                    <a:lnTo>
                      <a:pt x="660" y="10"/>
                    </a:lnTo>
                    <a:lnTo>
                      <a:pt x="660" y="21"/>
                    </a:lnTo>
                    <a:lnTo>
                      <a:pt x="660" y="31"/>
                    </a:lnTo>
                    <a:lnTo>
                      <a:pt x="661" y="40"/>
                    </a:lnTo>
                    <a:lnTo>
                      <a:pt x="664" y="47"/>
                    </a:lnTo>
                    <a:lnTo>
                      <a:pt x="669" y="52"/>
                    </a:lnTo>
                    <a:lnTo>
                      <a:pt x="677" y="54"/>
                    </a:lnTo>
                    <a:lnTo>
                      <a:pt x="689" y="54"/>
                    </a:lnTo>
                    <a:lnTo>
                      <a:pt x="704" y="49"/>
                    </a:lnTo>
                    <a:lnTo>
                      <a:pt x="704" y="64"/>
                    </a:lnTo>
                    <a:lnTo>
                      <a:pt x="704" y="77"/>
                    </a:lnTo>
                    <a:lnTo>
                      <a:pt x="708" y="88"/>
                    </a:lnTo>
                    <a:lnTo>
                      <a:pt x="713" y="98"/>
                    </a:lnTo>
                    <a:lnTo>
                      <a:pt x="721" y="105"/>
                    </a:lnTo>
                    <a:lnTo>
                      <a:pt x="730" y="109"/>
                    </a:lnTo>
                    <a:lnTo>
                      <a:pt x="742" y="113"/>
                    </a:lnTo>
                    <a:lnTo>
                      <a:pt x="757" y="113"/>
                    </a:lnTo>
                    <a:lnTo>
                      <a:pt x="748" y="128"/>
                    </a:lnTo>
                    <a:lnTo>
                      <a:pt x="747" y="146"/>
                    </a:lnTo>
                    <a:lnTo>
                      <a:pt x="752" y="165"/>
                    </a:lnTo>
                    <a:lnTo>
                      <a:pt x="764" y="183"/>
                    </a:lnTo>
                    <a:lnTo>
                      <a:pt x="771" y="183"/>
                    </a:lnTo>
                    <a:lnTo>
                      <a:pt x="780" y="184"/>
                    </a:lnTo>
                    <a:lnTo>
                      <a:pt x="790" y="184"/>
                    </a:lnTo>
                    <a:lnTo>
                      <a:pt x="801" y="185"/>
                    </a:lnTo>
                    <a:lnTo>
                      <a:pt x="812" y="186"/>
                    </a:lnTo>
                    <a:lnTo>
                      <a:pt x="823" y="187"/>
                    </a:lnTo>
                    <a:lnTo>
                      <a:pt x="835" y="187"/>
                    </a:lnTo>
                    <a:lnTo>
                      <a:pt x="845" y="188"/>
                    </a:lnTo>
                    <a:lnTo>
                      <a:pt x="855" y="182"/>
                    </a:lnTo>
                    <a:lnTo>
                      <a:pt x="867" y="173"/>
                    </a:lnTo>
                    <a:lnTo>
                      <a:pt x="879" y="165"/>
                    </a:lnTo>
                    <a:lnTo>
                      <a:pt x="893" y="156"/>
                    </a:lnTo>
                    <a:lnTo>
                      <a:pt x="906" y="148"/>
                    </a:lnTo>
                    <a:lnTo>
                      <a:pt x="921" y="139"/>
                    </a:lnTo>
                    <a:lnTo>
                      <a:pt x="935" y="131"/>
                    </a:lnTo>
                    <a:lnTo>
                      <a:pt x="950" y="122"/>
                    </a:lnTo>
                    <a:lnTo>
                      <a:pt x="966" y="115"/>
                    </a:lnTo>
                    <a:lnTo>
                      <a:pt x="981" y="107"/>
                    </a:lnTo>
                    <a:lnTo>
                      <a:pt x="996" y="100"/>
                    </a:lnTo>
                    <a:lnTo>
                      <a:pt x="1012" y="93"/>
                    </a:lnTo>
                    <a:lnTo>
                      <a:pt x="1027" y="87"/>
                    </a:lnTo>
                    <a:lnTo>
                      <a:pt x="1042" y="83"/>
                    </a:lnTo>
                    <a:lnTo>
                      <a:pt x="1057" y="79"/>
                    </a:lnTo>
                    <a:lnTo>
                      <a:pt x="1072" y="77"/>
                    </a:lnTo>
                    <a:lnTo>
                      <a:pt x="1068" y="87"/>
                    </a:lnTo>
                    <a:lnTo>
                      <a:pt x="1066" y="98"/>
                    </a:lnTo>
                    <a:lnTo>
                      <a:pt x="1065" y="108"/>
                    </a:lnTo>
                    <a:lnTo>
                      <a:pt x="1065" y="118"/>
                    </a:lnTo>
                    <a:lnTo>
                      <a:pt x="1068" y="126"/>
                    </a:lnTo>
                    <a:lnTo>
                      <a:pt x="1074" y="133"/>
                    </a:lnTo>
                    <a:lnTo>
                      <a:pt x="1083" y="137"/>
                    </a:lnTo>
                    <a:lnTo>
                      <a:pt x="1096" y="139"/>
                    </a:lnTo>
                    <a:lnTo>
                      <a:pt x="1095" y="156"/>
                    </a:lnTo>
                    <a:lnTo>
                      <a:pt x="1095" y="172"/>
                    </a:lnTo>
                    <a:lnTo>
                      <a:pt x="1103" y="183"/>
                    </a:lnTo>
                    <a:lnTo>
                      <a:pt x="1121" y="185"/>
                    </a:lnTo>
                    <a:lnTo>
                      <a:pt x="1122" y="199"/>
                    </a:lnTo>
                    <a:lnTo>
                      <a:pt x="1126" y="213"/>
                    </a:lnTo>
                    <a:lnTo>
                      <a:pt x="1132" y="224"/>
                    </a:lnTo>
                    <a:lnTo>
                      <a:pt x="1140" y="236"/>
                    </a:lnTo>
                    <a:lnTo>
                      <a:pt x="1149" y="245"/>
                    </a:lnTo>
                    <a:lnTo>
                      <a:pt x="1160" y="253"/>
                    </a:lnTo>
                    <a:lnTo>
                      <a:pt x="1175" y="260"/>
                    </a:lnTo>
                    <a:lnTo>
                      <a:pt x="1193" y="264"/>
                    </a:lnTo>
                    <a:lnTo>
                      <a:pt x="1189" y="267"/>
                    </a:lnTo>
                    <a:lnTo>
                      <a:pt x="1185" y="270"/>
                    </a:lnTo>
                    <a:lnTo>
                      <a:pt x="1180" y="272"/>
                    </a:lnTo>
                    <a:lnTo>
                      <a:pt x="1174" y="276"/>
                    </a:lnTo>
                    <a:lnTo>
                      <a:pt x="1169" y="278"/>
                    </a:lnTo>
                    <a:lnTo>
                      <a:pt x="1164" y="279"/>
                    </a:lnTo>
                    <a:lnTo>
                      <a:pt x="1158" y="281"/>
                    </a:lnTo>
                    <a:lnTo>
                      <a:pt x="1155" y="281"/>
                    </a:lnTo>
                    <a:lnTo>
                      <a:pt x="1164" y="288"/>
                    </a:lnTo>
                    <a:lnTo>
                      <a:pt x="1177" y="296"/>
                    </a:lnTo>
                    <a:lnTo>
                      <a:pt x="1192" y="304"/>
                    </a:lnTo>
                    <a:lnTo>
                      <a:pt x="1209" y="312"/>
                    </a:lnTo>
                    <a:lnTo>
                      <a:pt x="1228" y="321"/>
                    </a:lnTo>
                    <a:lnTo>
                      <a:pt x="1251" y="326"/>
                    </a:lnTo>
                    <a:lnTo>
                      <a:pt x="1274" y="331"/>
                    </a:lnTo>
                    <a:lnTo>
                      <a:pt x="1301" y="333"/>
                    </a:lnTo>
                    <a:lnTo>
                      <a:pt x="1315" y="325"/>
                    </a:lnTo>
                    <a:lnTo>
                      <a:pt x="1332" y="316"/>
                    </a:lnTo>
                    <a:lnTo>
                      <a:pt x="1352" y="306"/>
                    </a:lnTo>
                    <a:lnTo>
                      <a:pt x="1372" y="294"/>
                    </a:lnTo>
                    <a:lnTo>
                      <a:pt x="1395" y="281"/>
                    </a:lnTo>
                    <a:lnTo>
                      <a:pt x="1420" y="269"/>
                    </a:lnTo>
                    <a:lnTo>
                      <a:pt x="1445" y="255"/>
                    </a:lnTo>
                    <a:lnTo>
                      <a:pt x="1469" y="242"/>
                    </a:lnTo>
                    <a:lnTo>
                      <a:pt x="1494" y="229"/>
                    </a:lnTo>
                    <a:lnTo>
                      <a:pt x="1519" y="216"/>
                    </a:lnTo>
                    <a:lnTo>
                      <a:pt x="1542" y="203"/>
                    </a:lnTo>
                    <a:lnTo>
                      <a:pt x="1562" y="192"/>
                    </a:lnTo>
                    <a:lnTo>
                      <a:pt x="1582" y="180"/>
                    </a:lnTo>
                    <a:lnTo>
                      <a:pt x="1599" y="170"/>
                    </a:lnTo>
                    <a:lnTo>
                      <a:pt x="1613" y="161"/>
                    </a:lnTo>
                    <a:lnTo>
                      <a:pt x="1623" y="154"/>
                    </a:lnTo>
                    <a:lnTo>
                      <a:pt x="1630" y="185"/>
                    </a:lnTo>
                    <a:lnTo>
                      <a:pt x="1630" y="215"/>
                    </a:lnTo>
                    <a:lnTo>
                      <a:pt x="1626" y="245"/>
                    </a:lnTo>
                    <a:lnTo>
                      <a:pt x="1618" y="273"/>
                    </a:lnTo>
                    <a:lnTo>
                      <a:pt x="1607" y="302"/>
                    </a:lnTo>
                    <a:lnTo>
                      <a:pt x="1597" y="331"/>
                    </a:lnTo>
                    <a:lnTo>
                      <a:pt x="1588" y="361"/>
                    </a:lnTo>
                    <a:lnTo>
                      <a:pt x="1582" y="391"/>
                    </a:lnTo>
                    <a:lnTo>
                      <a:pt x="1603" y="441"/>
                    </a:lnTo>
                    <a:lnTo>
                      <a:pt x="1623" y="480"/>
                    </a:lnTo>
                    <a:lnTo>
                      <a:pt x="1644" y="510"/>
                    </a:lnTo>
                    <a:lnTo>
                      <a:pt x="1663" y="533"/>
                    </a:lnTo>
                    <a:lnTo>
                      <a:pt x="1679" y="551"/>
                    </a:lnTo>
                    <a:lnTo>
                      <a:pt x="1690" y="569"/>
                    </a:lnTo>
                    <a:lnTo>
                      <a:pt x="1698" y="585"/>
                    </a:lnTo>
                    <a:lnTo>
                      <a:pt x="1699" y="603"/>
                    </a:lnTo>
                    <a:lnTo>
                      <a:pt x="1668" y="604"/>
                    </a:lnTo>
                    <a:lnTo>
                      <a:pt x="1637" y="604"/>
                    </a:lnTo>
                    <a:lnTo>
                      <a:pt x="1606" y="601"/>
                    </a:lnTo>
                    <a:lnTo>
                      <a:pt x="1576" y="596"/>
                    </a:lnTo>
                    <a:lnTo>
                      <a:pt x="1546" y="589"/>
                    </a:lnTo>
                    <a:lnTo>
                      <a:pt x="1516" y="581"/>
                    </a:lnTo>
                    <a:lnTo>
                      <a:pt x="1488" y="572"/>
                    </a:lnTo>
                    <a:lnTo>
                      <a:pt x="1461" y="562"/>
                    </a:lnTo>
                    <a:lnTo>
                      <a:pt x="1435" y="551"/>
                    </a:lnTo>
                    <a:lnTo>
                      <a:pt x="1410" y="541"/>
                    </a:lnTo>
                    <a:lnTo>
                      <a:pt x="1388" y="530"/>
                    </a:lnTo>
                    <a:lnTo>
                      <a:pt x="1369" y="519"/>
                    </a:lnTo>
                    <a:lnTo>
                      <a:pt x="1350" y="509"/>
                    </a:lnTo>
                    <a:lnTo>
                      <a:pt x="1336" y="500"/>
                    </a:lnTo>
                    <a:lnTo>
                      <a:pt x="1323" y="491"/>
                    </a:lnTo>
                    <a:lnTo>
                      <a:pt x="1314" y="484"/>
                    </a:lnTo>
                    <a:lnTo>
                      <a:pt x="1303" y="489"/>
                    </a:lnTo>
                    <a:lnTo>
                      <a:pt x="1291" y="495"/>
                    </a:lnTo>
                    <a:lnTo>
                      <a:pt x="1277" y="502"/>
                    </a:lnTo>
                    <a:lnTo>
                      <a:pt x="1262" y="509"/>
                    </a:lnTo>
                    <a:lnTo>
                      <a:pt x="1247" y="516"/>
                    </a:lnTo>
                    <a:lnTo>
                      <a:pt x="1233" y="522"/>
                    </a:lnTo>
                    <a:lnTo>
                      <a:pt x="1220" y="527"/>
                    </a:lnTo>
                    <a:lnTo>
                      <a:pt x="1210" y="532"/>
                    </a:lnTo>
                    <a:lnTo>
                      <a:pt x="1210" y="541"/>
                    </a:lnTo>
                    <a:lnTo>
                      <a:pt x="1209" y="551"/>
                    </a:lnTo>
                    <a:lnTo>
                      <a:pt x="1208" y="562"/>
                    </a:lnTo>
                    <a:lnTo>
                      <a:pt x="1207" y="565"/>
                    </a:lnTo>
                    <a:lnTo>
                      <a:pt x="1200" y="573"/>
                    </a:lnTo>
                    <a:lnTo>
                      <a:pt x="1197" y="585"/>
                    </a:lnTo>
                    <a:lnTo>
                      <a:pt x="1200" y="596"/>
                    </a:lnTo>
                    <a:lnTo>
                      <a:pt x="1204" y="608"/>
                    </a:lnTo>
                    <a:lnTo>
                      <a:pt x="1195" y="623"/>
                    </a:lnTo>
                    <a:lnTo>
                      <a:pt x="1196" y="641"/>
                    </a:lnTo>
                    <a:lnTo>
                      <a:pt x="1203" y="659"/>
                    </a:lnTo>
                    <a:lnTo>
                      <a:pt x="1217" y="679"/>
                    </a:lnTo>
                    <a:lnTo>
                      <a:pt x="1208" y="697"/>
                    </a:lnTo>
                    <a:lnTo>
                      <a:pt x="1201" y="720"/>
                    </a:lnTo>
                    <a:lnTo>
                      <a:pt x="1196" y="743"/>
                    </a:lnTo>
                    <a:lnTo>
                      <a:pt x="1196" y="765"/>
                    </a:lnTo>
                    <a:lnTo>
                      <a:pt x="1187" y="761"/>
                    </a:lnTo>
                    <a:lnTo>
                      <a:pt x="1175" y="754"/>
                    </a:lnTo>
                    <a:lnTo>
                      <a:pt x="1162" y="746"/>
                    </a:lnTo>
                    <a:lnTo>
                      <a:pt x="1148" y="736"/>
                    </a:lnTo>
                    <a:lnTo>
                      <a:pt x="1132" y="727"/>
                    </a:lnTo>
                    <a:lnTo>
                      <a:pt x="1116" y="717"/>
                    </a:lnTo>
                    <a:lnTo>
                      <a:pt x="1099" y="707"/>
                    </a:lnTo>
                    <a:lnTo>
                      <a:pt x="1082" y="695"/>
                    </a:lnTo>
                    <a:lnTo>
                      <a:pt x="1065" y="685"/>
                    </a:lnTo>
                    <a:lnTo>
                      <a:pt x="1049" y="673"/>
                    </a:lnTo>
                    <a:lnTo>
                      <a:pt x="1033" y="663"/>
                    </a:lnTo>
                    <a:lnTo>
                      <a:pt x="1019" y="654"/>
                    </a:lnTo>
                    <a:lnTo>
                      <a:pt x="1005" y="644"/>
                    </a:lnTo>
                    <a:lnTo>
                      <a:pt x="993" y="636"/>
                    </a:lnTo>
                    <a:lnTo>
                      <a:pt x="983" y="630"/>
                    </a:lnTo>
                    <a:lnTo>
                      <a:pt x="975" y="624"/>
                    </a:lnTo>
                    <a:lnTo>
                      <a:pt x="957" y="626"/>
                    </a:lnTo>
                    <a:lnTo>
                      <a:pt x="936" y="628"/>
                    </a:lnTo>
                    <a:lnTo>
                      <a:pt x="915" y="631"/>
                    </a:lnTo>
                    <a:lnTo>
                      <a:pt x="893" y="633"/>
                    </a:lnTo>
                    <a:lnTo>
                      <a:pt x="871" y="635"/>
                    </a:lnTo>
                    <a:lnTo>
                      <a:pt x="848" y="638"/>
                    </a:lnTo>
                    <a:lnTo>
                      <a:pt x="825" y="640"/>
                    </a:lnTo>
                    <a:lnTo>
                      <a:pt x="802" y="642"/>
                    </a:lnTo>
                    <a:lnTo>
                      <a:pt x="779" y="643"/>
                    </a:lnTo>
                    <a:lnTo>
                      <a:pt x="757" y="646"/>
                    </a:lnTo>
                    <a:lnTo>
                      <a:pt x="736" y="647"/>
                    </a:lnTo>
                    <a:lnTo>
                      <a:pt x="715" y="647"/>
                    </a:lnTo>
                    <a:lnTo>
                      <a:pt x="694" y="648"/>
                    </a:lnTo>
                    <a:lnTo>
                      <a:pt x="676" y="648"/>
                    </a:lnTo>
                    <a:lnTo>
                      <a:pt x="657" y="648"/>
                    </a:lnTo>
                    <a:lnTo>
                      <a:pt x="641" y="647"/>
                    </a:lnTo>
                    <a:lnTo>
                      <a:pt x="645" y="650"/>
                    </a:lnTo>
                    <a:lnTo>
                      <a:pt x="649" y="655"/>
                    </a:lnTo>
                    <a:lnTo>
                      <a:pt x="654" y="658"/>
                    </a:lnTo>
                    <a:lnTo>
                      <a:pt x="658" y="662"/>
                    </a:lnTo>
                    <a:lnTo>
                      <a:pt x="663" y="665"/>
                    </a:lnTo>
                    <a:lnTo>
                      <a:pt x="669" y="669"/>
                    </a:lnTo>
                    <a:lnTo>
                      <a:pt x="675" y="671"/>
                    </a:lnTo>
                    <a:lnTo>
                      <a:pt x="680" y="674"/>
                    </a:lnTo>
                    <a:lnTo>
                      <a:pt x="670" y="695"/>
                    </a:lnTo>
                    <a:lnTo>
                      <a:pt x="664" y="720"/>
                    </a:lnTo>
                    <a:lnTo>
                      <a:pt x="664" y="749"/>
                    </a:lnTo>
                    <a:lnTo>
                      <a:pt x="670" y="777"/>
                    </a:lnTo>
                    <a:lnTo>
                      <a:pt x="664" y="783"/>
                    </a:lnTo>
                    <a:lnTo>
                      <a:pt x="658" y="796"/>
                    </a:lnTo>
                    <a:lnTo>
                      <a:pt x="655" y="811"/>
                    </a:lnTo>
                    <a:lnTo>
                      <a:pt x="656" y="826"/>
                    </a:lnTo>
                    <a:lnTo>
                      <a:pt x="647" y="820"/>
                    </a:lnTo>
                    <a:lnTo>
                      <a:pt x="637" y="815"/>
                    </a:lnTo>
                    <a:lnTo>
                      <a:pt x="625" y="808"/>
                    </a:lnTo>
                    <a:lnTo>
                      <a:pt x="613" y="800"/>
                    </a:lnTo>
                    <a:lnTo>
                      <a:pt x="601" y="790"/>
                    </a:lnTo>
                    <a:lnTo>
                      <a:pt x="588" y="780"/>
                    </a:lnTo>
                    <a:lnTo>
                      <a:pt x="575" y="770"/>
                    </a:lnTo>
                    <a:lnTo>
                      <a:pt x="562" y="757"/>
                    </a:lnTo>
                    <a:lnTo>
                      <a:pt x="548" y="744"/>
                    </a:lnTo>
                    <a:lnTo>
                      <a:pt x="535" y="732"/>
                    </a:lnTo>
                    <a:lnTo>
                      <a:pt x="521" y="718"/>
                    </a:lnTo>
                    <a:lnTo>
                      <a:pt x="509" y="703"/>
                    </a:lnTo>
                    <a:lnTo>
                      <a:pt x="497" y="687"/>
                    </a:lnTo>
                    <a:lnTo>
                      <a:pt x="485" y="671"/>
                    </a:lnTo>
                    <a:lnTo>
                      <a:pt x="474" y="654"/>
                    </a:lnTo>
                    <a:lnTo>
                      <a:pt x="464" y="636"/>
                    </a:lnTo>
                    <a:lnTo>
                      <a:pt x="449" y="635"/>
                    </a:lnTo>
                    <a:lnTo>
                      <a:pt x="432" y="634"/>
                    </a:lnTo>
                    <a:lnTo>
                      <a:pt x="412" y="631"/>
                    </a:lnTo>
                    <a:lnTo>
                      <a:pt x="390" y="626"/>
                    </a:lnTo>
                    <a:lnTo>
                      <a:pt x="368" y="622"/>
                    </a:lnTo>
                    <a:lnTo>
                      <a:pt x="346" y="616"/>
                    </a:lnTo>
                    <a:lnTo>
                      <a:pt x="324" y="609"/>
                    </a:lnTo>
                    <a:lnTo>
                      <a:pt x="303" y="602"/>
                    </a:lnTo>
                    <a:lnTo>
                      <a:pt x="291" y="599"/>
                    </a:lnTo>
                    <a:lnTo>
                      <a:pt x="278" y="595"/>
                    </a:lnTo>
                    <a:lnTo>
                      <a:pt x="265" y="592"/>
                    </a:lnTo>
                    <a:lnTo>
                      <a:pt x="250" y="588"/>
                    </a:lnTo>
                    <a:lnTo>
                      <a:pt x="233" y="585"/>
                    </a:lnTo>
                    <a:lnTo>
                      <a:pt x="217" y="582"/>
                    </a:lnTo>
                    <a:lnTo>
                      <a:pt x="200" y="580"/>
                    </a:lnTo>
                    <a:lnTo>
                      <a:pt x="183" y="578"/>
                    </a:lnTo>
                    <a:lnTo>
                      <a:pt x="166" y="576"/>
                    </a:lnTo>
                    <a:lnTo>
                      <a:pt x="149" y="574"/>
                    </a:lnTo>
                    <a:lnTo>
                      <a:pt x="132" y="573"/>
                    </a:lnTo>
                    <a:lnTo>
                      <a:pt x="117" y="571"/>
                    </a:lnTo>
                    <a:lnTo>
                      <a:pt x="102" y="571"/>
                    </a:lnTo>
                    <a:lnTo>
                      <a:pt x="88" y="570"/>
                    </a:lnTo>
                    <a:lnTo>
                      <a:pt x="76" y="569"/>
                    </a:lnTo>
                    <a:lnTo>
                      <a:pt x="64" y="569"/>
                    </a:lnTo>
                    <a:lnTo>
                      <a:pt x="45" y="566"/>
                    </a:lnTo>
                    <a:lnTo>
                      <a:pt x="26" y="562"/>
                    </a:lnTo>
                    <a:lnTo>
                      <a:pt x="12" y="555"/>
                    </a:lnTo>
                    <a:lnTo>
                      <a:pt x="4" y="546"/>
                    </a:lnTo>
                    <a:lnTo>
                      <a:pt x="2" y="536"/>
                    </a:lnTo>
                    <a:lnTo>
                      <a:pt x="8" y="526"/>
                    </a:lnTo>
                    <a:lnTo>
                      <a:pt x="23" y="516"/>
                    </a:lnTo>
                    <a:lnTo>
                      <a:pt x="49" y="505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Freeform 114"/>
              <p:cNvSpPr>
                <a:spLocks/>
              </p:cNvSpPr>
              <p:nvPr/>
            </p:nvSpPr>
            <p:spPr bwMode="auto">
              <a:xfrm>
                <a:off x="1487" y="268"/>
                <a:ext cx="11" cy="12"/>
              </a:xfrm>
              <a:custGeom>
                <a:avLst/>
                <a:gdLst>
                  <a:gd name="T0" fmla="*/ 0 w 22"/>
                  <a:gd name="T1" fmla="*/ 0 h 24"/>
                  <a:gd name="T2" fmla="*/ 0 w 22"/>
                  <a:gd name="T3" fmla="*/ 1 h 24"/>
                  <a:gd name="T4" fmla="*/ 1 w 22"/>
                  <a:gd name="T5" fmla="*/ 1 h 24"/>
                  <a:gd name="T6" fmla="*/ 1 w 22"/>
                  <a:gd name="T7" fmla="*/ 2 h 24"/>
                  <a:gd name="T8" fmla="*/ 1 w 22"/>
                  <a:gd name="T9" fmla="*/ 2 h 24"/>
                  <a:gd name="T10" fmla="*/ 1 w 22"/>
                  <a:gd name="T11" fmla="*/ 2 h 24"/>
                  <a:gd name="T12" fmla="*/ 1 w 22"/>
                  <a:gd name="T13" fmla="*/ 2 h 24"/>
                  <a:gd name="T14" fmla="*/ 1 w 22"/>
                  <a:gd name="T15" fmla="*/ 2 h 24"/>
                  <a:gd name="T16" fmla="*/ 1 w 22"/>
                  <a:gd name="T17" fmla="*/ 2 h 24"/>
                  <a:gd name="T18" fmla="*/ 1 w 22"/>
                  <a:gd name="T19" fmla="*/ 2 h 24"/>
                  <a:gd name="T20" fmla="*/ 1 w 22"/>
                  <a:gd name="T21" fmla="*/ 1 h 24"/>
                  <a:gd name="T22" fmla="*/ 1 w 22"/>
                  <a:gd name="T23" fmla="*/ 1 h 24"/>
                  <a:gd name="T24" fmla="*/ 0 w 22"/>
                  <a:gd name="T25" fmla="*/ 0 h 2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2"/>
                  <a:gd name="T40" fmla="*/ 0 h 24"/>
                  <a:gd name="T41" fmla="*/ 22 w 22"/>
                  <a:gd name="T42" fmla="*/ 24 h 2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2" h="24">
                    <a:moveTo>
                      <a:pt x="0" y="0"/>
                    </a:moveTo>
                    <a:lnTo>
                      <a:pt x="0" y="4"/>
                    </a:lnTo>
                    <a:lnTo>
                      <a:pt x="2" y="11"/>
                    </a:lnTo>
                    <a:lnTo>
                      <a:pt x="2" y="18"/>
                    </a:lnTo>
                    <a:lnTo>
                      <a:pt x="2" y="24"/>
                    </a:lnTo>
                    <a:lnTo>
                      <a:pt x="6" y="24"/>
                    </a:lnTo>
                    <a:lnTo>
                      <a:pt x="12" y="24"/>
                    </a:lnTo>
                    <a:lnTo>
                      <a:pt x="18" y="24"/>
                    </a:lnTo>
                    <a:lnTo>
                      <a:pt x="22" y="24"/>
                    </a:lnTo>
                    <a:lnTo>
                      <a:pt x="18" y="18"/>
                    </a:lnTo>
                    <a:lnTo>
                      <a:pt x="12" y="10"/>
                    </a:lnTo>
                    <a:lnTo>
                      <a:pt x="6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Freeform 115"/>
              <p:cNvSpPr>
                <a:spLocks/>
              </p:cNvSpPr>
              <p:nvPr/>
            </p:nvSpPr>
            <p:spPr bwMode="auto">
              <a:xfrm>
                <a:off x="1507" y="211"/>
                <a:ext cx="29" cy="69"/>
              </a:xfrm>
              <a:custGeom>
                <a:avLst/>
                <a:gdLst>
                  <a:gd name="T0" fmla="*/ 0 w 58"/>
                  <a:gd name="T1" fmla="*/ 9 h 138"/>
                  <a:gd name="T2" fmla="*/ 1 w 58"/>
                  <a:gd name="T3" fmla="*/ 7 h 138"/>
                  <a:gd name="T4" fmla="*/ 1 w 58"/>
                  <a:gd name="T5" fmla="*/ 6 h 138"/>
                  <a:gd name="T6" fmla="*/ 1 w 58"/>
                  <a:gd name="T7" fmla="*/ 5 h 138"/>
                  <a:gd name="T8" fmla="*/ 1 w 58"/>
                  <a:gd name="T9" fmla="*/ 4 h 138"/>
                  <a:gd name="T10" fmla="*/ 2 w 58"/>
                  <a:gd name="T11" fmla="*/ 2 h 138"/>
                  <a:gd name="T12" fmla="*/ 2 w 58"/>
                  <a:gd name="T13" fmla="*/ 1 h 138"/>
                  <a:gd name="T14" fmla="*/ 2 w 58"/>
                  <a:gd name="T15" fmla="*/ 1 h 138"/>
                  <a:gd name="T16" fmla="*/ 3 w 58"/>
                  <a:gd name="T17" fmla="*/ 0 h 138"/>
                  <a:gd name="T18" fmla="*/ 3 w 58"/>
                  <a:gd name="T19" fmla="*/ 1 h 138"/>
                  <a:gd name="T20" fmla="*/ 3 w 58"/>
                  <a:gd name="T21" fmla="*/ 1 h 138"/>
                  <a:gd name="T22" fmla="*/ 4 w 58"/>
                  <a:gd name="T23" fmla="*/ 1 h 138"/>
                  <a:gd name="T24" fmla="*/ 4 w 58"/>
                  <a:gd name="T25" fmla="*/ 1 h 138"/>
                  <a:gd name="T26" fmla="*/ 3 w 58"/>
                  <a:gd name="T27" fmla="*/ 1 h 138"/>
                  <a:gd name="T28" fmla="*/ 3 w 58"/>
                  <a:gd name="T29" fmla="*/ 3 h 138"/>
                  <a:gd name="T30" fmla="*/ 2 w 58"/>
                  <a:gd name="T31" fmla="*/ 6 h 138"/>
                  <a:gd name="T32" fmla="*/ 2 w 58"/>
                  <a:gd name="T33" fmla="*/ 9 h 138"/>
                  <a:gd name="T34" fmla="*/ 2 w 58"/>
                  <a:gd name="T35" fmla="*/ 9 h 138"/>
                  <a:gd name="T36" fmla="*/ 1 w 58"/>
                  <a:gd name="T37" fmla="*/ 9 h 138"/>
                  <a:gd name="T38" fmla="*/ 1 w 58"/>
                  <a:gd name="T39" fmla="*/ 9 h 138"/>
                  <a:gd name="T40" fmla="*/ 0 w 58"/>
                  <a:gd name="T41" fmla="*/ 9 h 1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8"/>
                  <a:gd name="T64" fmla="*/ 0 h 138"/>
                  <a:gd name="T65" fmla="*/ 58 w 58"/>
                  <a:gd name="T66" fmla="*/ 138 h 13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8" h="138">
                    <a:moveTo>
                      <a:pt x="0" y="138"/>
                    </a:moveTo>
                    <a:lnTo>
                      <a:pt x="1" y="123"/>
                    </a:lnTo>
                    <a:lnTo>
                      <a:pt x="5" y="106"/>
                    </a:lnTo>
                    <a:lnTo>
                      <a:pt x="8" y="85"/>
                    </a:lnTo>
                    <a:lnTo>
                      <a:pt x="13" y="64"/>
                    </a:lnTo>
                    <a:lnTo>
                      <a:pt x="17" y="45"/>
                    </a:lnTo>
                    <a:lnTo>
                      <a:pt x="23" y="26"/>
                    </a:lnTo>
                    <a:lnTo>
                      <a:pt x="29" y="10"/>
                    </a:lnTo>
                    <a:lnTo>
                      <a:pt x="36" y="0"/>
                    </a:lnTo>
                    <a:lnTo>
                      <a:pt x="38" y="3"/>
                    </a:lnTo>
                    <a:lnTo>
                      <a:pt x="44" y="7"/>
                    </a:lnTo>
                    <a:lnTo>
                      <a:pt x="51" y="8"/>
                    </a:lnTo>
                    <a:lnTo>
                      <a:pt x="58" y="6"/>
                    </a:lnTo>
                    <a:lnTo>
                      <a:pt x="47" y="30"/>
                    </a:lnTo>
                    <a:lnTo>
                      <a:pt x="38" y="62"/>
                    </a:lnTo>
                    <a:lnTo>
                      <a:pt x="30" y="99"/>
                    </a:lnTo>
                    <a:lnTo>
                      <a:pt x="24" y="138"/>
                    </a:lnTo>
                    <a:lnTo>
                      <a:pt x="18" y="138"/>
                    </a:lnTo>
                    <a:lnTo>
                      <a:pt x="13" y="138"/>
                    </a:lnTo>
                    <a:lnTo>
                      <a:pt x="6" y="138"/>
                    </a:lnTo>
                    <a:lnTo>
                      <a:pt x="0" y="138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116"/>
              <p:cNvSpPr>
                <a:spLocks/>
              </p:cNvSpPr>
              <p:nvPr/>
            </p:nvSpPr>
            <p:spPr bwMode="auto">
              <a:xfrm>
                <a:off x="1530" y="224"/>
                <a:ext cx="25" cy="56"/>
              </a:xfrm>
              <a:custGeom>
                <a:avLst/>
                <a:gdLst>
                  <a:gd name="T0" fmla="*/ 2 w 48"/>
                  <a:gd name="T1" fmla="*/ 0 h 114"/>
                  <a:gd name="T2" fmla="*/ 2 w 48"/>
                  <a:gd name="T3" fmla="*/ 1 h 114"/>
                  <a:gd name="T4" fmla="*/ 1 w 48"/>
                  <a:gd name="T5" fmla="*/ 2 h 114"/>
                  <a:gd name="T6" fmla="*/ 1 w 48"/>
                  <a:gd name="T7" fmla="*/ 4 h 114"/>
                  <a:gd name="T8" fmla="*/ 0 w 48"/>
                  <a:gd name="T9" fmla="*/ 7 h 114"/>
                  <a:gd name="T10" fmla="*/ 1 w 48"/>
                  <a:gd name="T11" fmla="*/ 7 h 114"/>
                  <a:gd name="T12" fmla="*/ 1 w 48"/>
                  <a:gd name="T13" fmla="*/ 7 h 114"/>
                  <a:gd name="T14" fmla="*/ 2 w 48"/>
                  <a:gd name="T15" fmla="*/ 7 h 114"/>
                  <a:gd name="T16" fmla="*/ 2 w 48"/>
                  <a:gd name="T17" fmla="*/ 7 h 114"/>
                  <a:gd name="T18" fmla="*/ 2 w 48"/>
                  <a:gd name="T19" fmla="*/ 5 h 114"/>
                  <a:gd name="T20" fmla="*/ 3 w 48"/>
                  <a:gd name="T21" fmla="*/ 4 h 114"/>
                  <a:gd name="T22" fmla="*/ 3 w 48"/>
                  <a:gd name="T23" fmla="*/ 2 h 114"/>
                  <a:gd name="T24" fmla="*/ 4 w 48"/>
                  <a:gd name="T25" fmla="*/ 1 h 114"/>
                  <a:gd name="T26" fmla="*/ 3 w 48"/>
                  <a:gd name="T27" fmla="*/ 1 h 114"/>
                  <a:gd name="T28" fmla="*/ 3 w 48"/>
                  <a:gd name="T29" fmla="*/ 1 h 114"/>
                  <a:gd name="T30" fmla="*/ 2 w 48"/>
                  <a:gd name="T31" fmla="*/ 0 h 114"/>
                  <a:gd name="T32" fmla="*/ 2 w 48"/>
                  <a:gd name="T33" fmla="*/ 0 h 11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8"/>
                  <a:gd name="T52" fmla="*/ 0 h 114"/>
                  <a:gd name="T53" fmla="*/ 48 w 48"/>
                  <a:gd name="T54" fmla="*/ 114 h 11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8" h="114">
                    <a:moveTo>
                      <a:pt x="25" y="0"/>
                    </a:moveTo>
                    <a:lnTo>
                      <a:pt x="18" y="20"/>
                    </a:lnTo>
                    <a:lnTo>
                      <a:pt x="10" y="46"/>
                    </a:lnTo>
                    <a:lnTo>
                      <a:pt x="3" y="79"/>
                    </a:lnTo>
                    <a:lnTo>
                      <a:pt x="0" y="114"/>
                    </a:lnTo>
                    <a:lnTo>
                      <a:pt x="6" y="114"/>
                    </a:lnTo>
                    <a:lnTo>
                      <a:pt x="14" y="114"/>
                    </a:lnTo>
                    <a:lnTo>
                      <a:pt x="22" y="114"/>
                    </a:lnTo>
                    <a:lnTo>
                      <a:pt x="30" y="114"/>
                    </a:lnTo>
                    <a:lnTo>
                      <a:pt x="30" y="93"/>
                    </a:lnTo>
                    <a:lnTo>
                      <a:pt x="33" y="68"/>
                    </a:lnTo>
                    <a:lnTo>
                      <a:pt x="39" y="42"/>
                    </a:lnTo>
                    <a:lnTo>
                      <a:pt x="48" y="22"/>
                    </a:lnTo>
                    <a:lnTo>
                      <a:pt x="40" y="21"/>
                    </a:lnTo>
                    <a:lnTo>
                      <a:pt x="32" y="17"/>
                    </a:lnTo>
                    <a:lnTo>
                      <a:pt x="28" y="11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Freeform 117"/>
              <p:cNvSpPr>
                <a:spLocks/>
              </p:cNvSpPr>
              <p:nvPr/>
            </p:nvSpPr>
            <p:spPr bwMode="auto">
              <a:xfrm>
                <a:off x="1556" y="245"/>
                <a:ext cx="27" cy="37"/>
              </a:xfrm>
              <a:custGeom>
                <a:avLst/>
                <a:gdLst>
                  <a:gd name="T0" fmla="*/ 1 w 53"/>
                  <a:gd name="T1" fmla="*/ 0 h 73"/>
                  <a:gd name="T2" fmla="*/ 1 w 53"/>
                  <a:gd name="T3" fmla="*/ 1 h 73"/>
                  <a:gd name="T4" fmla="*/ 1 w 53"/>
                  <a:gd name="T5" fmla="*/ 3 h 73"/>
                  <a:gd name="T6" fmla="*/ 1 w 53"/>
                  <a:gd name="T7" fmla="*/ 4 h 73"/>
                  <a:gd name="T8" fmla="*/ 0 w 53"/>
                  <a:gd name="T9" fmla="*/ 5 h 73"/>
                  <a:gd name="T10" fmla="*/ 1 w 53"/>
                  <a:gd name="T11" fmla="*/ 5 h 73"/>
                  <a:gd name="T12" fmla="*/ 1 w 53"/>
                  <a:gd name="T13" fmla="*/ 5 h 73"/>
                  <a:gd name="T14" fmla="*/ 2 w 53"/>
                  <a:gd name="T15" fmla="*/ 5 h 73"/>
                  <a:gd name="T16" fmla="*/ 2 w 53"/>
                  <a:gd name="T17" fmla="*/ 5 h 73"/>
                  <a:gd name="T18" fmla="*/ 2 w 53"/>
                  <a:gd name="T19" fmla="*/ 5 h 73"/>
                  <a:gd name="T20" fmla="*/ 3 w 53"/>
                  <a:gd name="T21" fmla="*/ 5 h 73"/>
                  <a:gd name="T22" fmla="*/ 3 w 53"/>
                  <a:gd name="T23" fmla="*/ 5 h 73"/>
                  <a:gd name="T24" fmla="*/ 4 w 53"/>
                  <a:gd name="T25" fmla="*/ 5 h 73"/>
                  <a:gd name="T26" fmla="*/ 3 w 53"/>
                  <a:gd name="T27" fmla="*/ 4 h 73"/>
                  <a:gd name="T28" fmla="*/ 3 w 53"/>
                  <a:gd name="T29" fmla="*/ 4 h 73"/>
                  <a:gd name="T30" fmla="*/ 3 w 53"/>
                  <a:gd name="T31" fmla="*/ 3 h 73"/>
                  <a:gd name="T32" fmla="*/ 3 w 53"/>
                  <a:gd name="T33" fmla="*/ 2 h 73"/>
                  <a:gd name="T34" fmla="*/ 3 w 53"/>
                  <a:gd name="T35" fmla="*/ 2 h 73"/>
                  <a:gd name="T36" fmla="*/ 3 w 53"/>
                  <a:gd name="T37" fmla="*/ 2 h 73"/>
                  <a:gd name="T38" fmla="*/ 2 w 53"/>
                  <a:gd name="T39" fmla="*/ 2 h 73"/>
                  <a:gd name="T40" fmla="*/ 2 w 53"/>
                  <a:gd name="T41" fmla="*/ 2 h 73"/>
                  <a:gd name="T42" fmla="*/ 2 w 53"/>
                  <a:gd name="T43" fmla="*/ 1 h 73"/>
                  <a:gd name="T44" fmla="*/ 1 w 53"/>
                  <a:gd name="T45" fmla="*/ 1 h 73"/>
                  <a:gd name="T46" fmla="*/ 1 w 53"/>
                  <a:gd name="T47" fmla="*/ 1 h 73"/>
                  <a:gd name="T48" fmla="*/ 1 w 53"/>
                  <a:gd name="T49" fmla="*/ 0 h 7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3"/>
                  <a:gd name="T76" fmla="*/ 0 h 73"/>
                  <a:gd name="T77" fmla="*/ 53 w 53"/>
                  <a:gd name="T78" fmla="*/ 73 h 7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3" h="73">
                    <a:moveTo>
                      <a:pt x="10" y="0"/>
                    </a:moveTo>
                    <a:lnTo>
                      <a:pt x="6" y="15"/>
                    </a:lnTo>
                    <a:lnTo>
                      <a:pt x="2" y="34"/>
                    </a:lnTo>
                    <a:lnTo>
                      <a:pt x="1" y="55"/>
                    </a:lnTo>
                    <a:lnTo>
                      <a:pt x="0" y="71"/>
                    </a:lnTo>
                    <a:lnTo>
                      <a:pt x="6" y="71"/>
                    </a:lnTo>
                    <a:lnTo>
                      <a:pt x="11" y="71"/>
                    </a:lnTo>
                    <a:lnTo>
                      <a:pt x="17" y="71"/>
                    </a:lnTo>
                    <a:lnTo>
                      <a:pt x="25" y="72"/>
                    </a:lnTo>
                    <a:lnTo>
                      <a:pt x="32" y="72"/>
                    </a:lnTo>
                    <a:lnTo>
                      <a:pt x="39" y="72"/>
                    </a:lnTo>
                    <a:lnTo>
                      <a:pt x="46" y="73"/>
                    </a:lnTo>
                    <a:lnTo>
                      <a:pt x="53" y="73"/>
                    </a:lnTo>
                    <a:lnTo>
                      <a:pt x="48" y="63"/>
                    </a:lnTo>
                    <a:lnTo>
                      <a:pt x="44" y="50"/>
                    </a:lnTo>
                    <a:lnTo>
                      <a:pt x="42" y="37"/>
                    </a:lnTo>
                    <a:lnTo>
                      <a:pt x="45" y="25"/>
                    </a:lnTo>
                    <a:lnTo>
                      <a:pt x="40" y="25"/>
                    </a:lnTo>
                    <a:lnTo>
                      <a:pt x="34" y="23"/>
                    </a:lnTo>
                    <a:lnTo>
                      <a:pt x="29" y="21"/>
                    </a:lnTo>
                    <a:lnTo>
                      <a:pt x="24" y="18"/>
                    </a:lnTo>
                    <a:lnTo>
                      <a:pt x="18" y="15"/>
                    </a:lnTo>
                    <a:lnTo>
                      <a:pt x="15" y="10"/>
                    </a:lnTo>
                    <a:lnTo>
                      <a:pt x="11" y="6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118"/>
              <p:cNvSpPr>
                <a:spLocks/>
              </p:cNvSpPr>
              <p:nvPr/>
            </p:nvSpPr>
            <p:spPr bwMode="auto">
              <a:xfrm>
                <a:off x="1658" y="246"/>
                <a:ext cx="86" cy="45"/>
              </a:xfrm>
              <a:custGeom>
                <a:avLst/>
                <a:gdLst>
                  <a:gd name="T0" fmla="*/ 0 w 170"/>
                  <a:gd name="T1" fmla="*/ 5 h 91"/>
                  <a:gd name="T2" fmla="*/ 1 w 170"/>
                  <a:gd name="T3" fmla="*/ 4 h 91"/>
                  <a:gd name="T4" fmla="*/ 3 w 170"/>
                  <a:gd name="T5" fmla="*/ 3 h 91"/>
                  <a:gd name="T6" fmla="*/ 4 w 170"/>
                  <a:gd name="T7" fmla="*/ 3 h 91"/>
                  <a:gd name="T8" fmla="*/ 5 w 170"/>
                  <a:gd name="T9" fmla="*/ 2 h 91"/>
                  <a:gd name="T10" fmla="*/ 7 w 170"/>
                  <a:gd name="T11" fmla="*/ 1 h 91"/>
                  <a:gd name="T12" fmla="*/ 8 w 170"/>
                  <a:gd name="T13" fmla="*/ 1 h 91"/>
                  <a:gd name="T14" fmla="*/ 10 w 170"/>
                  <a:gd name="T15" fmla="*/ 0 h 91"/>
                  <a:gd name="T16" fmla="*/ 11 w 170"/>
                  <a:gd name="T17" fmla="*/ 0 h 91"/>
                  <a:gd name="T18" fmla="*/ 11 w 170"/>
                  <a:gd name="T19" fmla="*/ 0 h 91"/>
                  <a:gd name="T20" fmla="*/ 11 w 170"/>
                  <a:gd name="T21" fmla="*/ 0 h 91"/>
                  <a:gd name="T22" fmla="*/ 11 w 170"/>
                  <a:gd name="T23" fmla="*/ 1 h 91"/>
                  <a:gd name="T24" fmla="*/ 11 w 170"/>
                  <a:gd name="T25" fmla="*/ 1 h 91"/>
                  <a:gd name="T26" fmla="*/ 10 w 170"/>
                  <a:gd name="T27" fmla="*/ 1 h 91"/>
                  <a:gd name="T28" fmla="*/ 9 w 170"/>
                  <a:gd name="T29" fmla="*/ 2 h 91"/>
                  <a:gd name="T30" fmla="*/ 8 w 170"/>
                  <a:gd name="T31" fmla="*/ 2 h 91"/>
                  <a:gd name="T32" fmla="*/ 7 w 170"/>
                  <a:gd name="T33" fmla="*/ 3 h 91"/>
                  <a:gd name="T34" fmla="*/ 6 w 170"/>
                  <a:gd name="T35" fmla="*/ 4 h 91"/>
                  <a:gd name="T36" fmla="*/ 5 w 170"/>
                  <a:gd name="T37" fmla="*/ 4 h 91"/>
                  <a:gd name="T38" fmla="*/ 4 w 170"/>
                  <a:gd name="T39" fmla="*/ 5 h 91"/>
                  <a:gd name="T40" fmla="*/ 3 w 170"/>
                  <a:gd name="T41" fmla="*/ 5 h 91"/>
                  <a:gd name="T42" fmla="*/ 3 w 170"/>
                  <a:gd name="T43" fmla="*/ 5 h 91"/>
                  <a:gd name="T44" fmla="*/ 3 w 170"/>
                  <a:gd name="T45" fmla="*/ 5 h 91"/>
                  <a:gd name="T46" fmla="*/ 2 w 170"/>
                  <a:gd name="T47" fmla="*/ 5 h 91"/>
                  <a:gd name="T48" fmla="*/ 2 w 170"/>
                  <a:gd name="T49" fmla="*/ 5 h 91"/>
                  <a:gd name="T50" fmla="*/ 1 w 170"/>
                  <a:gd name="T51" fmla="*/ 5 h 91"/>
                  <a:gd name="T52" fmla="*/ 1 w 170"/>
                  <a:gd name="T53" fmla="*/ 5 h 91"/>
                  <a:gd name="T54" fmla="*/ 1 w 170"/>
                  <a:gd name="T55" fmla="*/ 5 h 91"/>
                  <a:gd name="T56" fmla="*/ 0 w 170"/>
                  <a:gd name="T57" fmla="*/ 5 h 9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0"/>
                  <a:gd name="T88" fmla="*/ 0 h 91"/>
                  <a:gd name="T89" fmla="*/ 170 w 170"/>
                  <a:gd name="T90" fmla="*/ 91 h 9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0" h="91">
                    <a:moveTo>
                      <a:pt x="0" y="84"/>
                    </a:moveTo>
                    <a:lnTo>
                      <a:pt x="15" y="75"/>
                    </a:lnTo>
                    <a:lnTo>
                      <a:pt x="33" y="63"/>
                    </a:lnTo>
                    <a:lnTo>
                      <a:pt x="54" y="52"/>
                    </a:lnTo>
                    <a:lnTo>
                      <a:pt x="77" y="39"/>
                    </a:lnTo>
                    <a:lnTo>
                      <a:pt x="101" y="28"/>
                    </a:lnTo>
                    <a:lnTo>
                      <a:pt x="123" y="16"/>
                    </a:lnTo>
                    <a:lnTo>
                      <a:pt x="145" y="7"/>
                    </a:lnTo>
                    <a:lnTo>
                      <a:pt x="163" y="0"/>
                    </a:lnTo>
                    <a:lnTo>
                      <a:pt x="162" y="7"/>
                    </a:lnTo>
                    <a:lnTo>
                      <a:pt x="163" y="15"/>
                    </a:lnTo>
                    <a:lnTo>
                      <a:pt x="165" y="22"/>
                    </a:lnTo>
                    <a:lnTo>
                      <a:pt x="170" y="26"/>
                    </a:lnTo>
                    <a:lnTo>
                      <a:pt x="157" y="31"/>
                    </a:lnTo>
                    <a:lnTo>
                      <a:pt x="142" y="38"/>
                    </a:lnTo>
                    <a:lnTo>
                      <a:pt x="125" y="46"/>
                    </a:lnTo>
                    <a:lnTo>
                      <a:pt x="107" y="55"/>
                    </a:lnTo>
                    <a:lnTo>
                      <a:pt x="88" y="64"/>
                    </a:lnTo>
                    <a:lnTo>
                      <a:pt x="72" y="75"/>
                    </a:lnTo>
                    <a:lnTo>
                      <a:pt x="56" y="83"/>
                    </a:lnTo>
                    <a:lnTo>
                      <a:pt x="43" y="91"/>
                    </a:lnTo>
                    <a:lnTo>
                      <a:pt x="39" y="90"/>
                    </a:lnTo>
                    <a:lnTo>
                      <a:pt x="33" y="88"/>
                    </a:lnTo>
                    <a:lnTo>
                      <a:pt x="27" y="88"/>
                    </a:lnTo>
                    <a:lnTo>
                      <a:pt x="22" y="87"/>
                    </a:lnTo>
                    <a:lnTo>
                      <a:pt x="15" y="86"/>
                    </a:lnTo>
                    <a:lnTo>
                      <a:pt x="9" y="85"/>
                    </a:lnTo>
                    <a:lnTo>
                      <a:pt x="4" y="85"/>
                    </a:lnTo>
                    <a:lnTo>
                      <a:pt x="0" y="84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 119"/>
              <p:cNvSpPr>
                <a:spLocks/>
              </p:cNvSpPr>
              <p:nvPr/>
            </p:nvSpPr>
            <p:spPr bwMode="auto">
              <a:xfrm>
                <a:off x="1689" y="265"/>
                <a:ext cx="67" cy="34"/>
              </a:xfrm>
              <a:custGeom>
                <a:avLst/>
                <a:gdLst>
                  <a:gd name="T0" fmla="*/ 0 w 133"/>
                  <a:gd name="T1" fmla="*/ 3 h 69"/>
                  <a:gd name="T2" fmla="*/ 1 w 133"/>
                  <a:gd name="T3" fmla="*/ 3 h 69"/>
                  <a:gd name="T4" fmla="*/ 2 w 133"/>
                  <a:gd name="T5" fmla="*/ 2 h 69"/>
                  <a:gd name="T6" fmla="*/ 3 w 133"/>
                  <a:gd name="T7" fmla="*/ 2 h 69"/>
                  <a:gd name="T8" fmla="*/ 4 w 133"/>
                  <a:gd name="T9" fmla="*/ 1 h 69"/>
                  <a:gd name="T10" fmla="*/ 5 w 133"/>
                  <a:gd name="T11" fmla="*/ 1 h 69"/>
                  <a:gd name="T12" fmla="*/ 6 w 133"/>
                  <a:gd name="T13" fmla="*/ 0 h 69"/>
                  <a:gd name="T14" fmla="*/ 7 w 133"/>
                  <a:gd name="T15" fmla="*/ 0 h 69"/>
                  <a:gd name="T16" fmla="*/ 7 w 133"/>
                  <a:gd name="T17" fmla="*/ 0 h 69"/>
                  <a:gd name="T18" fmla="*/ 8 w 133"/>
                  <a:gd name="T19" fmla="*/ 0 h 69"/>
                  <a:gd name="T20" fmla="*/ 8 w 133"/>
                  <a:gd name="T21" fmla="*/ 0 h 69"/>
                  <a:gd name="T22" fmla="*/ 8 w 133"/>
                  <a:gd name="T23" fmla="*/ 1 h 69"/>
                  <a:gd name="T24" fmla="*/ 9 w 133"/>
                  <a:gd name="T25" fmla="*/ 1 h 69"/>
                  <a:gd name="T26" fmla="*/ 8 w 133"/>
                  <a:gd name="T27" fmla="*/ 1 h 69"/>
                  <a:gd name="T28" fmla="*/ 8 w 133"/>
                  <a:gd name="T29" fmla="*/ 1 h 69"/>
                  <a:gd name="T30" fmla="*/ 7 w 133"/>
                  <a:gd name="T31" fmla="*/ 2 h 69"/>
                  <a:gd name="T32" fmla="*/ 6 w 133"/>
                  <a:gd name="T33" fmla="*/ 2 h 69"/>
                  <a:gd name="T34" fmla="*/ 5 w 133"/>
                  <a:gd name="T35" fmla="*/ 3 h 69"/>
                  <a:gd name="T36" fmla="*/ 4 w 133"/>
                  <a:gd name="T37" fmla="*/ 3 h 69"/>
                  <a:gd name="T38" fmla="*/ 4 w 133"/>
                  <a:gd name="T39" fmla="*/ 4 h 69"/>
                  <a:gd name="T40" fmla="*/ 3 w 133"/>
                  <a:gd name="T41" fmla="*/ 4 h 69"/>
                  <a:gd name="T42" fmla="*/ 3 w 133"/>
                  <a:gd name="T43" fmla="*/ 4 h 69"/>
                  <a:gd name="T44" fmla="*/ 3 w 133"/>
                  <a:gd name="T45" fmla="*/ 4 h 69"/>
                  <a:gd name="T46" fmla="*/ 2 w 133"/>
                  <a:gd name="T47" fmla="*/ 4 h 69"/>
                  <a:gd name="T48" fmla="*/ 2 w 133"/>
                  <a:gd name="T49" fmla="*/ 3 h 69"/>
                  <a:gd name="T50" fmla="*/ 1 w 133"/>
                  <a:gd name="T51" fmla="*/ 3 h 69"/>
                  <a:gd name="T52" fmla="*/ 1 w 133"/>
                  <a:gd name="T53" fmla="*/ 3 h 69"/>
                  <a:gd name="T54" fmla="*/ 1 w 133"/>
                  <a:gd name="T55" fmla="*/ 3 h 69"/>
                  <a:gd name="T56" fmla="*/ 0 w 133"/>
                  <a:gd name="T57" fmla="*/ 3 h 6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33"/>
                  <a:gd name="T88" fmla="*/ 0 h 69"/>
                  <a:gd name="T89" fmla="*/ 133 w 133"/>
                  <a:gd name="T90" fmla="*/ 69 h 69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33" h="69">
                    <a:moveTo>
                      <a:pt x="0" y="57"/>
                    </a:moveTo>
                    <a:lnTo>
                      <a:pt x="9" y="52"/>
                    </a:lnTo>
                    <a:lnTo>
                      <a:pt x="23" y="45"/>
                    </a:lnTo>
                    <a:lnTo>
                      <a:pt x="39" y="37"/>
                    </a:lnTo>
                    <a:lnTo>
                      <a:pt x="57" y="26"/>
                    </a:lnTo>
                    <a:lnTo>
                      <a:pt x="75" y="18"/>
                    </a:lnTo>
                    <a:lnTo>
                      <a:pt x="91" y="10"/>
                    </a:lnTo>
                    <a:lnTo>
                      <a:pt x="103" y="3"/>
                    </a:lnTo>
                    <a:lnTo>
                      <a:pt x="112" y="0"/>
                    </a:lnTo>
                    <a:lnTo>
                      <a:pt x="114" y="7"/>
                    </a:lnTo>
                    <a:lnTo>
                      <a:pt x="120" y="13"/>
                    </a:lnTo>
                    <a:lnTo>
                      <a:pt x="126" y="16"/>
                    </a:lnTo>
                    <a:lnTo>
                      <a:pt x="133" y="17"/>
                    </a:lnTo>
                    <a:lnTo>
                      <a:pt x="124" y="22"/>
                    </a:lnTo>
                    <a:lnTo>
                      <a:pt x="114" y="29"/>
                    </a:lnTo>
                    <a:lnTo>
                      <a:pt x="101" y="36"/>
                    </a:lnTo>
                    <a:lnTo>
                      <a:pt x="87" y="44"/>
                    </a:lnTo>
                    <a:lnTo>
                      <a:pt x="75" y="52"/>
                    </a:lnTo>
                    <a:lnTo>
                      <a:pt x="63" y="58"/>
                    </a:lnTo>
                    <a:lnTo>
                      <a:pt x="53" y="64"/>
                    </a:lnTo>
                    <a:lnTo>
                      <a:pt x="46" y="69"/>
                    </a:lnTo>
                    <a:lnTo>
                      <a:pt x="41" y="68"/>
                    </a:lnTo>
                    <a:lnTo>
                      <a:pt x="36" y="65"/>
                    </a:lnTo>
                    <a:lnTo>
                      <a:pt x="29" y="64"/>
                    </a:lnTo>
                    <a:lnTo>
                      <a:pt x="23" y="63"/>
                    </a:lnTo>
                    <a:lnTo>
                      <a:pt x="16" y="61"/>
                    </a:lnTo>
                    <a:lnTo>
                      <a:pt x="10" y="60"/>
                    </a:lnTo>
                    <a:lnTo>
                      <a:pt x="4" y="58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120"/>
              <p:cNvSpPr>
                <a:spLocks/>
              </p:cNvSpPr>
              <p:nvPr/>
            </p:nvSpPr>
            <p:spPr bwMode="auto">
              <a:xfrm>
                <a:off x="1722" y="284"/>
                <a:ext cx="47" cy="26"/>
              </a:xfrm>
              <a:custGeom>
                <a:avLst/>
                <a:gdLst>
                  <a:gd name="T0" fmla="*/ 0 w 95"/>
                  <a:gd name="T1" fmla="*/ 3 h 51"/>
                  <a:gd name="T2" fmla="*/ 0 w 95"/>
                  <a:gd name="T3" fmla="*/ 2 h 51"/>
                  <a:gd name="T4" fmla="*/ 0 w 95"/>
                  <a:gd name="T5" fmla="*/ 2 h 51"/>
                  <a:gd name="T6" fmla="*/ 1 w 95"/>
                  <a:gd name="T7" fmla="*/ 2 h 51"/>
                  <a:gd name="T8" fmla="*/ 2 w 95"/>
                  <a:gd name="T9" fmla="*/ 1 h 51"/>
                  <a:gd name="T10" fmla="*/ 2 w 95"/>
                  <a:gd name="T11" fmla="*/ 1 h 51"/>
                  <a:gd name="T12" fmla="*/ 3 w 95"/>
                  <a:gd name="T13" fmla="*/ 1 h 51"/>
                  <a:gd name="T14" fmla="*/ 3 w 95"/>
                  <a:gd name="T15" fmla="*/ 1 h 51"/>
                  <a:gd name="T16" fmla="*/ 4 w 95"/>
                  <a:gd name="T17" fmla="*/ 0 h 51"/>
                  <a:gd name="T18" fmla="*/ 4 w 95"/>
                  <a:gd name="T19" fmla="*/ 1 h 51"/>
                  <a:gd name="T20" fmla="*/ 4 w 95"/>
                  <a:gd name="T21" fmla="*/ 1 h 51"/>
                  <a:gd name="T22" fmla="*/ 5 w 95"/>
                  <a:gd name="T23" fmla="*/ 2 h 51"/>
                  <a:gd name="T24" fmla="*/ 5 w 95"/>
                  <a:gd name="T25" fmla="*/ 2 h 51"/>
                  <a:gd name="T26" fmla="*/ 5 w 95"/>
                  <a:gd name="T27" fmla="*/ 2 h 51"/>
                  <a:gd name="T28" fmla="*/ 5 w 95"/>
                  <a:gd name="T29" fmla="*/ 2 h 51"/>
                  <a:gd name="T30" fmla="*/ 4 w 95"/>
                  <a:gd name="T31" fmla="*/ 2 h 51"/>
                  <a:gd name="T32" fmla="*/ 4 w 95"/>
                  <a:gd name="T33" fmla="*/ 3 h 51"/>
                  <a:gd name="T34" fmla="*/ 4 w 95"/>
                  <a:gd name="T35" fmla="*/ 3 h 51"/>
                  <a:gd name="T36" fmla="*/ 3 w 95"/>
                  <a:gd name="T37" fmla="*/ 3 h 51"/>
                  <a:gd name="T38" fmla="*/ 3 w 95"/>
                  <a:gd name="T39" fmla="*/ 3 h 51"/>
                  <a:gd name="T40" fmla="*/ 3 w 95"/>
                  <a:gd name="T41" fmla="*/ 4 h 51"/>
                  <a:gd name="T42" fmla="*/ 2 w 95"/>
                  <a:gd name="T43" fmla="*/ 3 h 51"/>
                  <a:gd name="T44" fmla="*/ 2 w 95"/>
                  <a:gd name="T45" fmla="*/ 3 h 51"/>
                  <a:gd name="T46" fmla="*/ 2 w 95"/>
                  <a:gd name="T47" fmla="*/ 3 h 51"/>
                  <a:gd name="T48" fmla="*/ 1 w 95"/>
                  <a:gd name="T49" fmla="*/ 3 h 51"/>
                  <a:gd name="T50" fmla="*/ 1 w 95"/>
                  <a:gd name="T51" fmla="*/ 3 h 51"/>
                  <a:gd name="T52" fmla="*/ 0 w 95"/>
                  <a:gd name="T53" fmla="*/ 3 h 51"/>
                  <a:gd name="T54" fmla="*/ 0 w 95"/>
                  <a:gd name="T55" fmla="*/ 3 h 51"/>
                  <a:gd name="T56" fmla="*/ 0 w 95"/>
                  <a:gd name="T57" fmla="*/ 3 h 5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5"/>
                  <a:gd name="T88" fmla="*/ 0 h 51"/>
                  <a:gd name="T89" fmla="*/ 95 w 95"/>
                  <a:gd name="T90" fmla="*/ 51 h 5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5" h="51">
                    <a:moveTo>
                      <a:pt x="0" y="36"/>
                    </a:moveTo>
                    <a:lnTo>
                      <a:pt x="6" y="32"/>
                    </a:lnTo>
                    <a:lnTo>
                      <a:pt x="14" y="28"/>
                    </a:lnTo>
                    <a:lnTo>
                      <a:pt x="23" y="22"/>
                    </a:lnTo>
                    <a:lnTo>
                      <a:pt x="33" y="16"/>
                    </a:lnTo>
                    <a:lnTo>
                      <a:pt x="42" y="10"/>
                    </a:lnTo>
                    <a:lnTo>
                      <a:pt x="51" y="6"/>
                    </a:lnTo>
                    <a:lnTo>
                      <a:pt x="58" y="2"/>
                    </a:lnTo>
                    <a:lnTo>
                      <a:pt x="64" y="0"/>
                    </a:lnTo>
                    <a:lnTo>
                      <a:pt x="66" y="8"/>
                    </a:lnTo>
                    <a:lnTo>
                      <a:pt x="72" y="15"/>
                    </a:lnTo>
                    <a:lnTo>
                      <a:pt x="82" y="19"/>
                    </a:lnTo>
                    <a:lnTo>
                      <a:pt x="95" y="21"/>
                    </a:lnTo>
                    <a:lnTo>
                      <a:pt x="88" y="24"/>
                    </a:lnTo>
                    <a:lnTo>
                      <a:pt x="82" y="28"/>
                    </a:lnTo>
                    <a:lnTo>
                      <a:pt x="75" y="32"/>
                    </a:lnTo>
                    <a:lnTo>
                      <a:pt x="70" y="36"/>
                    </a:lnTo>
                    <a:lnTo>
                      <a:pt x="65" y="40"/>
                    </a:lnTo>
                    <a:lnTo>
                      <a:pt x="59" y="44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5" y="48"/>
                    </a:lnTo>
                    <a:lnTo>
                      <a:pt x="38" y="47"/>
                    </a:lnTo>
                    <a:lnTo>
                      <a:pt x="32" y="45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11" y="38"/>
                    </a:lnTo>
                    <a:lnTo>
                      <a:pt x="5" y="37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121"/>
              <p:cNvSpPr>
                <a:spLocks/>
              </p:cNvSpPr>
              <p:nvPr/>
            </p:nvSpPr>
            <p:spPr bwMode="auto">
              <a:xfrm>
                <a:off x="1756" y="301"/>
                <a:ext cx="33" cy="24"/>
              </a:xfrm>
              <a:custGeom>
                <a:avLst/>
                <a:gdLst>
                  <a:gd name="T0" fmla="*/ 0 w 67"/>
                  <a:gd name="T1" fmla="*/ 2 h 47"/>
                  <a:gd name="T2" fmla="*/ 0 w 67"/>
                  <a:gd name="T3" fmla="*/ 2 h 47"/>
                  <a:gd name="T4" fmla="*/ 0 w 67"/>
                  <a:gd name="T5" fmla="*/ 1 h 47"/>
                  <a:gd name="T6" fmla="*/ 1 w 67"/>
                  <a:gd name="T7" fmla="*/ 1 h 47"/>
                  <a:gd name="T8" fmla="*/ 2 w 67"/>
                  <a:gd name="T9" fmla="*/ 0 h 47"/>
                  <a:gd name="T10" fmla="*/ 2 w 67"/>
                  <a:gd name="T11" fmla="*/ 1 h 47"/>
                  <a:gd name="T12" fmla="*/ 2 w 67"/>
                  <a:gd name="T13" fmla="*/ 1 h 47"/>
                  <a:gd name="T14" fmla="*/ 2 w 67"/>
                  <a:gd name="T15" fmla="*/ 2 h 47"/>
                  <a:gd name="T16" fmla="*/ 2 w 67"/>
                  <a:gd name="T17" fmla="*/ 2 h 47"/>
                  <a:gd name="T18" fmla="*/ 3 w 67"/>
                  <a:gd name="T19" fmla="*/ 2 h 47"/>
                  <a:gd name="T20" fmla="*/ 3 w 67"/>
                  <a:gd name="T21" fmla="*/ 3 h 47"/>
                  <a:gd name="T22" fmla="*/ 3 w 67"/>
                  <a:gd name="T23" fmla="*/ 3 h 47"/>
                  <a:gd name="T24" fmla="*/ 4 w 67"/>
                  <a:gd name="T25" fmla="*/ 3 h 47"/>
                  <a:gd name="T26" fmla="*/ 3 w 67"/>
                  <a:gd name="T27" fmla="*/ 3 h 47"/>
                  <a:gd name="T28" fmla="*/ 3 w 67"/>
                  <a:gd name="T29" fmla="*/ 3 h 47"/>
                  <a:gd name="T30" fmla="*/ 2 w 67"/>
                  <a:gd name="T31" fmla="*/ 3 h 47"/>
                  <a:gd name="T32" fmla="*/ 2 w 67"/>
                  <a:gd name="T33" fmla="*/ 3 h 47"/>
                  <a:gd name="T34" fmla="*/ 1 w 67"/>
                  <a:gd name="T35" fmla="*/ 3 h 47"/>
                  <a:gd name="T36" fmla="*/ 1 w 67"/>
                  <a:gd name="T37" fmla="*/ 2 h 47"/>
                  <a:gd name="T38" fmla="*/ 0 w 67"/>
                  <a:gd name="T39" fmla="*/ 2 h 47"/>
                  <a:gd name="T40" fmla="*/ 0 w 67"/>
                  <a:gd name="T41" fmla="*/ 2 h 47"/>
                  <a:gd name="T42" fmla="*/ 0 w 67"/>
                  <a:gd name="T43" fmla="*/ 2 h 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7"/>
                  <a:gd name="T67" fmla="*/ 0 h 47"/>
                  <a:gd name="T68" fmla="*/ 67 w 67"/>
                  <a:gd name="T69" fmla="*/ 47 h 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7" h="47">
                    <a:moveTo>
                      <a:pt x="0" y="23"/>
                    </a:moveTo>
                    <a:lnTo>
                      <a:pt x="7" y="18"/>
                    </a:lnTo>
                    <a:lnTo>
                      <a:pt x="15" y="12"/>
                    </a:lnTo>
                    <a:lnTo>
                      <a:pt x="24" y="6"/>
                    </a:lnTo>
                    <a:lnTo>
                      <a:pt x="32" y="0"/>
                    </a:lnTo>
                    <a:lnTo>
                      <a:pt x="35" y="6"/>
                    </a:lnTo>
                    <a:lnTo>
                      <a:pt x="38" y="12"/>
                    </a:lnTo>
                    <a:lnTo>
                      <a:pt x="42" y="18"/>
                    </a:lnTo>
                    <a:lnTo>
                      <a:pt x="46" y="24"/>
                    </a:lnTo>
                    <a:lnTo>
                      <a:pt x="51" y="30"/>
                    </a:lnTo>
                    <a:lnTo>
                      <a:pt x="57" y="35"/>
                    </a:lnTo>
                    <a:lnTo>
                      <a:pt x="61" y="39"/>
                    </a:lnTo>
                    <a:lnTo>
                      <a:pt x="67" y="42"/>
                    </a:lnTo>
                    <a:lnTo>
                      <a:pt x="56" y="47"/>
                    </a:lnTo>
                    <a:lnTo>
                      <a:pt x="50" y="45"/>
                    </a:lnTo>
                    <a:lnTo>
                      <a:pt x="43" y="42"/>
                    </a:lnTo>
                    <a:lnTo>
                      <a:pt x="35" y="38"/>
                    </a:lnTo>
                    <a:lnTo>
                      <a:pt x="27" y="35"/>
                    </a:lnTo>
                    <a:lnTo>
                      <a:pt x="20" y="31"/>
                    </a:lnTo>
                    <a:lnTo>
                      <a:pt x="12" y="28"/>
                    </a:lnTo>
                    <a:lnTo>
                      <a:pt x="6" y="26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Freeform 122"/>
              <p:cNvSpPr>
                <a:spLocks/>
              </p:cNvSpPr>
              <p:nvPr/>
            </p:nvSpPr>
            <p:spPr bwMode="auto">
              <a:xfrm>
                <a:off x="1259" y="367"/>
                <a:ext cx="119" cy="85"/>
              </a:xfrm>
              <a:custGeom>
                <a:avLst/>
                <a:gdLst>
                  <a:gd name="T0" fmla="*/ 1 w 240"/>
                  <a:gd name="T1" fmla="*/ 6 h 170"/>
                  <a:gd name="T2" fmla="*/ 3 w 240"/>
                  <a:gd name="T3" fmla="*/ 6 h 170"/>
                  <a:gd name="T4" fmla="*/ 5 w 240"/>
                  <a:gd name="T5" fmla="*/ 5 h 170"/>
                  <a:gd name="T6" fmla="*/ 6 w 240"/>
                  <a:gd name="T7" fmla="*/ 5 h 170"/>
                  <a:gd name="T8" fmla="*/ 7 w 240"/>
                  <a:gd name="T9" fmla="*/ 5 h 170"/>
                  <a:gd name="T10" fmla="*/ 6 w 240"/>
                  <a:gd name="T11" fmla="*/ 5 h 170"/>
                  <a:gd name="T12" fmla="*/ 6 w 240"/>
                  <a:gd name="T13" fmla="*/ 3 h 170"/>
                  <a:gd name="T14" fmla="*/ 7 w 240"/>
                  <a:gd name="T15" fmla="*/ 3 h 170"/>
                  <a:gd name="T16" fmla="*/ 7 w 240"/>
                  <a:gd name="T17" fmla="*/ 1 h 170"/>
                  <a:gd name="T18" fmla="*/ 8 w 240"/>
                  <a:gd name="T19" fmla="*/ 1 h 170"/>
                  <a:gd name="T20" fmla="*/ 10 w 240"/>
                  <a:gd name="T21" fmla="*/ 1 h 170"/>
                  <a:gd name="T22" fmla="*/ 11 w 240"/>
                  <a:gd name="T23" fmla="*/ 1 h 170"/>
                  <a:gd name="T24" fmla="*/ 11 w 240"/>
                  <a:gd name="T25" fmla="*/ 3 h 170"/>
                  <a:gd name="T26" fmla="*/ 12 w 240"/>
                  <a:gd name="T27" fmla="*/ 3 h 170"/>
                  <a:gd name="T28" fmla="*/ 12 w 240"/>
                  <a:gd name="T29" fmla="*/ 5 h 170"/>
                  <a:gd name="T30" fmla="*/ 11 w 240"/>
                  <a:gd name="T31" fmla="*/ 5 h 170"/>
                  <a:gd name="T32" fmla="*/ 11 w 240"/>
                  <a:gd name="T33" fmla="*/ 6 h 170"/>
                  <a:gd name="T34" fmla="*/ 10 w 240"/>
                  <a:gd name="T35" fmla="*/ 6 h 170"/>
                  <a:gd name="T36" fmla="*/ 9 w 240"/>
                  <a:gd name="T37" fmla="*/ 6 h 170"/>
                  <a:gd name="T38" fmla="*/ 8 w 240"/>
                  <a:gd name="T39" fmla="*/ 6 h 170"/>
                  <a:gd name="T40" fmla="*/ 8 w 240"/>
                  <a:gd name="T41" fmla="*/ 7 h 170"/>
                  <a:gd name="T42" fmla="*/ 9 w 240"/>
                  <a:gd name="T43" fmla="*/ 9 h 170"/>
                  <a:gd name="T44" fmla="*/ 10 w 240"/>
                  <a:gd name="T45" fmla="*/ 11 h 170"/>
                  <a:gd name="T46" fmla="*/ 10 w 240"/>
                  <a:gd name="T47" fmla="*/ 11 h 170"/>
                  <a:gd name="T48" fmla="*/ 11 w 240"/>
                  <a:gd name="T49" fmla="*/ 11 h 170"/>
                  <a:gd name="T50" fmla="*/ 11 w 240"/>
                  <a:gd name="T51" fmla="*/ 11 h 170"/>
                  <a:gd name="T52" fmla="*/ 12 w 240"/>
                  <a:gd name="T53" fmla="*/ 11 h 170"/>
                  <a:gd name="T54" fmla="*/ 14 w 240"/>
                  <a:gd name="T55" fmla="*/ 10 h 170"/>
                  <a:gd name="T56" fmla="*/ 14 w 240"/>
                  <a:gd name="T57" fmla="*/ 6 h 170"/>
                  <a:gd name="T58" fmla="*/ 14 w 240"/>
                  <a:gd name="T59" fmla="*/ 3 h 170"/>
                  <a:gd name="T60" fmla="*/ 13 w 240"/>
                  <a:gd name="T61" fmla="*/ 1 h 170"/>
                  <a:gd name="T62" fmla="*/ 12 w 240"/>
                  <a:gd name="T63" fmla="*/ 1 h 170"/>
                  <a:gd name="T64" fmla="*/ 12 w 240"/>
                  <a:gd name="T65" fmla="*/ 1 h 170"/>
                  <a:gd name="T66" fmla="*/ 11 w 240"/>
                  <a:gd name="T67" fmla="*/ 1 h 170"/>
                  <a:gd name="T68" fmla="*/ 11 w 240"/>
                  <a:gd name="T69" fmla="*/ 1 h 170"/>
                  <a:gd name="T70" fmla="*/ 10 w 240"/>
                  <a:gd name="T71" fmla="*/ 1 h 170"/>
                  <a:gd name="T72" fmla="*/ 9 w 240"/>
                  <a:gd name="T73" fmla="*/ 0 h 170"/>
                  <a:gd name="T74" fmla="*/ 7 w 240"/>
                  <a:gd name="T75" fmla="*/ 1 h 170"/>
                  <a:gd name="T76" fmla="*/ 4 w 240"/>
                  <a:gd name="T77" fmla="*/ 3 h 170"/>
                  <a:gd name="T78" fmla="*/ 2 w 240"/>
                  <a:gd name="T79" fmla="*/ 5 h 170"/>
                  <a:gd name="T80" fmla="*/ 0 w 240"/>
                  <a:gd name="T81" fmla="*/ 5 h 17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0"/>
                  <a:gd name="T124" fmla="*/ 0 h 170"/>
                  <a:gd name="T125" fmla="*/ 240 w 240"/>
                  <a:gd name="T126" fmla="*/ 170 h 17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0" h="170">
                    <a:moveTo>
                      <a:pt x="0" y="86"/>
                    </a:moveTo>
                    <a:lnTo>
                      <a:pt x="25" y="97"/>
                    </a:lnTo>
                    <a:lnTo>
                      <a:pt x="45" y="101"/>
                    </a:lnTo>
                    <a:lnTo>
                      <a:pt x="61" y="101"/>
                    </a:lnTo>
                    <a:lnTo>
                      <a:pt x="75" y="98"/>
                    </a:lnTo>
                    <a:lnTo>
                      <a:pt x="87" y="93"/>
                    </a:lnTo>
                    <a:lnTo>
                      <a:pt x="97" y="89"/>
                    </a:lnTo>
                    <a:lnTo>
                      <a:pt x="106" y="88"/>
                    </a:lnTo>
                    <a:lnTo>
                      <a:pt x="117" y="90"/>
                    </a:lnTo>
                    <a:lnTo>
                      <a:pt x="113" y="84"/>
                    </a:lnTo>
                    <a:lnTo>
                      <a:pt x="110" y="77"/>
                    </a:lnTo>
                    <a:lnTo>
                      <a:pt x="109" y="70"/>
                    </a:lnTo>
                    <a:lnTo>
                      <a:pt x="108" y="62"/>
                    </a:lnTo>
                    <a:lnTo>
                      <a:pt x="109" y="53"/>
                    </a:lnTo>
                    <a:lnTo>
                      <a:pt x="111" y="45"/>
                    </a:lnTo>
                    <a:lnTo>
                      <a:pt x="116" y="37"/>
                    </a:lnTo>
                    <a:lnTo>
                      <a:pt x="121" y="30"/>
                    </a:lnTo>
                    <a:lnTo>
                      <a:pt x="128" y="26"/>
                    </a:lnTo>
                    <a:lnTo>
                      <a:pt x="135" y="21"/>
                    </a:lnTo>
                    <a:lnTo>
                      <a:pt x="144" y="19"/>
                    </a:lnTo>
                    <a:lnTo>
                      <a:pt x="154" y="17"/>
                    </a:lnTo>
                    <a:lnTo>
                      <a:pt x="163" y="19"/>
                    </a:lnTo>
                    <a:lnTo>
                      <a:pt x="171" y="21"/>
                    </a:lnTo>
                    <a:lnTo>
                      <a:pt x="179" y="26"/>
                    </a:lnTo>
                    <a:lnTo>
                      <a:pt x="185" y="30"/>
                    </a:lnTo>
                    <a:lnTo>
                      <a:pt x="190" y="37"/>
                    </a:lnTo>
                    <a:lnTo>
                      <a:pt x="195" y="45"/>
                    </a:lnTo>
                    <a:lnTo>
                      <a:pt x="197" y="53"/>
                    </a:lnTo>
                    <a:lnTo>
                      <a:pt x="199" y="62"/>
                    </a:lnTo>
                    <a:lnTo>
                      <a:pt x="197" y="71"/>
                    </a:lnTo>
                    <a:lnTo>
                      <a:pt x="195" y="80"/>
                    </a:lnTo>
                    <a:lnTo>
                      <a:pt x="190" y="88"/>
                    </a:lnTo>
                    <a:lnTo>
                      <a:pt x="185" y="94"/>
                    </a:lnTo>
                    <a:lnTo>
                      <a:pt x="179" y="99"/>
                    </a:lnTo>
                    <a:lnTo>
                      <a:pt x="171" y="104"/>
                    </a:lnTo>
                    <a:lnTo>
                      <a:pt x="163" y="106"/>
                    </a:lnTo>
                    <a:lnTo>
                      <a:pt x="154" y="107"/>
                    </a:lnTo>
                    <a:lnTo>
                      <a:pt x="149" y="107"/>
                    </a:lnTo>
                    <a:lnTo>
                      <a:pt x="146" y="107"/>
                    </a:lnTo>
                    <a:lnTo>
                      <a:pt x="141" y="106"/>
                    </a:lnTo>
                    <a:lnTo>
                      <a:pt x="137" y="105"/>
                    </a:lnTo>
                    <a:lnTo>
                      <a:pt x="139" y="124"/>
                    </a:lnTo>
                    <a:lnTo>
                      <a:pt x="151" y="132"/>
                    </a:lnTo>
                    <a:lnTo>
                      <a:pt x="159" y="142"/>
                    </a:lnTo>
                    <a:lnTo>
                      <a:pt x="162" y="154"/>
                    </a:lnTo>
                    <a:lnTo>
                      <a:pt x="161" y="169"/>
                    </a:lnTo>
                    <a:lnTo>
                      <a:pt x="164" y="169"/>
                    </a:lnTo>
                    <a:lnTo>
                      <a:pt x="169" y="169"/>
                    </a:lnTo>
                    <a:lnTo>
                      <a:pt x="172" y="169"/>
                    </a:lnTo>
                    <a:lnTo>
                      <a:pt x="177" y="169"/>
                    </a:lnTo>
                    <a:lnTo>
                      <a:pt x="181" y="170"/>
                    </a:lnTo>
                    <a:lnTo>
                      <a:pt x="186" y="170"/>
                    </a:lnTo>
                    <a:lnTo>
                      <a:pt x="192" y="170"/>
                    </a:lnTo>
                    <a:lnTo>
                      <a:pt x="197" y="170"/>
                    </a:lnTo>
                    <a:lnTo>
                      <a:pt x="213" y="165"/>
                    </a:lnTo>
                    <a:lnTo>
                      <a:pt x="226" y="150"/>
                    </a:lnTo>
                    <a:lnTo>
                      <a:pt x="235" y="129"/>
                    </a:lnTo>
                    <a:lnTo>
                      <a:pt x="240" y="105"/>
                    </a:lnTo>
                    <a:lnTo>
                      <a:pt x="240" y="78"/>
                    </a:lnTo>
                    <a:lnTo>
                      <a:pt x="237" y="53"/>
                    </a:lnTo>
                    <a:lnTo>
                      <a:pt x="228" y="31"/>
                    </a:lnTo>
                    <a:lnTo>
                      <a:pt x="217" y="14"/>
                    </a:lnTo>
                    <a:lnTo>
                      <a:pt x="210" y="15"/>
                    </a:lnTo>
                    <a:lnTo>
                      <a:pt x="203" y="15"/>
                    </a:lnTo>
                    <a:lnTo>
                      <a:pt x="197" y="16"/>
                    </a:lnTo>
                    <a:lnTo>
                      <a:pt x="193" y="16"/>
                    </a:lnTo>
                    <a:lnTo>
                      <a:pt x="185" y="15"/>
                    </a:lnTo>
                    <a:lnTo>
                      <a:pt x="180" y="11"/>
                    </a:lnTo>
                    <a:lnTo>
                      <a:pt x="180" y="7"/>
                    </a:lnTo>
                    <a:lnTo>
                      <a:pt x="181" y="3"/>
                    </a:lnTo>
                    <a:lnTo>
                      <a:pt x="175" y="3"/>
                    </a:lnTo>
                    <a:lnTo>
                      <a:pt x="169" y="1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34" y="13"/>
                    </a:lnTo>
                    <a:lnTo>
                      <a:pt x="114" y="24"/>
                    </a:lnTo>
                    <a:lnTo>
                      <a:pt x="95" y="36"/>
                    </a:lnTo>
                    <a:lnTo>
                      <a:pt x="75" y="47"/>
                    </a:lnTo>
                    <a:lnTo>
                      <a:pt x="56" y="58"/>
                    </a:lnTo>
                    <a:lnTo>
                      <a:pt x="37" y="68"/>
                    </a:lnTo>
                    <a:lnTo>
                      <a:pt x="19" y="77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Freeform 123"/>
              <p:cNvSpPr>
                <a:spLocks/>
              </p:cNvSpPr>
              <p:nvPr/>
            </p:nvSpPr>
            <p:spPr bwMode="auto">
              <a:xfrm>
                <a:off x="1322" y="425"/>
                <a:ext cx="128" cy="58"/>
              </a:xfrm>
              <a:custGeom>
                <a:avLst/>
                <a:gdLst>
                  <a:gd name="T0" fmla="*/ 8 w 257"/>
                  <a:gd name="T1" fmla="*/ 4 h 116"/>
                  <a:gd name="T2" fmla="*/ 10 w 257"/>
                  <a:gd name="T3" fmla="*/ 4 h 116"/>
                  <a:gd name="T4" fmla="*/ 11 w 257"/>
                  <a:gd name="T5" fmla="*/ 4 h 116"/>
                  <a:gd name="T6" fmla="*/ 12 w 257"/>
                  <a:gd name="T7" fmla="*/ 3 h 116"/>
                  <a:gd name="T8" fmla="*/ 12 w 257"/>
                  <a:gd name="T9" fmla="*/ 3 h 116"/>
                  <a:gd name="T10" fmla="*/ 13 w 257"/>
                  <a:gd name="T11" fmla="*/ 3 h 116"/>
                  <a:gd name="T12" fmla="*/ 14 w 257"/>
                  <a:gd name="T13" fmla="*/ 2 h 116"/>
                  <a:gd name="T14" fmla="*/ 15 w 257"/>
                  <a:gd name="T15" fmla="*/ 1 h 116"/>
                  <a:gd name="T16" fmla="*/ 16 w 257"/>
                  <a:gd name="T17" fmla="*/ 0 h 116"/>
                  <a:gd name="T18" fmla="*/ 15 w 257"/>
                  <a:gd name="T19" fmla="*/ 1 h 116"/>
                  <a:gd name="T20" fmla="*/ 15 w 257"/>
                  <a:gd name="T21" fmla="*/ 1 h 116"/>
                  <a:gd name="T22" fmla="*/ 15 w 257"/>
                  <a:gd name="T23" fmla="*/ 2 h 116"/>
                  <a:gd name="T24" fmla="*/ 14 w 257"/>
                  <a:gd name="T25" fmla="*/ 2 h 116"/>
                  <a:gd name="T26" fmla="*/ 14 w 257"/>
                  <a:gd name="T27" fmla="*/ 3 h 116"/>
                  <a:gd name="T28" fmla="*/ 14 w 257"/>
                  <a:gd name="T29" fmla="*/ 3 h 116"/>
                  <a:gd name="T30" fmla="*/ 13 w 257"/>
                  <a:gd name="T31" fmla="*/ 4 h 116"/>
                  <a:gd name="T32" fmla="*/ 13 w 257"/>
                  <a:gd name="T33" fmla="*/ 4 h 116"/>
                  <a:gd name="T34" fmla="*/ 12 w 257"/>
                  <a:gd name="T35" fmla="*/ 4 h 116"/>
                  <a:gd name="T36" fmla="*/ 12 w 257"/>
                  <a:gd name="T37" fmla="*/ 5 h 116"/>
                  <a:gd name="T38" fmla="*/ 11 w 257"/>
                  <a:gd name="T39" fmla="*/ 6 h 116"/>
                  <a:gd name="T40" fmla="*/ 11 w 257"/>
                  <a:gd name="T41" fmla="*/ 6 h 116"/>
                  <a:gd name="T42" fmla="*/ 10 w 257"/>
                  <a:gd name="T43" fmla="*/ 7 h 116"/>
                  <a:gd name="T44" fmla="*/ 10 w 257"/>
                  <a:gd name="T45" fmla="*/ 7 h 116"/>
                  <a:gd name="T46" fmla="*/ 10 w 257"/>
                  <a:gd name="T47" fmla="*/ 7 h 116"/>
                  <a:gd name="T48" fmla="*/ 9 w 257"/>
                  <a:gd name="T49" fmla="*/ 7 h 116"/>
                  <a:gd name="T50" fmla="*/ 8 w 257"/>
                  <a:gd name="T51" fmla="*/ 7 h 116"/>
                  <a:gd name="T52" fmla="*/ 7 w 257"/>
                  <a:gd name="T53" fmla="*/ 7 h 116"/>
                  <a:gd name="T54" fmla="*/ 6 w 257"/>
                  <a:gd name="T55" fmla="*/ 7 h 116"/>
                  <a:gd name="T56" fmla="*/ 4 w 257"/>
                  <a:gd name="T57" fmla="*/ 7 h 116"/>
                  <a:gd name="T58" fmla="*/ 3 w 257"/>
                  <a:gd name="T59" fmla="*/ 6 h 116"/>
                  <a:gd name="T60" fmla="*/ 2 w 257"/>
                  <a:gd name="T61" fmla="*/ 6 h 116"/>
                  <a:gd name="T62" fmla="*/ 0 w 257"/>
                  <a:gd name="T63" fmla="*/ 6 h 116"/>
                  <a:gd name="T64" fmla="*/ 0 w 257"/>
                  <a:gd name="T65" fmla="*/ 6 h 116"/>
                  <a:gd name="T66" fmla="*/ 0 w 257"/>
                  <a:gd name="T67" fmla="*/ 6 h 116"/>
                  <a:gd name="T68" fmla="*/ 1 w 257"/>
                  <a:gd name="T69" fmla="*/ 5 h 116"/>
                  <a:gd name="T70" fmla="*/ 1 w 257"/>
                  <a:gd name="T71" fmla="*/ 5 h 116"/>
                  <a:gd name="T72" fmla="*/ 1 w 257"/>
                  <a:gd name="T73" fmla="*/ 5 h 116"/>
                  <a:gd name="T74" fmla="*/ 2 w 257"/>
                  <a:gd name="T75" fmla="*/ 5 h 116"/>
                  <a:gd name="T76" fmla="*/ 3 w 257"/>
                  <a:gd name="T77" fmla="*/ 5 h 116"/>
                  <a:gd name="T78" fmla="*/ 4 w 257"/>
                  <a:gd name="T79" fmla="*/ 5 h 116"/>
                  <a:gd name="T80" fmla="*/ 5 w 257"/>
                  <a:gd name="T81" fmla="*/ 5 h 116"/>
                  <a:gd name="T82" fmla="*/ 6 w 257"/>
                  <a:gd name="T83" fmla="*/ 5 h 116"/>
                  <a:gd name="T84" fmla="*/ 7 w 257"/>
                  <a:gd name="T85" fmla="*/ 4 h 116"/>
                  <a:gd name="T86" fmla="*/ 8 w 257"/>
                  <a:gd name="T87" fmla="*/ 4 h 116"/>
                  <a:gd name="T88" fmla="*/ 8 w 257"/>
                  <a:gd name="T89" fmla="*/ 4 h 1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7"/>
                  <a:gd name="T136" fmla="*/ 0 h 116"/>
                  <a:gd name="T137" fmla="*/ 257 w 257"/>
                  <a:gd name="T138" fmla="*/ 116 h 11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7" h="116">
                    <a:moveTo>
                      <a:pt x="141" y="59"/>
                    </a:moveTo>
                    <a:lnTo>
                      <a:pt x="160" y="55"/>
                    </a:lnTo>
                    <a:lnTo>
                      <a:pt x="176" y="52"/>
                    </a:lnTo>
                    <a:lnTo>
                      <a:pt x="192" y="47"/>
                    </a:lnTo>
                    <a:lnTo>
                      <a:pt x="206" y="42"/>
                    </a:lnTo>
                    <a:lnTo>
                      <a:pt x="219" y="34"/>
                    </a:lnTo>
                    <a:lnTo>
                      <a:pt x="232" y="26"/>
                    </a:lnTo>
                    <a:lnTo>
                      <a:pt x="244" y="14"/>
                    </a:lnTo>
                    <a:lnTo>
                      <a:pt x="257" y="0"/>
                    </a:lnTo>
                    <a:lnTo>
                      <a:pt x="252" y="7"/>
                    </a:lnTo>
                    <a:lnTo>
                      <a:pt x="248" y="15"/>
                    </a:lnTo>
                    <a:lnTo>
                      <a:pt x="243" y="22"/>
                    </a:lnTo>
                    <a:lnTo>
                      <a:pt x="239" y="29"/>
                    </a:lnTo>
                    <a:lnTo>
                      <a:pt x="233" y="36"/>
                    </a:lnTo>
                    <a:lnTo>
                      <a:pt x="227" y="43"/>
                    </a:lnTo>
                    <a:lnTo>
                      <a:pt x="220" y="49"/>
                    </a:lnTo>
                    <a:lnTo>
                      <a:pt x="213" y="54"/>
                    </a:lnTo>
                    <a:lnTo>
                      <a:pt x="203" y="63"/>
                    </a:lnTo>
                    <a:lnTo>
                      <a:pt x="195" y="73"/>
                    </a:lnTo>
                    <a:lnTo>
                      <a:pt x="188" y="82"/>
                    </a:lnTo>
                    <a:lnTo>
                      <a:pt x="181" y="90"/>
                    </a:lnTo>
                    <a:lnTo>
                      <a:pt x="175" y="98"/>
                    </a:lnTo>
                    <a:lnTo>
                      <a:pt x="169" y="106"/>
                    </a:lnTo>
                    <a:lnTo>
                      <a:pt x="162" y="112"/>
                    </a:lnTo>
                    <a:lnTo>
                      <a:pt x="156" y="116"/>
                    </a:lnTo>
                    <a:lnTo>
                      <a:pt x="141" y="114"/>
                    </a:lnTo>
                    <a:lnTo>
                      <a:pt x="121" y="111"/>
                    </a:lnTo>
                    <a:lnTo>
                      <a:pt x="100" y="106"/>
                    </a:lnTo>
                    <a:lnTo>
                      <a:pt x="77" y="100"/>
                    </a:lnTo>
                    <a:lnTo>
                      <a:pt x="55" y="94"/>
                    </a:lnTo>
                    <a:lnTo>
                      <a:pt x="34" y="90"/>
                    </a:lnTo>
                    <a:lnTo>
                      <a:pt x="15" y="86"/>
                    </a:lnTo>
                    <a:lnTo>
                      <a:pt x="0" y="84"/>
                    </a:lnTo>
                    <a:lnTo>
                      <a:pt x="9" y="81"/>
                    </a:lnTo>
                    <a:lnTo>
                      <a:pt x="17" y="76"/>
                    </a:lnTo>
                    <a:lnTo>
                      <a:pt x="23" y="70"/>
                    </a:lnTo>
                    <a:lnTo>
                      <a:pt x="27" y="66"/>
                    </a:lnTo>
                    <a:lnTo>
                      <a:pt x="42" y="67"/>
                    </a:lnTo>
                    <a:lnTo>
                      <a:pt x="57" y="67"/>
                    </a:lnTo>
                    <a:lnTo>
                      <a:pt x="73" y="67"/>
                    </a:lnTo>
                    <a:lnTo>
                      <a:pt x="89" y="66"/>
                    </a:lnTo>
                    <a:lnTo>
                      <a:pt x="105" y="65"/>
                    </a:lnTo>
                    <a:lnTo>
                      <a:pt x="119" y="63"/>
                    </a:lnTo>
                    <a:lnTo>
                      <a:pt x="131" y="61"/>
                    </a:lnTo>
                    <a:lnTo>
                      <a:pt x="141" y="59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124"/>
              <p:cNvSpPr>
                <a:spLocks/>
              </p:cNvSpPr>
              <p:nvPr/>
            </p:nvSpPr>
            <p:spPr bwMode="auto">
              <a:xfrm>
                <a:off x="1416" y="330"/>
                <a:ext cx="509" cy="170"/>
              </a:xfrm>
              <a:custGeom>
                <a:avLst/>
                <a:gdLst>
                  <a:gd name="T0" fmla="*/ 62 w 1019"/>
                  <a:gd name="T1" fmla="*/ 12 h 340"/>
                  <a:gd name="T2" fmla="*/ 63 w 1019"/>
                  <a:gd name="T3" fmla="*/ 9 h 340"/>
                  <a:gd name="T4" fmla="*/ 60 w 1019"/>
                  <a:gd name="T5" fmla="*/ 7 h 340"/>
                  <a:gd name="T6" fmla="*/ 55 w 1019"/>
                  <a:gd name="T7" fmla="*/ 9 h 340"/>
                  <a:gd name="T8" fmla="*/ 50 w 1019"/>
                  <a:gd name="T9" fmla="*/ 9 h 340"/>
                  <a:gd name="T10" fmla="*/ 46 w 1019"/>
                  <a:gd name="T11" fmla="*/ 9 h 340"/>
                  <a:gd name="T12" fmla="*/ 41 w 1019"/>
                  <a:gd name="T13" fmla="*/ 9 h 340"/>
                  <a:gd name="T14" fmla="*/ 37 w 1019"/>
                  <a:gd name="T15" fmla="*/ 9 h 340"/>
                  <a:gd name="T16" fmla="*/ 32 w 1019"/>
                  <a:gd name="T17" fmla="*/ 7 h 340"/>
                  <a:gd name="T18" fmla="*/ 27 w 1019"/>
                  <a:gd name="T19" fmla="*/ 5 h 340"/>
                  <a:gd name="T20" fmla="*/ 24 w 1019"/>
                  <a:gd name="T21" fmla="*/ 3 h 340"/>
                  <a:gd name="T22" fmla="*/ 21 w 1019"/>
                  <a:gd name="T23" fmla="*/ 3 h 340"/>
                  <a:gd name="T24" fmla="*/ 19 w 1019"/>
                  <a:gd name="T25" fmla="*/ 1 h 340"/>
                  <a:gd name="T26" fmla="*/ 17 w 1019"/>
                  <a:gd name="T27" fmla="*/ 1 h 340"/>
                  <a:gd name="T28" fmla="*/ 14 w 1019"/>
                  <a:gd name="T29" fmla="*/ 1 h 340"/>
                  <a:gd name="T30" fmla="*/ 11 w 1019"/>
                  <a:gd name="T31" fmla="*/ 0 h 340"/>
                  <a:gd name="T32" fmla="*/ 8 w 1019"/>
                  <a:gd name="T33" fmla="*/ 1 h 340"/>
                  <a:gd name="T34" fmla="*/ 4 w 1019"/>
                  <a:gd name="T35" fmla="*/ 1 h 340"/>
                  <a:gd name="T36" fmla="*/ 3 w 1019"/>
                  <a:gd name="T37" fmla="*/ 1 h 340"/>
                  <a:gd name="T38" fmla="*/ 6 w 1019"/>
                  <a:gd name="T39" fmla="*/ 3 h 340"/>
                  <a:gd name="T40" fmla="*/ 8 w 1019"/>
                  <a:gd name="T41" fmla="*/ 5 h 340"/>
                  <a:gd name="T42" fmla="*/ 10 w 1019"/>
                  <a:gd name="T43" fmla="*/ 6 h 340"/>
                  <a:gd name="T44" fmla="*/ 10 w 1019"/>
                  <a:gd name="T45" fmla="*/ 9 h 340"/>
                  <a:gd name="T46" fmla="*/ 8 w 1019"/>
                  <a:gd name="T47" fmla="*/ 9 h 340"/>
                  <a:gd name="T48" fmla="*/ 7 w 1019"/>
                  <a:gd name="T49" fmla="*/ 10 h 340"/>
                  <a:gd name="T50" fmla="*/ 6 w 1019"/>
                  <a:gd name="T51" fmla="*/ 11 h 340"/>
                  <a:gd name="T52" fmla="*/ 5 w 1019"/>
                  <a:gd name="T53" fmla="*/ 12 h 340"/>
                  <a:gd name="T54" fmla="*/ 5 w 1019"/>
                  <a:gd name="T55" fmla="*/ 13 h 340"/>
                  <a:gd name="T56" fmla="*/ 4 w 1019"/>
                  <a:gd name="T57" fmla="*/ 14 h 340"/>
                  <a:gd name="T58" fmla="*/ 3 w 1019"/>
                  <a:gd name="T59" fmla="*/ 15 h 340"/>
                  <a:gd name="T60" fmla="*/ 3 w 1019"/>
                  <a:gd name="T61" fmla="*/ 15 h 340"/>
                  <a:gd name="T62" fmla="*/ 2 w 1019"/>
                  <a:gd name="T63" fmla="*/ 17 h 340"/>
                  <a:gd name="T64" fmla="*/ 1 w 1019"/>
                  <a:gd name="T65" fmla="*/ 18 h 340"/>
                  <a:gd name="T66" fmla="*/ 1 w 1019"/>
                  <a:gd name="T67" fmla="*/ 18 h 340"/>
                  <a:gd name="T68" fmla="*/ 0 w 1019"/>
                  <a:gd name="T69" fmla="*/ 19 h 340"/>
                  <a:gd name="T70" fmla="*/ 0 w 1019"/>
                  <a:gd name="T71" fmla="*/ 20 h 340"/>
                  <a:gd name="T72" fmla="*/ 1 w 1019"/>
                  <a:gd name="T73" fmla="*/ 20 h 340"/>
                  <a:gd name="T74" fmla="*/ 3 w 1019"/>
                  <a:gd name="T75" fmla="*/ 21 h 340"/>
                  <a:gd name="T76" fmla="*/ 5 w 1019"/>
                  <a:gd name="T77" fmla="*/ 21 h 340"/>
                  <a:gd name="T78" fmla="*/ 9 w 1019"/>
                  <a:gd name="T79" fmla="*/ 21 h 340"/>
                  <a:gd name="T80" fmla="*/ 12 w 1019"/>
                  <a:gd name="T81" fmla="*/ 21 h 340"/>
                  <a:gd name="T82" fmla="*/ 15 w 1019"/>
                  <a:gd name="T83" fmla="*/ 21 h 340"/>
                  <a:gd name="T84" fmla="*/ 19 w 1019"/>
                  <a:gd name="T85" fmla="*/ 21 h 340"/>
                  <a:gd name="T86" fmla="*/ 22 w 1019"/>
                  <a:gd name="T87" fmla="*/ 21 h 340"/>
                  <a:gd name="T88" fmla="*/ 26 w 1019"/>
                  <a:gd name="T89" fmla="*/ 21 h 340"/>
                  <a:gd name="T90" fmla="*/ 30 w 1019"/>
                  <a:gd name="T91" fmla="*/ 21 h 340"/>
                  <a:gd name="T92" fmla="*/ 33 w 1019"/>
                  <a:gd name="T93" fmla="*/ 21 h 340"/>
                  <a:gd name="T94" fmla="*/ 36 w 1019"/>
                  <a:gd name="T95" fmla="*/ 20 h 340"/>
                  <a:gd name="T96" fmla="*/ 39 w 1019"/>
                  <a:gd name="T97" fmla="*/ 19 h 340"/>
                  <a:gd name="T98" fmla="*/ 42 w 1019"/>
                  <a:gd name="T99" fmla="*/ 18 h 340"/>
                  <a:gd name="T100" fmla="*/ 44 w 1019"/>
                  <a:gd name="T101" fmla="*/ 17 h 340"/>
                  <a:gd name="T102" fmla="*/ 46 w 1019"/>
                  <a:gd name="T103" fmla="*/ 15 h 340"/>
                  <a:gd name="T104" fmla="*/ 48 w 1019"/>
                  <a:gd name="T105" fmla="*/ 14 h 340"/>
                  <a:gd name="T106" fmla="*/ 51 w 1019"/>
                  <a:gd name="T107" fmla="*/ 13 h 340"/>
                  <a:gd name="T108" fmla="*/ 54 w 1019"/>
                  <a:gd name="T109" fmla="*/ 12 h 340"/>
                  <a:gd name="T110" fmla="*/ 56 w 1019"/>
                  <a:gd name="T111" fmla="*/ 11 h 340"/>
                  <a:gd name="T112" fmla="*/ 58 w 1019"/>
                  <a:gd name="T113" fmla="*/ 11 h 340"/>
                  <a:gd name="T114" fmla="*/ 59 w 1019"/>
                  <a:gd name="T115" fmla="*/ 12 h 340"/>
                  <a:gd name="T116" fmla="*/ 60 w 1019"/>
                  <a:gd name="T117" fmla="*/ 12 h 340"/>
                  <a:gd name="T118" fmla="*/ 61 w 1019"/>
                  <a:gd name="T119" fmla="*/ 13 h 34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19"/>
                  <a:gd name="T181" fmla="*/ 0 h 340"/>
                  <a:gd name="T182" fmla="*/ 1019 w 1019"/>
                  <a:gd name="T183" fmla="*/ 340 h 34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19" h="340">
                    <a:moveTo>
                      <a:pt x="994" y="224"/>
                    </a:moveTo>
                    <a:lnTo>
                      <a:pt x="1007" y="196"/>
                    </a:lnTo>
                    <a:lnTo>
                      <a:pt x="1016" y="165"/>
                    </a:lnTo>
                    <a:lnTo>
                      <a:pt x="1019" y="135"/>
                    </a:lnTo>
                    <a:lnTo>
                      <a:pt x="1018" y="113"/>
                    </a:lnTo>
                    <a:lnTo>
                      <a:pt x="974" y="119"/>
                    </a:lnTo>
                    <a:lnTo>
                      <a:pt x="931" y="125"/>
                    </a:lnTo>
                    <a:lnTo>
                      <a:pt x="891" y="130"/>
                    </a:lnTo>
                    <a:lnTo>
                      <a:pt x="852" y="134"/>
                    </a:lnTo>
                    <a:lnTo>
                      <a:pt x="814" y="139"/>
                    </a:lnTo>
                    <a:lnTo>
                      <a:pt x="777" y="141"/>
                    </a:lnTo>
                    <a:lnTo>
                      <a:pt x="740" y="142"/>
                    </a:lnTo>
                    <a:lnTo>
                      <a:pt x="705" y="143"/>
                    </a:lnTo>
                    <a:lnTo>
                      <a:pt x="668" y="141"/>
                    </a:lnTo>
                    <a:lnTo>
                      <a:pt x="632" y="139"/>
                    </a:lnTo>
                    <a:lnTo>
                      <a:pt x="595" y="133"/>
                    </a:lnTo>
                    <a:lnTo>
                      <a:pt x="558" y="126"/>
                    </a:lnTo>
                    <a:lnTo>
                      <a:pt x="520" y="116"/>
                    </a:lnTo>
                    <a:lnTo>
                      <a:pt x="482" y="103"/>
                    </a:lnTo>
                    <a:lnTo>
                      <a:pt x="442" y="88"/>
                    </a:lnTo>
                    <a:lnTo>
                      <a:pt x="401" y="70"/>
                    </a:lnTo>
                    <a:lnTo>
                      <a:pt x="384" y="62"/>
                    </a:lnTo>
                    <a:lnTo>
                      <a:pt x="367" y="54"/>
                    </a:lnTo>
                    <a:lnTo>
                      <a:pt x="350" y="46"/>
                    </a:lnTo>
                    <a:lnTo>
                      <a:pt x="331" y="38"/>
                    </a:lnTo>
                    <a:lnTo>
                      <a:pt x="312" y="30"/>
                    </a:lnTo>
                    <a:lnTo>
                      <a:pt x="292" y="23"/>
                    </a:lnTo>
                    <a:lnTo>
                      <a:pt x="272" y="16"/>
                    </a:lnTo>
                    <a:lnTo>
                      <a:pt x="250" y="10"/>
                    </a:lnTo>
                    <a:lnTo>
                      <a:pt x="228" y="5"/>
                    </a:lnTo>
                    <a:lnTo>
                      <a:pt x="205" y="2"/>
                    </a:lnTo>
                    <a:lnTo>
                      <a:pt x="181" y="0"/>
                    </a:lnTo>
                    <a:lnTo>
                      <a:pt x="155" y="0"/>
                    </a:lnTo>
                    <a:lnTo>
                      <a:pt x="129" y="2"/>
                    </a:lnTo>
                    <a:lnTo>
                      <a:pt x="102" y="5"/>
                    </a:lnTo>
                    <a:lnTo>
                      <a:pt x="75" y="11"/>
                    </a:lnTo>
                    <a:lnTo>
                      <a:pt x="46" y="20"/>
                    </a:lnTo>
                    <a:lnTo>
                      <a:pt x="60" y="24"/>
                    </a:lnTo>
                    <a:lnTo>
                      <a:pt x="78" y="31"/>
                    </a:lnTo>
                    <a:lnTo>
                      <a:pt x="99" y="41"/>
                    </a:lnTo>
                    <a:lnTo>
                      <a:pt x="120" y="54"/>
                    </a:lnTo>
                    <a:lnTo>
                      <a:pt x="139" y="70"/>
                    </a:lnTo>
                    <a:lnTo>
                      <a:pt x="158" y="87"/>
                    </a:lnTo>
                    <a:lnTo>
                      <a:pt x="173" y="108"/>
                    </a:lnTo>
                    <a:lnTo>
                      <a:pt x="182" y="130"/>
                    </a:lnTo>
                    <a:lnTo>
                      <a:pt x="168" y="131"/>
                    </a:lnTo>
                    <a:lnTo>
                      <a:pt x="155" y="135"/>
                    </a:lnTo>
                    <a:lnTo>
                      <a:pt x="143" y="141"/>
                    </a:lnTo>
                    <a:lnTo>
                      <a:pt x="131" y="148"/>
                    </a:lnTo>
                    <a:lnTo>
                      <a:pt x="121" y="157"/>
                    </a:lnTo>
                    <a:lnTo>
                      <a:pt x="112" y="166"/>
                    </a:lnTo>
                    <a:lnTo>
                      <a:pt x="103" y="177"/>
                    </a:lnTo>
                    <a:lnTo>
                      <a:pt x="99" y="188"/>
                    </a:lnTo>
                    <a:lnTo>
                      <a:pt x="95" y="195"/>
                    </a:lnTo>
                    <a:lnTo>
                      <a:pt x="92" y="202"/>
                    </a:lnTo>
                    <a:lnTo>
                      <a:pt x="89" y="210"/>
                    </a:lnTo>
                    <a:lnTo>
                      <a:pt x="83" y="217"/>
                    </a:lnTo>
                    <a:lnTo>
                      <a:pt x="77" y="224"/>
                    </a:lnTo>
                    <a:lnTo>
                      <a:pt x="70" y="232"/>
                    </a:lnTo>
                    <a:lnTo>
                      <a:pt x="62" y="240"/>
                    </a:lnTo>
                    <a:lnTo>
                      <a:pt x="53" y="249"/>
                    </a:lnTo>
                    <a:lnTo>
                      <a:pt x="48" y="254"/>
                    </a:lnTo>
                    <a:lnTo>
                      <a:pt x="44" y="258"/>
                    </a:lnTo>
                    <a:lnTo>
                      <a:pt x="39" y="263"/>
                    </a:lnTo>
                    <a:lnTo>
                      <a:pt x="34" y="269"/>
                    </a:lnTo>
                    <a:lnTo>
                      <a:pt x="30" y="274"/>
                    </a:lnTo>
                    <a:lnTo>
                      <a:pt x="26" y="279"/>
                    </a:lnTo>
                    <a:lnTo>
                      <a:pt x="22" y="285"/>
                    </a:lnTo>
                    <a:lnTo>
                      <a:pt x="17" y="290"/>
                    </a:lnTo>
                    <a:lnTo>
                      <a:pt x="13" y="296"/>
                    </a:lnTo>
                    <a:lnTo>
                      <a:pt x="9" y="303"/>
                    </a:lnTo>
                    <a:lnTo>
                      <a:pt x="4" y="309"/>
                    </a:lnTo>
                    <a:lnTo>
                      <a:pt x="0" y="316"/>
                    </a:lnTo>
                    <a:lnTo>
                      <a:pt x="16" y="319"/>
                    </a:lnTo>
                    <a:lnTo>
                      <a:pt x="33" y="323"/>
                    </a:lnTo>
                    <a:lnTo>
                      <a:pt x="53" y="326"/>
                    </a:lnTo>
                    <a:lnTo>
                      <a:pt x="74" y="328"/>
                    </a:lnTo>
                    <a:lnTo>
                      <a:pt x="95" y="331"/>
                    </a:lnTo>
                    <a:lnTo>
                      <a:pt x="118" y="333"/>
                    </a:lnTo>
                    <a:lnTo>
                      <a:pt x="144" y="335"/>
                    </a:lnTo>
                    <a:lnTo>
                      <a:pt x="169" y="336"/>
                    </a:lnTo>
                    <a:lnTo>
                      <a:pt x="196" y="337"/>
                    </a:lnTo>
                    <a:lnTo>
                      <a:pt x="223" y="339"/>
                    </a:lnTo>
                    <a:lnTo>
                      <a:pt x="251" y="340"/>
                    </a:lnTo>
                    <a:lnTo>
                      <a:pt x="280" y="340"/>
                    </a:lnTo>
                    <a:lnTo>
                      <a:pt x="308" y="340"/>
                    </a:lnTo>
                    <a:lnTo>
                      <a:pt x="337" y="339"/>
                    </a:lnTo>
                    <a:lnTo>
                      <a:pt x="367" y="337"/>
                    </a:lnTo>
                    <a:lnTo>
                      <a:pt x="396" y="336"/>
                    </a:lnTo>
                    <a:lnTo>
                      <a:pt x="425" y="334"/>
                    </a:lnTo>
                    <a:lnTo>
                      <a:pt x="455" y="332"/>
                    </a:lnTo>
                    <a:lnTo>
                      <a:pt x="482" y="328"/>
                    </a:lnTo>
                    <a:lnTo>
                      <a:pt x="511" y="325"/>
                    </a:lnTo>
                    <a:lnTo>
                      <a:pt x="538" y="321"/>
                    </a:lnTo>
                    <a:lnTo>
                      <a:pt x="564" y="317"/>
                    </a:lnTo>
                    <a:lnTo>
                      <a:pt x="591" y="311"/>
                    </a:lnTo>
                    <a:lnTo>
                      <a:pt x="615" y="305"/>
                    </a:lnTo>
                    <a:lnTo>
                      <a:pt x="638" y="300"/>
                    </a:lnTo>
                    <a:lnTo>
                      <a:pt x="661" y="293"/>
                    </a:lnTo>
                    <a:lnTo>
                      <a:pt x="682" y="285"/>
                    </a:lnTo>
                    <a:lnTo>
                      <a:pt x="700" y="277"/>
                    </a:lnTo>
                    <a:lnTo>
                      <a:pt x="717" y="269"/>
                    </a:lnTo>
                    <a:lnTo>
                      <a:pt x="733" y="258"/>
                    </a:lnTo>
                    <a:lnTo>
                      <a:pt x="747" y="248"/>
                    </a:lnTo>
                    <a:lnTo>
                      <a:pt x="759" y="238"/>
                    </a:lnTo>
                    <a:lnTo>
                      <a:pt x="778" y="234"/>
                    </a:lnTo>
                    <a:lnTo>
                      <a:pt x="800" y="228"/>
                    </a:lnTo>
                    <a:lnTo>
                      <a:pt x="823" y="221"/>
                    </a:lnTo>
                    <a:lnTo>
                      <a:pt x="846" y="212"/>
                    </a:lnTo>
                    <a:lnTo>
                      <a:pt x="869" y="203"/>
                    </a:lnTo>
                    <a:lnTo>
                      <a:pt x="890" y="195"/>
                    </a:lnTo>
                    <a:lnTo>
                      <a:pt x="908" y="187"/>
                    </a:lnTo>
                    <a:lnTo>
                      <a:pt x="922" y="180"/>
                    </a:lnTo>
                    <a:lnTo>
                      <a:pt x="929" y="186"/>
                    </a:lnTo>
                    <a:lnTo>
                      <a:pt x="937" y="190"/>
                    </a:lnTo>
                    <a:lnTo>
                      <a:pt x="945" y="196"/>
                    </a:lnTo>
                    <a:lnTo>
                      <a:pt x="954" y="202"/>
                    </a:lnTo>
                    <a:lnTo>
                      <a:pt x="964" y="207"/>
                    </a:lnTo>
                    <a:lnTo>
                      <a:pt x="973" y="212"/>
                    </a:lnTo>
                    <a:lnTo>
                      <a:pt x="983" y="218"/>
                    </a:lnTo>
                    <a:lnTo>
                      <a:pt x="994" y="224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3" name="Freeform 125"/>
              <p:cNvSpPr>
                <a:spLocks/>
              </p:cNvSpPr>
              <p:nvPr/>
            </p:nvSpPr>
            <p:spPr bwMode="auto">
              <a:xfrm>
                <a:off x="1935" y="401"/>
                <a:ext cx="72" cy="24"/>
              </a:xfrm>
              <a:custGeom>
                <a:avLst/>
                <a:gdLst>
                  <a:gd name="T0" fmla="*/ 1 w 144"/>
                  <a:gd name="T1" fmla="*/ 0 h 48"/>
                  <a:gd name="T2" fmla="*/ 1 w 144"/>
                  <a:gd name="T3" fmla="*/ 1 h 48"/>
                  <a:gd name="T4" fmla="*/ 1 w 144"/>
                  <a:gd name="T5" fmla="*/ 1 h 48"/>
                  <a:gd name="T6" fmla="*/ 1 w 144"/>
                  <a:gd name="T7" fmla="*/ 1 h 48"/>
                  <a:gd name="T8" fmla="*/ 0 w 144"/>
                  <a:gd name="T9" fmla="*/ 2 h 48"/>
                  <a:gd name="T10" fmla="*/ 9 w 144"/>
                  <a:gd name="T11" fmla="*/ 3 h 48"/>
                  <a:gd name="T12" fmla="*/ 9 w 144"/>
                  <a:gd name="T13" fmla="*/ 3 h 48"/>
                  <a:gd name="T14" fmla="*/ 9 w 144"/>
                  <a:gd name="T15" fmla="*/ 2 h 48"/>
                  <a:gd name="T16" fmla="*/ 9 w 144"/>
                  <a:gd name="T17" fmla="*/ 2 h 48"/>
                  <a:gd name="T18" fmla="*/ 7 w 144"/>
                  <a:gd name="T19" fmla="*/ 1 h 48"/>
                  <a:gd name="T20" fmla="*/ 1 w 144"/>
                  <a:gd name="T21" fmla="*/ 0 h 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4"/>
                  <a:gd name="T34" fmla="*/ 0 h 48"/>
                  <a:gd name="T35" fmla="*/ 144 w 144"/>
                  <a:gd name="T36" fmla="*/ 48 h 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4" h="48">
                    <a:moveTo>
                      <a:pt x="3" y="0"/>
                    </a:moveTo>
                    <a:lnTo>
                      <a:pt x="3" y="6"/>
                    </a:lnTo>
                    <a:lnTo>
                      <a:pt x="2" y="10"/>
                    </a:lnTo>
                    <a:lnTo>
                      <a:pt x="2" y="16"/>
                    </a:lnTo>
                    <a:lnTo>
                      <a:pt x="0" y="22"/>
                    </a:lnTo>
                    <a:lnTo>
                      <a:pt x="144" y="48"/>
                    </a:lnTo>
                    <a:lnTo>
                      <a:pt x="140" y="39"/>
                    </a:lnTo>
                    <a:lnTo>
                      <a:pt x="135" y="30"/>
                    </a:lnTo>
                    <a:lnTo>
                      <a:pt x="131" y="21"/>
                    </a:lnTo>
                    <a:lnTo>
                      <a:pt x="127" y="12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126"/>
              <p:cNvSpPr>
                <a:spLocks/>
              </p:cNvSpPr>
              <p:nvPr/>
            </p:nvSpPr>
            <p:spPr bwMode="auto">
              <a:xfrm>
                <a:off x="1935" y="379"/>
                <a:ext cx="61" cy="20"/>
              </a:xfrm>
              <a:custGeom>
                <a:avLst/>
                <a:gdLst>
                  <a:gd name="T0" fmla="*/ 0 w 122"/>
                  <a:gd name="T1" fmla="*/ 0 h 42"/>
                  <a:gd name="T2" fmla="*/ 1 w 122"/>
                  <a:gd name="T3" fmla="*/ 1 h 42"/>
                  <a:gd name="T4" fmla="*/ 1 w 122"/>
                  <a:gd name="T5" fmla="*/ 1 h 42"/>
                  <a:gd name="T6" fmla="*/ 1 w 122"/>
                  <a:gd name="T7" fmla="*/ 1 h 42"/>
                  <a:gd name="T8" fmla="*/ 1 w 122"/>
                  <a:gd name="T9" fmla="*/ 2 h 42"/>
                  <a:gd name="T10" fmla="*/ 8 w 122"/>
                  <a:gd name="T11" fmla="*/ 2 h 42"/>
                  <a:gd name="T12" fmla="*/ 8 w 122"/>
                  <a:gd name="T13" fmla="*/ 2 h 42"/>
                  <a:gd name="T14" fmla="*/ 8 w 122"/>
                  <a:gd name="T15" fmla="*/ 1 h 42"/>
                  <a:gd name="T16" fmla="*/ 8 w 122"/>
                  <a:gd name="T17" fmla="*/ 1 h 42"/>
                  <a:gd name="T18" fmla="*/ 8 w 122"/>
                  <a:gd name="T19" fmla="*/ 0 h 42"/>
                  <a:gd name="T20" fmla="*/ 8 w 122"/>
                  <a:gd name="T21" fmla="*/ 0 h 42"/>
                  <a:gd name="T22" fmla="*/ 8 w 122"/>
                  <a:gd name="T23" fmla="*/ 0 h 42"/>
                  <a:gd name="T24" fmla="*/ 8 w 122"/>
                  <a:gd name="T25" fmla="*/ 0 h 42"/>
                  <a:gd name="T26" fmla="*/ 8 w 122"/>
                  <a:gd name="T27" fmla="*/ 0 h 42"/>
                  <a:gd name="T28" fmla="*/ 0 w 122"/>
                  <a:gd name="T29" fmla="*/ 0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2"/>
                  <a:gd name="T46" fmla="*/ 0 h 42"/>
                  <a:gd name="T47" fmla="*/ 122 w 122"/>
                  <a:gd name="T48" fmla="*/ 42 h 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2" h="42">
                    <a:moveTo>
                      <a:pt x="0" y="13"/>
                    </a:moveTo>
                    <a:lnTo>
                      <a:pt x="1" y="18"/>
                    </a:lnTo>
                    <a:lnTo>
                      <a:pt x="1" y="22"/>
                    </a:lnTo>
                    <a:lnTo>
                      <a:pt x="1" y="28"/>
                    </a:lnTo>
                    <a:lnTo>
                      <a:pt x="1" y="33"/>
                    </a:lnTo>
                    <a:lnTo>
                      <a:pt x="120" y="42"/>
                    </a:lnTo>
                    <a:lnTo>
                      <a:pt x="119" y="34"/>
                    </a:lnTo>
                    <a:lnTo>
                      <a:pt x="119" y="26"/>
                    </a:lnTo>
                    <a:lnTo>
                      <a:pt x="119" y="19"/>
                    </a:lnTo>
                    <a:lnTo>
                      <a:pt x="120" y="12"/>
                    </a:lnTo>
                    <a:lnTo>
                      <a:pt x="120" y="10"/>
                    </a:lnTo>
                    <a:lnTo>
                      <a:pt x="122" y="6"/>
                    </a:lnTo>
                    <a:lnTo>
                      <a:pt x="122" y="3"/>
                    </a:lnTo>
                    <a:lnTo>
                      <a:pt x="122" y="0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127"/>
              <p:cNvSpPr>
                <a:spLocks/>
              </p:cNvSpPr>
              <p:nvPr/>
            </p:nvSpPr>
            <p:spPr bwMode="auto">
              <a:xfrm>
                <a:off x="1933" y="352"/>
                <a:ext cx="71" cy="28"/>
              </a:xfrm>
              <a:custGeom>
                <a:avLst/>
                <a:gdLst>
                  <a:gd name="T0" fmla="*/ 0 w 143"/>
                  <a:gd name="T1" fmla="*/ 2 h 57"/>
                  <a:gd name="T2" fmla="*/ 0 w 143"/>
                  <a:gd name="T3" fmla="*/ 3 h 57"/>
                  <a:gd name="T4" fmla="*/ 0 w 143"/>
                  <a:gd name="T5" fmla="*/ 3 h 57"/>
                  <a:gd name="T6" fmla="*/ 0 w 143"/>
                  <a:gd name="T7" fmla="*/ 3 h 57"/>
                  <a:gd name="T8" fmla="*/ 0 w 143"/>
                  <a:gd name="T9" fmla="*/ 3 h 57"/>
                  <a:gd name="T10" fmla="*/ 8 w 143"/>
                  <a:gd name="T11" fmla="*/ 2 h 57"/>
                  <a:gd name="T12" fmla="*/ 8 w 143"/>
                  <a:gd name="T13" fmla="*/ 2 h 57"/>
                  <a:gd name="T14" fmla="*/ 8 w 143"/>
                  <a:gd name="T15" fmla="*/ 1 h 57"/>
                  <a:gd name="T16" fmla="*/ 8 w 143"/>
                  <a:gd name="T17" fmla="*/ 0 h 57"/>
                  <a:gd name="T18" fmla="*/ 8 w 143"/>
                  <a:gd name="T19" fmla="*/ 0 h 57"/>
                  <a:gd name="T20" fmla="*/ 0 w 143"/>
                  <a:gd name="T21" fmla="*/ 2 h 5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3"/>
                  <a:gd name="T34" fmla="*/ 0 h 57"/>
                  <a:gd name="T35" fmla="*/ 143 w 143"/>
                  <a:gd name="T36" fmla="*/ 57 h 5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3" h="57">
                    <a:moveTo>
                      <a:pt x="0" y="45"/>
                    </a:moveTo>
                    <a:lnTo>
                      <a:pt x="1" y="49"/>
                    </a:lnTo>
                    <a:lnTo>
                      <a:pt x="1" y="51"/>
                    </a:lnTo>
                    <a:lnTo>
                      <a:pt x="2" y="54"/>
                    </a:lnTo>
                    <a:lnTo>
                      <a:pt x="2" y="57"/>
                    </a:lnTo>
                    <a:lnTo>
                      <a:pt x="129" y="43"/>
                    </a:lnTo>
                    <a:lnTo>
                      <a:pt x="131" y="33"/>
                    </a:lnTo>
                    <a:lnTo>
                      <a:pt x="135" y="22"/>
                    </a:lnTo>
                    <a:lnTo>
                      <a:pt x="138" y="12"/>
                    </a:lnTo>
                    <a:lnTo>
                      <a:pt x="143" y="0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Freeform 128"/>
              <p:cNvSpPr>
                <a:spLocks/>
              </p:cNvSpPr>
              <p:nvPr/>
            </p:nvSpPr>
            <p:spPr bwMode="auto">
              <a:xfrm>
                <a:off x="1927" y="325"/>
                <a:ext cx="87" cy="44"/>
              </a:xfrm>
              <a:custGeom>
                <a:avLst/>
                <a:gdLst>
                  <a:gd name="T0" fmla="*/ 0 w 173"/>
                  <a:gd name="T1" fmla="*/ 4 h 89"/>
                  <a:gd name="T2" fmla="*/ 1 w 173"/>
                  <a:gd name="T3" fmla="*/ 4 h 89"/>
                  <a:gd name="T4" fmla="*/ 1 w 173"/>
                  <a:gd name="T5" fmla="*/ 5 h 89"/>
                  <a:gd name="T6" fmla="*/ 1 w 173"/>
                  <a:gd name="T7" fmla="*/ 5 h 89"/>
                  <a:gd name="T8" fmla="*/ 1 w 173"/>
                  <a:gd name="T9" fmla="*/ 5 h 89"/>
                  <a:gd name="T10" fmla="*/ 10 w 173"/>
                  <a:gd name="T11" fmla="*/ 2 h 89"/>
                  <a:gd name="T12" fmla="*/ 11 w 173"/>
                  <a:gd name="T13" fmla="*/ 1 h 89"/>
                  <a:gd name="T14" fmla="*/ 11 w 173"/>
                  <a:gd name="T15" fmla="*/ 1 h 89"/>
                  <a:gd name="T16" fmla="*/ 11 w 173"/>
                  <a:gd name="T17" fmla="*/ 0 h 89"/>
                  <a:gd name="T18" fmla="*/ 11 w 173"/>
                  <a:gd name="T19" fmla="*/ 0 h 89"/>
                  <a:gd name="T20" fmla="*/ 0 w 173"/>
                  <a:gd name="T21" fmla="*/ 4 h 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3"/>
                  <a:gd name="T34" fmla="*/ 0 h 89"/>
                  <a:gd name="T35" fmla="*/ 173 w 173"/>
                  <a:gd name="T36" fmla="*/ 89 h 8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3" h="89">
                    <a:moveTo>
                      <a:pt x="0" y="73"/>
                    </a:moveTo>
                    <a:lnTo>
                      <a:pt x="3" y="77"/>
                    </a:lnTo>
                    <a:lnTo>
                      <a:pt x="5" y="81"/>
                    </a:lnTo>
                    <a:lnTo>
                      <a:pt x="6" y="84"/>
                    </a:lnTo>
                    <a:lnTo>
                      <a:pt x="8" y="89"/>
                    </a:lnTo>
                    <a:lnTo>
                      <a:pt x="160" y="38"/>
                    </a:lnTo>
                    <a:lnTo>
                      <a:pt x="163" y="29"/>
                    </a:lnTo>
                    <a:lnTo>
                      <a:pt x="166" y="19"/>
                    </a:lnTo>
                    <a:lnTo>
                      <a:pt x="170" y="10"/>
                    </a:lnTo>
                    <a:lnTo>
                      <a:pt x="173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129"/>
              <p:cNvSpPr>
                <a:spLocks/>
              </p:cNvSpPr>
              <p:nvPr/>
            </p:nvSpPr>
            <p:spPr bwMode="auto">
              <a:xfrm>
                <a:off x="1917" y="289"/>
                <a:ext cx="103" cy="67"/>
              </a:xfrm>
              <a:custGeom>
                <a:avLst/>
                <a:gdLst>
                  <a:gd name="T0" fmla="*/ 12 w 207"/>
                  <a:gd name="T1" fmla="*/ 3 h 135"/>
                  <a:gd name="T2" fmla="*/ 12 w 207"/>
                  <a:gd name="T3" fmla="*/ 2 h 135"/>
                  <a:gd name="T4" fmla="*/ 12 w 207"/>
                  <a:gd name="T5" fmla="*/ 1 h 135"/>
                  <a:gd name="T6" fmla="*/ 12 w 207"/>
                  <a:gd name="T7" fmla="*/ 0 h 135"/>
                  <a:gd name="T8" fmla="*/ 12 w 207"/>
                  <a:gd name="T9" fmla="*/ 0 h 135"/>
                  <a:gd name="T10" fmla="*/ 12 w 207"/>
                  <a:gd name="T11" fmla="*/ 0 h 135"/>
                  <a:gd name="T12" fmla="*/ 12 w 207"/>
                  <a:gd name="T13" fmla="*/ 0 h 135"/>
                  <a:gd name="T14" fmla="*/ 11 w 207"/>
                  <a:gd name="T15" fmla="*/ 0 h 135"/>
                  <a:gd name="T16" fmla="*/ 11 w 207"/>
                  <a:gd name="T17" fmla="*/ 1 h 135"/>
                  <a:gd name="T18" fmla="*/ 10 w 207"/>
                  <a:gd name="T19" fmla="*/ 1 h 135"/>
                  <a:gd name="T20" fmla="*/ 9 w 207"/>
                  <a:gd name="T21" fmla="*/ 1 h 135"/>
                  <a:gd name="T22" fmla="*/ 8 w 207"/>
                  <a:gd name="T23" fmla="*/ 2 h 135"/>
                  <a:gd name="T24" fmla="*/ 8 w 207"/>
                  <a:gd name="T25" fmla="*/ 2 h 135"/>
                  <a:gd name="T26" fmla="*/ 7 w 207"/>
                  <a:gd name="T27" fmla="*/ 3 h 135"/>
                  <a:gd name="T28" fmla="*/ 6 w 207"/>
                  <a:gd name="T29" fmla="*/ 3 h 135"/>
                  <a:gd name="T30" fmla="*/ 5 w 207"/>
                  <a:gd name="T31" fmla="*/ 4 h 135"/>
                  <a:gd name="T32" fmla="*/ 4 w 207"/>
                  <a:gd name="T33" fmla="*/ 4 h 135"/>
                  <a:gd name="T34" fmla="*/ 3 w 207"/>
                  <a:gd name="T35" fmla="*/ 5 h 135"/>
                  <a:gd name="T36" fmla="*/ 2 w 207"/>
                  <a:gd name="T37" fmla="*/ 6 h 135"/>
                  <a:gd name="T38" fmla="*/ 1 w 207"/>
                  <a:gd name="T39" fmla="*/ 6 h 135"/>
                  <a:gd name="T40" fmla="*/ 0 w 207"/>
                  <a:gd name="T41" fmla="*/ 7 h 135"/>
                  <a:gd name="T42" fmla="*/ 0 w 207"/>
                  <a:gd name="T43" fmla="*/ 7 h 135"/>
                  <a:gd name="T44" fmla="*/ 0 w 207"/>
                  <a:gd name="T45" fmla="*/ 7 h 135"/>
                  <a:gd name="T46" fmla="*/ 0 w 207"/>
                  <a:gd name="T47" fmla="*/ 8 h 135"/>
                  <a:gd name="T48" fmla="*/ 0 w 207"/>
                  <a:gd name="T49" fmla="*/ 8 h 135"/>
                  <a:gd name="T50" fmla="*/ 12 w 207"/>
                  <a:gd name="T51" fmla="*/ 3 h 1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07"/>
                  <a:gd name="T79" fmla="*/ 0 h 135"/>
                  <a:gd name="T80" fmla="*/ 207 w 207"/>
                  <a:gd name="T81" fmla="*/ 135 h 13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07" h="135">
                    <a:moveTo>
                      <a:pt x="198" y="58"/>
                    </a:moveTo>
                    <a:lnTo>
                      <a:pt x="202" y="43"/>
                    </a:lnTo>
                    <a:lnTo>
                      <a:pt x="205" y="27"/>
                    </a:lnTo>
                    <a:lnTo>
                      <a:pt x="207" y="13"/>
                    </a:lnTo>
                    <a:lnTo>
                      <a:pt x="207" y="0"/>
                    </a:lnTo>
                    <a:lnTo>
                      <a:pt x="202" y="2"/>
                    </a:lnTo>
                    <a:lnTo>
                      <a:pt x="195" y="7"/>
                    </a:lnTo>
                    <a:lnTo>
                      <a:pt x="187" y="12"/>
                    </a:lnTo>
                    <a:lnTo>
                      <a:pt x="178" y="16"/>
                    </a:lnTo>
                    <a:lnTo>
                      <a:pt x="167" y="23"/>
                    </a:lnTo>
                    <a:lnTo>
                      <a:pt x="155" y="30"/>
                    </a:lnTo>
                    <a:lnTo>
                      <a:pt x="141" y="37"/>
                    </a:lnTo>
                    <a:lnTo>
                      <a:pt x="128" y="45"/>
                    </a:lnTo>
                    <a:lnTo>
                      <a:pt x="113" y="53"/>
                    </a:lnTo>
                    <a:lnTo>
                      <a:pt x="96" y="62"/>
                    </a:lnTo>
                    <a:lnTo>
                      <a:pt x="80" y="70"/>
                    </a:lnTo>
                    <a:lnTo>
                      <a:pt x="64" y="79"/>
                    </a:lnTo>
                    <a:lnTo>
                      <a:pt x="48" y="89"/>
                    </a:lnTo>
                    <a:lnTo>
                      <a:pt x="32" y="98"/>
                    </a:lnTo>
                    <a:lnTo>
                      <a:pt x="16" y="107"/>
                    </a:lnTo>
                    <a:lnTo>
                      <a:pt x="0" y="116"/>
                    </a:lnTo>
                    <a:lnTo>
                      <a:pt x="4" y="121"/>
                    </a:lnTo>
                    <a:lnTo>
                      <a:pt x="8" y="125"/>
                    </a:lnTo>
                    <a:lnTo>
                      <a:pt x="11" y="130"/>
                    </a:lnTo>
                    <a:lnTo>
                      <a:pt x="15" y="135"/>
                    </a:lnTo>
                    <a:lnTo>
                      <a:pt x="198" y="58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130"/>
              <p:cNvSpPr>
                <a:spLocks/>
              </p:cNvSpPr>
              <p:nvPr/>
            </p:nvSpPr>
            <p:spPr bwMode="auto">
              <a:xfrm>
                <a:off x="1930" y="418"/>
                <a:ext cx="100" cy="42"/>
              </a:xfrm>
              <a:custGeom>
                <a:avLst/>
                <a:gdLst>
                  <a:gd name="T0" fmla="*/ 11 w 199"/>
                  <a:gd name="T1" fmla="*/ 2 h 84"/>
                  <a:gd name="T2" fmla="*/ 11 w 199"/>
                  <a:gd name="T3" fmla="*/ 3 h 84"/>
                  <a:gd name="T4" fmla="*/ 11 w 199"/>
                  <a:gd name="T5" fmla="*/ 3 h 84"/>
                  <a:gd name="T6" fmla="*/ 11 w 199"/>
                  <a:gd name="T7" fmla="*/ 3 h 84"/>
                  <a:gd name="T8" fmla="*/ 12 w 199"/>
                  <a:gd name="T9" fmla="*/ 3 h 84"/>
                  <a:gd name="T10" fmla="*/ 12 w 199"/>
                  <a:gd name="T11" fmla="*/ 5 h 84"/>
                  <a:gd name="T12" fmla="*/ 12 w 199"/>
                  <a:gd name="T13" fmla="*/ 5 h 84"/>
                  <a:gd name="T14" fmla="*/ 13 w 199"/>
                  <a:gd name="T15" fmla="*/ 5 h 84"/>
                  <a:gd name="T16" fmla="*/ 13 w 199"/>
                  <a:gd name="T17" fmla="*/ 5 h 84"/>
                  <a:gd name="T18" fmla="*/ 13 w 199"/>
                  <a:gd name="T19" fmla="*/ 5 h 84"/>
                  <a:gd name="T20" fmla="*/ 12 w 199"/>
                  <a:gd name="T21" fmla="*/ 5 h 84"/>
                  <a:gd name="T22" fmla="*/ 12 w 199"/>
                  <a:gd name="T23" fmla="*/ 5 h 84"/>
                  <a:gd name="T24" fmla="*/ 11 w 199"/>
                  <a:gd name="T25" fmla="*/ 5 h 84"/>
                  <a:gd name="T26" fmla="*/ 10 w 199"/>
                  <a:gd name="T27" fmla="*/ 5 h 84"/>
                  <a:gd name="T28" fmla="*/ 9 w 199"/>
                  <a:gd name="T29" fmla="*/ 4 h 84"/>
                  <a:gd name="T30" fmla="*/ 8 w 199"/>
                  <a:gd name="T31" fmla="*/ 3 h 84"/>
                  <a:gd name="T32" fmla="*/ 7 w 199"/>
                  <a:gd name="T33" fmla="*/ 3 h 84"/>
                  <a:gd name="T34" fmla="*/ 6 w 199"/>
                  <a:gd name="T35" fmla="*/ 3 h 84"/>
                  <a:gd name="T36" fmla="*/ 5 w 199"/>
                  <a:gd name="T37" fmla="*/ 3 h 84"/>
                  <a:gd name="T38" fmla="*/ 4 w 199"/>
                  <a:gd name="T39" fmla="*/ 3 h 84"/>
                  <a:gd name="T40" fmla="*/ 3 w 199"/>
                  <a:gd name="T41" fmla="*/ 3 h 84"/>
                  <a:gd name="T42" fmla="*/ 2 w 199"/>
                  <a:gd name="T43" fmla="*/ 1 h 84"/>
                  <a:gd name="T44" fmla="*/ 1 w 199"/>
                  <a:gd name="T45" fmla="*/ 1 h 84"/>
                  <a:gd name="T46" fmla="*/ 1 w 199"/>
                  <a:gd name="T47" fmla="*/ 1 h 84"/>
                  <a:gd name="T48" fmla="*/ 0 w 199"/>
                  <a:gd name="T49" fmla="*/ 1 h 84"/>
                  <a:gd name="T50" fmla="*/ 1 w 199"/>
                  <a:gd name="T51" fmla="*/ 1 h 84"/>
                  <a:gd name="T52" fmla="*/ 1 w 199"/>
                  <a:gd name="T53" fmla="*/ 1 h 84"/>
                  <a:gd name="T54" fmla="*/ 1 w 199"/>
                  <a:gd name="T55" fmla="*/ 1 h 84"/>
                  <a:gd name="T56" fmla="*/ 1 w 199"/>
                  <a:gd name="T57" fmla="*/ 0 h 84"/>
                  <a:gd name="T58" fmla="*/ 2 w 199"/>
                  <a:gd name="T59" fmla="*/ 1 h 84"/>
                  <a:gd name="T60" fmla="*/ 3 w 199"/>
                  <a:gd name="T61" fmla="*/ 1 h 84"/>
                  <a:gd name="T62" fmla="*/ 5 w 199"/>
                  <a:gd name="T63" fmla="*/ 1 h 84"/>
                  <a:gd name="T64" fmla="*/ 6 w 199"/>
                  <a:gd name="T65" fmla="*/ 1 h 84"/>
                  <a:gd name="T66" fmla="*/ 8 w 199"/>
                  <a:gd name="T67" fmla="*/ 1 h 84"/>
                  <a:gd name="T68" fmla="*/ 9 w 199"/>
                  <a:gd name="T69" fmla="*/ 1 h 84"/>
                  <a:gd name="T70" fmla="*/ 10 w 199"/>
                  <a:gd name="T71" fmla="*/ 1 h 84"/>
                  <a:gd name="T72" fmla="*/ 11 w 199"/>
                  <a:gd name="T73" fmla="*/ 2 h 8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99"/>
                  <a:gd name="T112" fmla="*/ 0 h 84"/>
                  <a:gd name="T113" fmla="*/ 199 w 199"/>
                  <a:gd name="T114" fmla="*/ 84 h 8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99" h="84">
                    <a:moveTo>
                      <a:pt x="163" y="32"/>
                    </a:moveTo>
                    <a:lnTo>
                      <a:pt x="167" y="38"/>
                    </a:lnTo>
                    <a:lnTo>
                      <a:pt x="172" y="45"/>
                    </a:lnTo>
                    <a:lnTo>
                      <a:pt x="176" y="52"/>
                    </a:lnTo>
                    <a:lnTo>
                      <a:pt x="181" y="59"/>
                    </a:lnTo>
                    <a:lnTo>
                      <a:pt x="186" y="66"/>
                    </a:lnTo>
                    <a:lnTo>
                      <a:pt x="190" y="72"/>
                    </a:lnTo>
                    <a:lnTo>
                      <a:pt x="195" y="79"/>
                    </a:lnTo>
                    <a:lnTo>
                      <a:pt x="199" y="84"/>
                    </a:lnTo>
                    <a:lnTo>
                      <a:pt x="195" y="83"/>
                    </a:lnTo>
                    <a:lnTo>
                      <a:pt x="188" y="80"/>
                    </a:lnTo>
                    <a:lnTo>
                      <a:pt x="179" y="77"/>
                    </a:lnTo>
                    <a:lnTo>
                      <a:pt x="166" y="73"/>
                    </a:lnTo>
                    <a:lnTo>
                      <a:pt x="152" y="68"/>
                    </a:lnTo>
                    <a:lnTo>
                      <a:pt x="137" y="64"/>
                    </a:lnTo>
                    <a:lnTo>
                      <a:pt x="121" y="58"/>
                    </a:lnTo>
                    <a:lnTo>
                      <a:pt x="105" y="53"/>
                    </a:lnTo>
                    <a:lnTo>
                      <a:pt x="88" y="48"/>
                    </a:lnTo>
                    <a:lnTo>
                      <a:pt x="72" y="42"/>
                    </a:lnTo>
                    <a:lnTo>
                      <a:pt x="55" y="37"/>
                    </a:lnTo>
                    <a:lnTo>
                      <a:pt x="40" y="33"/>
                    </a:lnTo>
                    <a:lnTo>
                      <a:pt x="27" y="28"/>
                    </a:lnTo>
                    <a:lnTo>
                      <a:pt x="15" y="25"/>
                    </a:lnTo>
                    <a:lnTo>
                      <a:pt x="6" y="22"/>
                    </a:lnTo>
                    <a:lnTo>
                      <a:pt x="0" y="20"/>
                    </a:lnTo>
                    <a:lnTo>
                      <a:pt x="2" y="15"/>
                    </a:lnTo>
                    <a:lnTo>
                      <a:pt x="4" y="10"/>
                    </a:lnTo>
                    <a:lnTo>
                      <a:pt x="6" y="5"/>
                    </a:lnTo>
                    <a:lnTo>
                      <a:pt x="7" y="0"/>
                    </a:lnTo>
                    <a:lnTo>
                      <a:pt x="22" y="3"/>
                    </a:lnTo>
                    <a:lnTo>
                      <a:pt x="42" y="6"/>
                    </a:lnTo>
                    <a:lnTo>
                      <a:pt x="65" y="11"/>
                    </a:lnTo>
                    <a:lnTo>
                      <a:pt x="90" y="15"/>
                    </a:lnTo>
                    <a:lnTo>
                      <a:pt x="113" y="21"/>
                    </a:lnTo>
                    <a:lnTo>
                      <a:pt x="135" y="26"/>
                    </a:lnTo>
                    <a:lnTo>
                      <a:pt x="152" y="29"/>
                    </a:lnTo>
                    <a:lnTo>
                      <a:pt x="163" y="32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 131"/>
              <p:cNvSpPr>
                <a:spLocks/>
              </p:cNvSpPr>
              <p:nvPr/>
            </p:nvSpPr>
            <p:spPr bwMode="auto">
              <a:xfrm>
                <a:off x="1923" y="434"/>
                <a:ext cx="122" cy="48"/>
              </a:xfrm>
              <a:custGeom>
                <a:avLst/>
                <a:gdLst>
                  <a:gd name="T0" fmla="*/ 14 w 245"/>
                  <a:gd name="T1" fmla="*/ 5 h 96"/>
                  <a:gd name="T2" fmla="*/ 14 w 245"/>
                  <a:gd name="T3" fmla="*/ 6 h 96"/>
                  <a:gd name="T4" fmla="*/ 15 w 245"/>
                  <a:gd name="T5" fmla="*/ 6 h 96"/>
                  <a:gd name="T6" fmla="*/ 15 w 245"/>
                  <a:gd name="T7" fmla="*/ 6 h 96"/>
                  <a:gd name="T8" fmla="*/ 15 w 245"/>
                  <a:gd name="T9" fmla="*/ 6 h 96"/>
                  <a:gd name="T10" fmla="*/ 14 w 245"/>
                  <a:gd name="T11" fmla="*/ 6 h 96"/>
                  <a:gd name="T12" fmla="*/ 13 w 245"/>
                  <a:gd name="T13" fmla="*/ 6 h 96"/>
                  <a:gd name="T14" fmla="*/ 12 w 245"/>
                  <a:gd name="T15" fmla="*/ 6 h 96"/>
                  <a:gd name="T16" fmla="*/ 11 w 245"/>
                  <a:gd name="T17" fmla="*/ 6 h 96"/>
                  <a:gd name="T18" fmla="*/ 10 w 245"/>
                  <a:gd name="T19" fmla="*/ 6 h 96"/>
                  <a:gd name="T20" fmla="*/ 9 w 245"/>
                  <a:gd name="T21" fmla="*/ 6 h 96"/>
                  <a:gd name="T22" fmla="*/ 8 w 245"/>
                  <a:gd name="T23" fmla="*/ 5 h 96"/>
                  <a:gd name="T24" fmla="*/ 7 w 245"/>
                  <a:gd name="T25" fmla="*/ 5 h 96"/>
                  <a:gd name="T26" fmla="*/ 6 w 245"/>
                  <a:gd name="T27" fmla="*/ 5 h 96"/>
                  <a:gd name="T28" fmla="*/ 5 w 245"/>
                  <a:gd name="T29" fmla="*/ 3 h 96"/>
                  <a:gd name="T30" fmla="*/ 4 w 245"/>
                  <a:gd name="T31" fmla="*/ 3 h 96"/>
                  <a:gd name="T32" fmla="*/ 3 w 245"/>
                  <a:gd name="T33" fmla="*/ 3 h 96"/>
                  <a:gd name="T34" fmla="*/ 2 w 245"/>
                  <a:gd name="T35" fmla="*/ 3 h 96"/>
                  <a:gd name="T36" fmla="*/ 1 w 245"/>
                  <a:gd name="T37" fmla="*/ 3 h 96"/>
                  <a:gd name="T38" fmla="*/ 0 w 245"/>
                  <a:gd name="T39" fmla="*/ 2 h 96"/>
                  <a:gd name="T40" fmla="*/ 0 w 245"/>
                  <a:gd name="T41" fmla="*/ 2 h 96"/>
                  <a:gd name="T42" fmla="*/ 0 w 245"/>
                  <a:gd name="T43" fmla="*/ 2 h 96"/>
                  <a:gd name="T44" fmla="*/ 0 w 245"/>
                  <a:gd name="T45" fmla="*/ 1 h 96"/>
                  <a:gd name="T46" fmla="*/ 0 w 245"/>
                  <a:gd name="T47" fmla="*/ 1 h 96"/>
                  <a:gd name="T48" fmla="*/ 0 w 245"/>
                  <a:gd name="T49" fmla="*/ 0 h 96"/>
                  <a:gd name="T50" fmla="*/ 1 w 245"/>
                  <a:gd name="T51" fmla="*/ 1 h 96"/>
                  <a:gd name="T52" fmla="*/ 2 w 245"/>
                  <a:gd name="T53" fmla="*/ 1 h 96"/>
                  <a:gd name="T54" fmla="*/ 3 w 245"/>
                  <a:gd name="T55" fmla="*/ 1 h 96"/>
                  <a:gd name="T56" fmla="*/ 4 w 245"/>
                  <a:gd name="T57" fmla="*/ 2 h 96"/>
                  <a:gd name="T58" fmla="*/ 5 w 245"/>
                  <a:gd name="T59" fmla="*/ 2 h 96"/>
                  <a:gd name="T60" fmla="*/ 6 w 245"/>
                  <a:gd name="T61" fmla="*/ 2 h 96"/>
                  <a:gd name="T62" fmla="*/ 7 w 245"/>
                  <a:gd name="T63" fmla="*/ 3 h 96"/>
                  <a:gd name="T64" fmla="*/ 8 w 245"/>
                  <a:gd name="T65" fmla="*/ 3 h 96"/>
                  <a:gd name="T66" fmla="*/ 9 w 245"/>
                  <a:gd name="T67" fmla="*/ 3 h 96"/>
                  <a:gd name="T68" fmla="*/ 10 w 245"/>
                  <a:gd name="T69" fmla="*/ 3 h 96"/>
                  <a:gd name="T70" fmla="*/ 11 w 245"/>
                  <a:gd name="T71" fmla="*/ 3 h 96"/>
                  <a:gd name="T72" fmla="*/ 12 w 245"/>
                  <a:gd name="T73" fmla="*/ 3 h 96"/>
                  <a:gd name="T74" fmla="*/ 12 w 245"/>
                  <a:gd name="T75" fmla="*/ 4 h 96"/>
                  <a:gd name="T76" fmla="*/ 13 w 245"/>
                  <a:gd name="T77" fmla="*/ 5 h 96"/>
                  <a:gd name="T78" fmla="*/ 14 w 245"/>
                  <a:gd name="T79" fmla="*/ 5 h 96"/>
                  <a:gd name="T80" fmla="*/ 14 w 245"/>
                  <a:gd name="T81" fmla="*/ 5 h 9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45"/>
                  <a:gd name="T124" fmla="*/ 0 h 96"/>
                  <a:gd name="T125" fmla="*/ 245 w 245"/>
                  <a:gd name="T126" fmla="*/ 96 h 9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45" h="96">
                    <a:moveTo>
                      <a:pt x="231" y="73"/>
                    </a:moveTo>
                    <a:lnTo>
                      <a:pt x="236" y="81"/>
                    </a:lnTo>
                    <a:lnTo>
                      <a:pt x="241" y="88"/>
                    </a:lnTo>
                    <a:lnTo>
                      <a:pt x="244" y="93"/>
                    </a:lnTo>
                    <a:lnTo>
                      <a:pt x="245" y="96"/>
                    </a:lnTo>
                    <a:lnTo>
                      <a:pt x="231" y="95"/>
                    </a:lnTo>
                    <a:lnTo>
                      <a:pt x="217" y="94"/>
                    </a:lnTo>
                    <a:lnTo>
                      <a:pt x="201" y="93"/>
                    </a:lnTo>
                    <a:lnTo>
                      <a:pt x="186" y="89"/>
                    </a:lnTo>
                    <a:lnTo>
                      <a:pt x="169" y="87"/>
                    </a:lnTo>
                    <a:lnTo>
                      <a:pt x="155" y="82"/>
                    </a:lnTo>
                    <a:lnTo>
                      <a:pt x="138" y="79"/>
                    </a:lnTo>
                    <a:lnTo>
                      <a:pt x="122" y="74"/>
                    </a:lnTo>
                    <a:lnTo>
                      <a:pt x="106" y="69"/>
                    </a:lnTo>
                    <a:lnTo>
                      <a:pt x="91" y="63"/>
                    </a:lnTo>
                    <a:lnTo>
                      <a:pt x="75" y="57"/>
                    </a:lnTo>
                    <a:lnTo>
                      <a:pt x="59" y="51"/>
                    </a:lnTo>
                    <a:lnTo>
                      <a:pt x="44" y="46"/>
                    </a:lnTo>
                    <a:lnTo>
                      <a:pt x="29" y="39"/>
                    </a:lnTo>
                    <a:lnTo>
                      <a:pt x="14" y="32"/>
                    </a:lnTo>
                    <a:lnTo>
                      <a:pt x="0" y="25"/>
                    </a:lnTo>
                    <a:lnTo>
                      <a:pt x="4" y="18"/>
                    </a:lnTo>
                    <a:lnTo>
                      <a:pt x="7" y="12"/>
                    </a:lnTo>
                    <a:lnTo>
                      <a:pt x="9" y="7"/>
                    </a:lnTo>
                    <a:lnTo>
                      <a:pt x="13" y="0"/>
                    </a:lnTo>
                    <a:lnTo>
                      <a:pt x="26" y="3"/>
                    </a:lnTo>
                    <a:lnTo>
                      <a:pt x="38" y="8"/>
                    </a:lnTo>
                    <a:lnTo>
                      <a:pt x="53" y="12"/>
                    </a:lnTo>
                    <a:lnTo>
                      <a:pt x="69" y="17"/>
                    </a:lnTo>
                    <a:lnTo>
                      <a:pt x="85" y="23"/>
                    </a:lnTo>
                    <a:lnTo>
                      <a:pt x="102" y="28"/>
                    </a:lnTo>
                    <a:lnTo>
                      <a:pt x="119" y="34"/>
                    </a:lnTo>
                    <a:lnTo>
                      <a:pt x="135" y="40"/>
                    </a:lnTo>
                    <a:lnTo>
                      <a:pt x="151" y="44"/>
                    </a:lnTo>
                    <a:lnTo>
                      <a:pt x="167" y="50"/>
                    </a:lnTo>
                    <a:lnTo>
                      <a:pt x="181" y="55"/>
                    </a:lnTo>
                    <a:lnTo>
                      <a:pt x="195" y="59"/>
                    </a:lnTo>
                    <a:lnTo>
                      <a:pt x="206" y="64"/>
                    </a:lnTo>
                    <a:lnTo>
                      <a:pt x="217" y="67"/>
                    </a:lnTo>
                    <a:lnTo>
                      <a:pt x="225" y="71"/>
                    </a:lnTo>
                    <a:lnTo>
                      <a:pt x="231" y="73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132"/>
              <p:cNvSpPr>
                <a:spLocks/>
              </p:cNvSpPr>
              <p:nvPr/>
            </p:nvSpPr>
            <p:spPr bwMode="auto">
              <a:xfrm>
                <a:off x="1460" y="503"/>
                <a:ext cx="81" cy="86"/>
              </a:xfrm>
              <a:custGeom>
                <a:avLst/>
                <a:gdLst>
                  <a:gd name="T0" fmla="*/ 0 w 161"/>
                  <a:gd name="T1" fmla="*/ 1 h 172"/>
                  <a:gd name="T2" fmla="*/ 1 w 161"/>
                  <a:gd name="T3" fmla="*/ 1 h 172"/>
                  <a:gd name="T4" fmla="*/ 2 w 161"/>
                  <a:gd name="T5" fmla="*/ 3 h 172"/>
                  <a:gd name="T6" fmla="*/ 3 w 161"/>
                  <a:gd name="T7" fmla="*/ 5 h 172"/>
                  <a:gd name="T8" fmla="*/ 5 w 161"/>
                  <a:gd name="T9" fmla="*/ 5 h 172"/>
                  <a:gd name="T10" fmla="*/ 6 w 161"/>
                  <a:gd name="T11" fmla="*/ 7 h 172"/>
                  <a:gd name="T12" fmla="*/ 7 w 161"/>
                  <a:gd name="T13" fmla="*/ 9 h 172"/>
                  <a:gd name="T14" fmla="*/ 9 w 161"/>
                  <a:gd name="T15" fmla="*/ 10 h 172"/>
                  <a:gd name="T16" fmla="*/ 10 w 161"/>
                  <a:gd name="T17" fmla="*/ 11 h 172"/>
                  <a:gd name="T18" fmla="*/ 10 w 161"/>
                  <a:gd name="T19" fmla="*/ 11 h 172"/>
                  <a:gd name="T20" fmla="*/ 10 w 161"/>
                  <a:gd name="T21" fmla="*/ 11 h 172"/>
                  <a:gd name="T22" fmla="*/ 10 w 161"/>
                  <a:gd name="T23" fmla="*/ 10 h 172"/>
                  <a:gd name="T24" fmla="*/ 11 w 161"/>
                  <a:gd name="T25" fmla="*/ 10 h 172"/>
                  <a:gd name="T26" fmla="*/ 9 w 161"/>
                  <a:gd name="T27" fmla="*/ 9 h 172"/>
                  <a:gd name="T28" fmla="*/ 8 w 161"/>
                  <a:gd name="T29" fmla="*/ 7 h 172"/>
                  <a:gd name="T30" fmla="*/ 6 w 161"/>
                  <a:gd name="T31" fmla="*/ 6 h 172"/>
                  <a:gd name="T32" fmla="*/ 5 w 161"/>
                  <a:gd name="T33" fmla="*/ 5 h 172"/>
                  <a:gd name="T34" fmla="*/ 4 w 161"/>
                  <a:gd name="T35" fmla="*/ 3 h 172"/>
                  <a:gd name="T36" fmla="*/ 3 w 161"/>
                  <a:gd name="T37" fmla="*/ 3 h 172"/>
                  <a:gd name="T38" fmla="*/ 2 w 161"/>
                  <a:gd name="T39" fmla="*/ 1 h 172"/>
                  <a:gd name="T40" fmla="*/ 2 w 161"/>
                  <a:gd name="T41" fmla="*/ 0 h 172"/>
                  <a:gd name="T42" fmla="*/ 0 w 161"/>
                  <a:gd name="T43" fmla="*/ 1 h 17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61"/>
                  <a:gd name="T67" fmla="*/ 0 h 172"/>
                  <a:gd name="T68" fmla="*/ 161 w 161"/>
                  <a:gd name="T69" fmla="*/ 172 h 17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61" h="172">
                    <a:moveTo>
                      <a:pt x="0" y="1"/>
                    </a:moveTo>
                    <a:lnTo>
                      <a:pt x="11" y="23"/>
                    </a:lnTo>
                    <a:lnTo>
                      <a:pt x="26" y="47"/>
                    </a:lnTo>
                    <a:lnTo>
                      <a:pt x="46" y="71"/>
                    </a:lnTo>
                    <a:lnTo>
                      <a:pt x="67" y="95"/>
                    </a:lnTo>
                    <a:lnTo>
                      <a:pt x="89" y="119"/>
                    </a:lnTo>
                    <a:lnTo>
                      <a:pt x="112" y="140"/>
                    </a:lnTo>
                    <a:lnTo>
                      <a:pt x="134" y="158"/>
                    </a:lnTo>
                    <a:lnTo>
                      <a:pt x="154" y="172"/>
                    </a:lnTo>
                    <a:lnTo>
                      <a:pt x="155" y="167"/>
                    </a:lnTo>
                    <a:lnTo>
                      <a:pt x="156" y="163"/>
                    </a:lnTo>
                    <a:lnTo>
                      <a:pt x="158" y="159"/>
                    </a:lnTo>
                    <a:lnTo>
                      <a:pt x="161" y="156"/>
                    </a:lnTo>
                    <a:lnTo>
                      <a:pt x="138" y="138"/>
                    </a:lnTo>
                    <a:lnTo>
                      <a:pt x="116" y="118"/>
                    </a:lnTo>
                    <a:lnTo>
                      <a:pt x="96" y="98"/>
                    </a:lnTo>
                    <a:lnTo>
                      <a:pt x="77" y="78"/>
                    </a:lnTo>
                    <a:lnTo>
                      <a:pt x="59" y="58"/>
                    </a:lnTo>
                    <a:lnTo>
                      <a:pt x="44" y="38"/>
                    </a:lnTo>
                    <a:lnTo>
                      <a:pt x="31" y="18"/>
                    </a:lnTo>
                    <a:lnTo>
                      <a:pt x="19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Freeform 133"/>
              <p:cNvSpPr>
                <a:spLocks/>
              </p:cNvSpPr>
              <p:nvPr/>
            </p:nvSpPr>
            <p:spPr bwMode="auto">
              <a:xfrm>
                <a:off x="1480" y="508"/>
                <a:ext cx="62" cy="65"/>
              </a:xfrm>
              <a:custGeom>
                <a:avLst/>
                <a:gdLst>
                  <a:gd name="T0" fmla="*/ 0 w 124"/>
                  <a:gd name="T1" fmla="*/ 0 h 131"/>
                  <a:gd name="T2" fmla="*/ 1 w 124"/>
                  <a:gd name="T3" fmla="*/ 0 h 131"/>
                  <a:gd name="T4" fmla="*/ 1 w 124"/>
                  <a:gd name="T5" fmla="*/ 1 h 131"/>
                  <a:gd name="T6" fmla="*/ 2 w 124"/>
                  <a:gd name="T7" fmla="*/ 2 h 131"/>
                  <a:gd name="T8" fmla="*/ 3 w 124"/>
                  <a:gd name="T9" fmla="*/ 3 h 131"/>
                  <a:gd name="T10" fmla="*/ 4 w 124"/>
                  <a:gd name="T11" fmla="*/ 4 h 131"/>
                  <a:gd name="T12" fmla="*/ 6 w 124"/>
                  <a:gd name="T13" fmla="*/ 6 h 131"/>
                  <a:gd name="T14" fmla="*/ 7 w 124"/>
                  <a:gd name="T15" fmla="*/ 7 h 131"/>
                  <a:gd name="T16" fmla="*/ 8 w 124"/>
                  <a:gd name="T17" fmla="*/ 8 h 131"/>
                  <a:gd name="T18" fmla="*/ 8 w 124"/>
                  <a:gd name="T19" fmla="*/ 7 h 131"/>
                  <a:gd name="T20" fmla="*/ 8 w 124"/>
                  <a:gd name="T21" fmla="*/ 6 h 131"/>
                  <a:gd name="T22" fmla="*/ 8 w 124"/>
                  <a:gd name="T23" fmla="*/ 6 h 131"/>
                  <a:gd name="T24" fmla="*/ 8 w 124"/>
                  <a:gd name="T25" fmla="*/ 5 h 131"/>
                  <a:gd name="T26" fmla="*/ 7 w 124"/>
                  <a:gd name="T27" fmla="*/ 5 h 131"/>
                  <a:gd name="T28" fmla="*/ 6 w 124"/>
                  <a:gd name="T29" fmla="*/ 5 h 131"/>
                  <a:gd name="T30" fmla="*/ 5 w 124"/>
                  <a:gd name="T31" fmla="*/ 4 h 131"/>
                  <a:gd name="T32" fmla="*/ 4 w 124"/>
                  <a:gd name="T33" fmla="*/ 3 h 131"/>
                  <a:gd name="T34" fmla="*/ 4 w 124"/>
                  <a:gd name="T35" fmla="*/ 2 h 131"/>
                  <a:gd name="T36" fmla="*/ 3 w 124"/>
                  <a:gd name="T37" fmla="*/ 1 h 131"/>
                  <a:gd name="T38" fmla="*/ 2 w 124"/>
                  <a:gd name="T39" fmla="*/ 0 h 131"/>
                  <a:gd name="T40" fmla="*/ 1 w 124"/>
                  <a:gd name="T41" fmla="*/ 0 h 131"/>
                  <a:gd name="T42" fmla="*/ 0 w 124"/>
                  <a:gd name="T43" fmla="*/ 0 h 13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24"/>
                  <a:gd name="T67" fmla="*/ 0 h 131"/>
                  <a:gd name="T68" fmla="*/ 124 w 124"/>
                  <a:gd name="T69" fmla="*/ 131 h 13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24" h="131">
                    <a:moveTo>
                      <a:pt x="0" y="1"/>
                    </a:moveTo>
                    <a:lnTo>
                      <a:pt x="5" y="9"/>
                    </a:lnTo>
                    <a:lnTo>
                      <a:pt x="16" y="22"/>
                    </a:lnTo>
                    <a:lnTo>
                      <a:pt x="28" y="39"/>
                    </a:lnTo>
                    <a:lnTo>
                      <a:pt x="45" y="57"/>
                    </a:lnTo>
                    <a:lnTo>
                      <a:pt x="63" y="78"/>
                    </a:lnTo>
                    <a:lnTo>
                      <a:pt x="83" y="97"/>
                    </a:lnTo>
                    <a:lnTo>
                      <a:pt x="103" y="116"/>
                    </a:lnTo>
                    <a:lnTo>
                      <a:pt x="124" y="131"/>
                    </a:lnTo>
                    <a:lnTo>
                      <a:pt x="122" y="120"/>
                    </a:lnTo>
                    <a:lnTo>
                      <a:pt x="121" y="111"/>
                    </a:lnTo>
                    <a:lnTo>
                      <a:pt x="119" y="102"/>
                    </a:lnTo>
                    <a:lnTo>
                      <a:pt x="119" y="94"/>
                    </a:lnTo>
                    <a:lnTo>
                      <a:pt x="109" y="88"/>
                    </a:lnTo>
                    <a:lnTo>
                      <a:pt x="95" y="80"/>
                    </a:lnTo>
                    <a:lnTo>
                      <a:pt x="80" y="69"/>
                    </a:lnTo>
                    <a:lnTo>
                      <a:pt x="64" y="55"/>
                    </a:lnTo>
                    <a:lnTo>
                      <a:pt x="49" y="40"/>
                    </a:lnTo>
                    <a:lnTo>
                      <a:pt x="35" y="25"/>
                    </a:lnTo>
                    <a:lnTo>
                      <a:pt x="24" y="11"/>
                    </a:lnTo>
                    <a:lnTo>
                      <a:pt x="16" y="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Freeform 134"/>
              <p:cNvSpPr>
                <a:spLocks/>
              </p:cNvSpPr>
              <p:nvPr/>
            </p:nvSpPr>
            <p:spPr bwMode="auto">
              <a:xfrm>
                <a:off x="1497" y="511"/>
                <a:ext cx="46" cy="36"/>
              </a:xfrm>
              <a:custGeom>
                <a:avLst/>
                <a:gdLst>
                  <a:gd name="T0" fmla="*/ 0 w 92"/>
                  <a:gd name="T1" fmla="*/ 0 h 71"/>
                  <a:gd name="T2" fmla="*/ 1 w 92"/>
                  <a:gd name="T3" fmla="*/ 1 h 71"/>
                  <a:gd name="T4" fmla="*/ 1 w 92"/>
                  <a:gd name="T5" fmla="*/ 1 h 71"/>
                  <a:gd name="T6" fmla="*/ 1 w 92"/>
                  <a:gd name="T7" fmla="*/ 2 h 71"/>
                  <a:gd name="T8" fmla="*/ 3 w 92"/>
                  <a:gd name="T9" fmla="*/ 3 h 71"/>
                  <a:gd name="T10" fmla="*/ 3 w 92"/>
                  <a:gd name="T11" fmla="*/ 3 h 71"/>
                  <a:gd name="T12" fmla="*/ 3 w 92"/>
                  <a:gd name="T13" fmla="*/ 4 h 71"/>
                  <a:gd name="T14" fmla="*/ 5 w 92"/>
                  <a:gd name="T15" fmla="*/ 4 h 71"/>
                  <a:gd name="T16" fmla="*/ 6 w 92"/>
                  <a:gd name="T17" fmla="*/ 5 h 71"/>
                  <a:gd name="T18" fmla="*/ 6 w 92"/>
                  <a:gd name="T19" fmla="*/ 4 h 71"/>
                  <a:gd name="T20" fmla="*/ 6 w 92"/>
                  <a:gd name="T21" fmla="*/ 4 h 71"/>
                  <a:gd name="T22" fmla="*/ 6 w 92"/>
                  <a:gd name="T23" fmla="*/ 4 h 71"/>
                  <a:gd name="T24" fmla="*/ 6 w 92"/>
                  <a:gd name="T25" fmla="*/ 3 h 71"/>
                  <a:gd name="T26" fmla="*/ 6 w 92"/>
                  <a:gd name="T27" fmla="*/ 3 h 71"/>
                  <a:gd name="T28" fmla="*/ 5 w 92"/>
                  <a:gd name="T29" fmla="*/ 3 h 71"/>
                  <a:gd name="T30" fmla="*/ 5 w 92"/>
                  <a:gd name="T31" fmla="*/ 3 h 71"/>
                  <a:gd name="T32" fmla="*/ 3 w 92"/>
                  <a:gd name="T33" fmla="*/ 2 h 71"/>
                  <a:gd name="T34" fmla="*/ 3 w 92"/>
                  <a:gd name="T35" fmla="*/ 2 h 71"/>
                  <a:gd name="T36" fmla="*/ 3 w 92"/>
                  <a:gd name="T37" fmla="*/ 2 h 71"/>
                  <a:gd name="T38" fmla="*/ 3 w 92"/>
                  <a:gd name="T39" fmla="*/ 1 h 71"/>
                  <a:gd name="T40" fmla="*/ 2 w 92"/>
                  <a:gd name="T41" fmla="*/ 1 h 71"/>
                  <a:gd name="T42" fmla="*/ 0 w 92"/>
                  <a:gd name="T43" fmla="*/ 0 h 7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2"/>
                  <a:gd name="T67" fmla="*/ 0 h 71"/>
                  <a:gd name="T68" fmla="*/ 92 w 92"/>
                  <a:gd name="T69" fmla="*/ 71 h 7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2" h="71">
                    <a:moveTo>
                      <a:pt x="0" y="0"/>
                    </a:moveTo>
                    <a:lnTo>
                      <a:pt x="6" y="5"/>
                    </a:lnTo>
                    <a:lnTo>
                      <a:pt x="14" y="15"/>
                    </a:lnTo>
                    <a:lnTo>
                      <a:pt x="24" y="24"/>
                    </a:lnTo>
                    <a:lnTo>
                      <a:pt x="36" y="35"/>
                    </a:lnTo>
                    <a:lnTo>
                      <a:pt x="47" y="46"/>
                    </a:lnTo>
                    <a:lnTo>
                      <a:pt x="60" y="56"/>
                    </a:lnTo>
                    <a:lnTo>
                      <a:pt x="73" y="64"/>
                    </a:lnTo>
                    <a:lnTo>
                      <a:pt x="85" y="71"/>
                    </a:lnTo>
                    <a:lnTo>
                      <a:pt x="85" y="63"/>
                    </a:lnTo>
                    <a:lnTo>
                      <a:pt x="88" y="56"/>
                    </a:lnTo>
                    <a:lnTo>
                      <a:pt x="89" y="50"/>
                    </a:lnTo>
                    <a:lnTo>
                      <a:pt x="92" y="46"/>
                    </a:lnTo>
                    <a:lnTo>
                      <a:pt x="84" y="42"/>
                    </a:lnTo>
                    <a:lnTo>
                      <a:pt x="76" y="39"/>
                    </a:lnTo>
                    <a:lnTo>
                      <a:pt x="68" y="34"/>
                    </a:lnTo>
                    <a:lnTo>
                      <a:pt x="60" y="30"/>
                    </a:lnTo>
                    <a:lnTo>
                      <a:pt x="52" y="24"/>
                    </a:lnTo>
                    <a:lnTo>
                      <a:pt x="45" y="17"/>
                    </a:lnTo>
                    <a:lnTo>
                      <a:pt x="38" y="9"/>
                    </a:lnTo>
                    <a:lnTo>
                      <a:pt x="3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Freeform 135"/>
              <p:cNvSpPr>
                <a:spLocks/>
              </p:cNvSpPr>
              <p:nvPr/>
            </p:nvSpPr>
            <p:spPr bwMode="auto">
              <a:xfrm>
                <a:off x="1725" y="495"/>
                <a:ext cx="85" cy="58"/>
              </a:xfrm>
              <a:custGeom>
                <a:avLst/>
                <a:gdLst>
                  <a:gd name="T0" fmla="*/ 0 w 169"/>
                  <a:gd name="T1" fmla="*/ 1 h 116"/>
                  <a:gd name="T2" fmla="*/ 1 w 169"/>
                  <a:gd name="T3" fmla="*/ 2 h 116"/>
                  <a:gd name="T4" fmla="*/ 2 w 169"/>
                  <a:gd name="T5" fmla="*/ 2 h 116"/>
                  <a:gd name="T6" fmla="*/ 4 w 169"/>
                  <a:gd name="T7" fmla="*/ 3 h 116"/>
                  <a:gd name="T8" fmla="*/ 5 w 169"/>
                  <a:gd name="T9" fmla="*/ 4 h 116"/>
                  <a:gd name="T10" fmla="*/ 7 w 169"/>
                  <a:gd name="T11" fmla="*/ 5 h 116"/>
                  <a:gd name="T12" fmla="*/ 8 w 169"/>
                  <a:gd name="T13" fmla="*/ 6 h 116"/>
                  <a:gd name="T14" fmla="*/ 10 w 169"/>
                  <a:gd name="T15" fmla="*/ 7 h 116"/>
                  <a:gd name="T16" fmla="*/ 11 w 169"/>
                  <a:gd name="T17" fmla="*/ 7 h 116"/>
                  <a:gd name="T18" fmla="*/ 11 w 169"/>
                  <a:gd name="T19" fmla="*/ 7 h 116"/>
                  <a:gd name="T20" fmla="*/ 11 w 169"/>
                  <a:gd name="T21" fmla="*/ 7 h 116"/>
                  <a:gd name="T22" fmla="*/ 11 w 169"/>
                  <a:gd name="T23" fmla="*/ 7 h 116"/>
                  <a:gd name="T24" fmla="*/ 11 w 169"/>
                  <a:gd name="T25" fmla="*/ 6 h 116"/>
                  <a:gd name="T26" fmla="*/ 10 w 169"/>
                  <a:gd name="T27" fmla="*/ 6 h 116"/>
                  <a:gd name="T28" fmla="*/ 9 w 169"/>
                  <a:gd name="T29" fmla="*/ 5 h 116"/>
                  <a:gd name="T30" fmla="*/ 8 w 169"/>
                  <a:gd name="T31" fmla="*/ 4 h 116"/>
                  <a:gd name="T32" fmla="*/ 7 w 169"/>
                  <a:gd name="T33" fmla="*/ 4 h 116"/>
                  <a:gd name="T34" fmla="*/ 6 w 169"/>
                  <a:gd name="T35" fmla="*/ 3 h 116"/>
                  <a:gd name="T36" fmla="*/ 5 w 169"/>
                  <a:gd name="T37" fmla="*/ 2 h 116"/>
                  <a:gd name="T38" fmla="*/ 4 w 169"/>
                  <a:gd name="T39" fmla="*/ 1 h 116"/>
                  <a:gd name="T40" fmla="*/ 3 w 169"/>
                  <a:gd name="T41" fmla="*/ 0 h 116"/>
                  <a:gd name="T42" fmla="*/ 2 w 169"/>
                  <a:gd name="T43" fmla="*/ 1 h 116"/>
                  <a:gd name="T44" fmla="*/ 2 w 169"/>
                  <a:gd name="T45" fmla="*/ 1 h 116"/>
                  <a:gd name="T46" fmla="*/ 2 w 169"/>
                  <a:gd name="T47" fmla="*/ 1 h 116"/>
                  <a:gd name="T48" fmla="*/ 2 w 169"/>
                  <a:gd name="T49" fmla="*/ 1 h 116"/>
                  <a:gd name="T50" fmla="*/ 1 w 169"/>
                  <a:gd name="T51" fmla="*/ 1 h 116"/>
                  <a:gd name="T52" fmla="*/ 1 w 169"/>
                  <a:gd name="T53" fmla="*/ 1 h 116"/>
                  <a:gd name="T54" fmla="*/ 1 w 169"/>
                  <a:gd name="T55" fmla="*/ 1 h 116"/>
                  <a:gd name="T56" fmla="*/ 0 w 169"/>
                  <a:gd name="T57" fmla="*/ 1 h 11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69"/>
                  <a:gd name="T88" fmla="*/ 0 h 116"/>
                  <a:gd name="T89" fmla="*/ 169 w 169"/>
                  <a:gd name="T90" fmla="*/ 116 h 11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69" h="116">
                    <a:moveTo>
                      <a:pt x="0" y="8"/>
                    </a:moveTo>
                    <a:lnTo>
                      <a:pt x="13" y="18"/>
                    </a:lnTo>
                    <a:lnTo>
                      <a:pt x="31" y="30"/>
                    </a:lnTo>
                    <a:lnTo>
                      <a:pt x="53" y="45"/>
                    </a:lnTo>
                    <a:lnTo>
                      <a:pt x="77" y="61"/>
                    </a:lnTo>
                    <a:lnTo>
                      <a:pt x="102" y="77"/>
                    </a:lnTo>
                    <a:lnTo>
                      <a:pt x="125" y="93"/>
                    </a:lnTo>
                    <a:lnTo>
                      <a:pt x="145" y="106"/>
                    </a:lnTo>
                    <a:lnTo>
                      <a:pt x="163" y="116"/>
                    </a:lnTo>
                    <a:lnTo>
                      <a:pt x="164" y="111"/>
                    </a:lnTo>
                    <a:lnTo>
                      <a:pt x="165" y="104"/>
                    </a:lnTo>
                    <a:lnTo>
                      <a:pt x="167" y="97"/>
                    </a:lnTo>
                    <a:lnTo>
                      <a:pt x="169" y="91"/>
                    </a:lnTo>
                    <a:lnTo>
                      <a:pt x="155" y="83"/>
                    </a:lnTo>
                    <a:lnTo>
                      <a:pt x="137" y="74"/>
                    </a:lnTo>
                    <a:lnTo>
                      <a:pt x="119" y="62"/>
                    </a:lnTo>
                    <a:lnTo>
                      <a:pt x="100" y="51"/>
                    </a:lnTo>
                    <a:lnTo>
                      <a:pt x="82" y="39"/>
                    </a:lnTo>
                    <a:lnTo>
                      <a:pt x="65" y="27"/>
                    </a:lnTo>
                    <a:lnTo>
                      <a:pt x="50" y="13"/>
                    </a:lnTo>
                    <a:lnTo>
                      <a:pt x="36" y="0"/>
                    </a:lnTo>
                    <a:lnTo>
                      <a:pt x="32" y="2"/>
                    </a:lnTo>
                    <a:lnTo>
                      <a:pt x="28" y="3"/>
                    </a:lnTo>
                    <a:lnTo>
                      <a:pt x="23" y="4"/>
                    </a:lnTo>
                    <a:lnTo>
                      <a:pt x="19" y="5"/>
                    </a:lnTo>
                    <a:lnTo>
                      <a:pt x="13" y="6"/>
                    </a:lnTo>
                    <a:lnTo>
                      <a:pt x="8" y="7"/>
                    </a:lnTo>
                    <a:lnTo>
                      <a:pt x="4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Freeform 136"/>
              <p:cNvSpPr>
                <a:spLocks/>
              </p:cNvSpPr>
              <p:nvPr/>
            </p:nvSpPr>
            <p:spPr bwMode="auto">
              <a:xfrm>
                <a:off x="1753" y="488"/>
                <a:ext cx="57" cy="41"/>
              </a:xfrm>
              <a:custGeom>
                <a:avLst/>
                <a:gdLst>
                  <a:gd name="T0" fmla="*/ 0 w 114"/>
                  <a:gd name="T1" fmla="*/ 1 h 81"/>
                  <a:gd name="T2" fmla="*/ 1 w 114"/>
                  <a:gd name="T3" fmla="*/ 1 h 81"/>
                  <a:gd name="T4" fmla="*/ 2 w 114"/>
                  <a:gd name="T5" fmla="*/ 2 h 81"/>
                  <a:gd name="T6" fmla="*/ 3 w 114"/>
                  <a:gd name="T7" fmla="*/ 3 h 81"/>
                  <a:gd name="T8" fmla="*/ 4 w 114"/>
                  <a:gd name="T9" fmla="*/ 3 h 81"/>
                  <a:gd name="T10" fmla="*/ 5 w 114"/>
                  <a:gd name="T11" fmla="*/ 4 h 81"/>
                  <a:gd name="T12" fmla="*/ 6 w 114"/>
                  <a:gd name="T13" fmla="*/ 4 h 81"/>
                  <a:gd name="T14" fmla="*/ 7 w 114"/>
                  <a:gd name="T15" fmla="*/ 5 h 81"/>
                  <a:gd name="T16" fmla="*/ 7 w 114"/>
                  <a:gd name="T17" fmla="*/ 6 h 81"/>
                  <a:gd name="T18" fmla="*/ 7 w 114"/>
                  <a:gd name="T19" fmla="*/ 5 h 81"/>
                  <a:gd name="T20" fmla="*/ 7 w 114"/>
                  <a:gd name="T21" fmla="*/ 5 h 81"/>
                  <a:gd name="T22" fmla="*/ 7 w 114"/>
                  <a:gd name="T23" fmla="*/ 5 h 81"/>
                  <a:gd name="T24" fmla="*/ 7 w 114"/>
                  <a:gd name="T25" fmla="*/ 4 h 81"/>
                  <a:gd name="T26" fmla="*/ 7 w 114"/>
                  <a:gd name="T27" fmla="*/ 4 h 81"/>
                  <a:gd name="T28" fmla="*/ 6 w 114"/>
                  <a:gd name="T29" fmla="*/ 4 h 81"/>
                  <a:gd name="T30" fmla="*/ 5 w 114"/>
                  <a:gd name="T31" fmla="*/ 3 h 81"/>
                  <a:gd name="T32" fmla="*/ 4 w 114"/>
                  <a:gd name="T33" fmla="*/ 2 h 81"/>
                  <a:gd name="T34" fmla="*/ 4 w 114"/>
                  <a:gd name="T35" fmla="*/ 2 h 81"/>
                  <a:gd name="T36" fmla="*/ 3 w 114"/>
                  <a:gd name="T37" fmla="*/ 1 h 81"/>
                  <a:gd name="T38" fmla="*/ 2 w 114"/>
                  <a:gd name="T39" fmla="*/ 1 h 81"/>
                  <a:gd name="T40" fmla="*/ 2 w 114"/>
                  <a:gd name="T41" fmla="*/ 0 h 81"/>
                  <a:gd name="T42" fmla="*/ 2 w 114"/>
                  <a:gd name="T43" fmla="*/ 1 h 81"/>
                  <a:gd name="T44" fmla="*/ 1 w 114"/>
                  <a:gd name="T45" fmla="*/ 1 h 81"/>
                  <a:gd name="T46" fmla="*/ 1 w 114"/>
                  <a:gd name="T47" fmla="*/ 1 h 81"/>
                  <a:gd name="T48" fmla="*/ 0 w 114"/>
                  <a:gd name="T49" fmla="*/ 1 h 8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14"/>
                  <a:gd name="T76" fmla="*/ 0 h 81"/>
                  <a:gd name="T77" fmla="*/ 114 w 114"/>
                  <a:gd name="T78" fmla="*/ 81 h 8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14" h="81">
                    <a:moveTo>
                      <a:pt x="0" y="8"/>
                    </a:moveTo>
                    <a:lnTo>
                      <a:pt x="10" y="15"/>
                    </a:lnTo>
                    <a:lnTo>
                      <a:pt x="21" y="23"/>
                    </a:lnTo>
                    <a:lnTo>
                      <a:pt x="35" y="33"/>
                    </a:lnTo>
                    <a:lnTo>
                      <a:pt x="50" y="43"/>
                    </a:lnTo>
                    <a:lnTo>
                      <a:pt x="66" y="55"/>
                    </a:lnTo>
                    <a:lnTo>
                      <a:pt x="83" y="64"/>
                    </a:lnTo>
                    <a:lnTo>
                      <a:pt x="100" y="73"/>
                    </a:lnTo>
                    <a:lnTo>
                      <a:pt x="114" y="81"/>
                    </a:lnTo>
                    <a:lnTo>
                      <a:pt x="113" y="78"/>
                    </a:lnTo>
                    <a:lnTo>
                      <a:pt x="111" y="72"/>
                    </a:lnTo>
                    <a:lnTo>
                      <a:pt x="110" y="66"/>
                    </a:lnTo>
                    <a:lnTo>
                      <a:pt x="109" y="62"/>
                    </a:lnTo>
                    <a:lnTo>
                      <a:pt x="100" y="56"/>
                    </a:lnTo>
                    <a:lnTo>
                      <a:pt x="89" y="49"/>
                    </a:lnTo>
                    <a:lnTo>
                      <a:pt x="76" y="41"/>
                    </a:lnTo>
                    <a:lnTo>
                      <a:pt x="64" y="32"/>
                    </a:lnTo>
                    <a:lnTo>
                      <a:pt x="51" y="23"/>
                    </a:lnTo>
                    <a:lnTo>
                      <a:pt x="38" y="14"/>
                    </a:lnTo>
                    <a:lnTo>
                      <a:pt x="29" y="7"/>
                    </a:lnTo>
                    <a:lnTo>
                      <a:pt x="22" y="0"/>
                    </a:lnTo>
                    <a:lnTo>
                      <a:pt x="17" y="2"/>
                    </a:lnTo>
                    <a:lnTo>
                      <a:pt x="12" y="4"/>
                    </a:lnTo>
                    <a:lnTo>
                      <a:pt x="6" y="6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Freeform 137"/>
              <p:cNvSpPr>
                <a:spLocks/>
              </p:cNvSpPr>
              <p:nvPr/>
            </p:nvSpPr>
            <p:spPr bwMode="auto">
              <a:xfrm>
                <a:off x="1771" y="479"/>
                <a:ext cx="35" cy="28"/>
              </a:xfrm>
              <a:custGeom>
                <a:avLst/>
                <a:gdLst>
                  <a:gd name="T0" fmla="*/ 0 w 71"/>
                  <a:gd name="T1" fmla="*/ 1 h 56"/>
                  <a:gd name="T2" fmla="*/ 0 w 71"/>
                  <a:gd name="T3" fmla="*/ 1 h 56"/>
                  <a:gd name="T4" fmla="*/ 0 w 71"/>
                  <a:gd name="T5" fmla="*/ 2 h 56"/>
                  <a:gd name="T6" fmla="*/ 1 w 71"/>
                  <a:gd name="T7" fmla="*/ 2 h 56"/>
                  <a:gd name="T8" fmla="*/ 2 w 71"/>
                  <a:gd name="T9" fmla="*/ 3 h 56"/>
                  <a:gd name="T10" fmla="*/ 2 w 71"/>
                  <a:gd name="T11" fmla="*/ 3 h 56"/>
                  <a:gd name="T12" fmla="*/ 3 w 71"/>
                  <a:gd name="T13" fmla="*/ 3 h 56"/>
                  <a:gd name="T14" fmla="*/ 3 w 71"/>
                  <a:gd name="T15" fmla="*/ 4 h 56"/>
                  <a:gd name="T16" fmla="*/ 4 w 71"/>
                  <a:gd name="T17" fmla="*/ 4 h 56"/>
                  <a:gd name="T18" fmla="*/ 4 w 71"/>
                  <a:gd name="T19" fmla="*/ 4 h 56"/>
                  <a:gd name="T20" fmla="*/ 4 w 71"/>
                  <a:gd name="T21" fmla="*/ 3 h 56"/>
                  <a:gd name="T22" fmla="*/ 4 w 71"/>
                  <a:gd name="T23" fmla="*/ 3 h 56"/>
                  <a:gd name="T24" fmla="*/ 4 w 71"/>
                  <a:gd name="T25" fmla="*/ 3 h 56"/>
                  <a:gd name="T26" fmla="*/ 4 w 71"/>
                  <a:gd name="T27" fmla="*/ 2 h 56"/>
                  <a:gd name="T28" fmla="*/ 3 w 71"/>
                  <a:gd name="T29" fmla="*/ 2 h 56"/>
                  <a:gd name="T30" fmla="*/ 3 w 71"/>
                  <a:gd name="T31" fmla="*/ 2 h 56"/>
                  <a:gd name="T32" fmla="*/ 2 w 71"/>
                  <a:gd name="T33" fmla="*/ 1 h 56"/>
                  <a:gd name="T34" fmla="*/ 2 w 71"/>
                  <a:gd name="T35" fmla="*/ 1 h 56"/>
                  <a:gd name="T36" fmla="*/ 1 w 71"/>
                  <a:gd name="T37" fmla="*/ 1 h 56"/>
                  <a:gd name="T38" fmla="*/ 1 w 71"/>
                  <a:gd name="T39" fmla="*/ 1 h 56"/>
                  <a:gd name="T40" fmla="*/ 1 w 71"/>
                  <a:gd name="T41" fmla="*/ 0 h 56"/>
                  <a:gd name="T42" fmla="*/ 0 w 71"/>
                  <a:gd name="T43" fmla="*/ 1 h 56"/>
                  <a:gd name="T44" fmla="*/ 0 w 71"/>
                  <a:gd name="T45" fmla="*/ 1 h 56"/>
                  <a:gd name="T46" fmla="*/ 0 w 71"/>
                  <a:gd name="T47" fmla="*/ 1 h 56"/>
                  <a:gd name="T48" fmla="*/ 0 w 71"/>
                  <a:gd name="T49" fmla="*/ 1 h 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1"/>
                  <a:gd name="T76" fmla="*/ 0 h 56"/>
                  <a:gd name="T77" fmla="*/ 71 w 71"/>
                  <a:gd name="T78" fmla="*/ 56 h 5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1" h="56">
                    <a:moveTo>
                      <a:pt x="0" y="12"/>
                    </a:moveTo>
                    <a:lnTo>
                      <a:pt x="6" y="15"/>
                    </a:lnTo>
                    <a:lnTo>
                      <a:pt x="13" y="21"/>
                    </a:lnTo>
                    <a:lnTo>
                      <a:pt x="22" y="27"/>
                    </a:lnTo>
                    <a:lnTo>
                      <a:pt x="33" y="34"/>
                    </a:lnTo>
                    <a:lnTo>
                      <a:pt x="42" y="41"/>
                    </a:lnTo>
                    <a:lnTo>
                      <a:pt x="51" y="46"/>
                    </a:lnTo>
                    <a:lnTo>
                      <a:pt x="60" y="52"/>
                    </a:lnTo>
                    <a:lnTo>
                      <a:pt x="66" y="56"/>
                    </a:lnTo>
                    <a:lnTo>
                      <a:pt x="65" y="51"/>
                    </a:lnTo>
                    <a:lnTo>
                      <a:pt x="66" y="44"/>
                    </a:lnTo>
                    <a:lnTo>
                      <a:pt x="67" y="38"/>
                    </a:lnTo>
                    <a:lnTo>
                      <a:pt x="71" y="34"/>
                    </a:lnTo>
                    <a:lnTo>
                      <a:pt x="65" y="30"/>
                    </a:lnTo>
                    <a:lnTo>
                      <a:pt x="58" y="26"/>
                    </a:lnTo>
                    <a:lnTo>
                      <a:pt x="50" y="20"/>
                    </a:lnTo>
                    <a:lnTo>
                      <a:pt x="43" y="15"/>
                    </a:lnTo>
                    <a:lnTo>
                      <a:pt x="35" y="11"/>
                    </a:lnTo>
                    <a:lnTo>
                      <a:pt x="28" y="6"/>
                    </a:lnTo>
                    <a:lnTo>
                      <a:pt x="22" y="3"/>
                    </a:lnTo>
                    <a:lnTo>
                      <a:pt x="18" y="0"/>
                    </a:lnTo>
                    <a:lnTo>
                      <a:pt x="14" y="3"/>
                    </a:lnTo>
                    <a:lnTo>
                      <a:pt x="11" y="6"/>
                    </a:lnTo>
                    <a:lnTo>
                      <a:pt x="6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Freeform 138"/>
              <p:cNvSpPr>
                <a:spLocks/>
              </p:cNvSpPr>
              <p:nvPr/>
            </p:nvSpPr>
            <p:spPr bwMode="auto">
              <a:xfrm>
                <a:off x="1787" y="461"/>
                <a:ext cx="23" cy="21"/>
              </a:xfrm>
              <a:custGeom>
                <a:avLst/>
                <a:gdLst>
                  <a:gd name="T0" fmla="*/ 0 w 46"/>
                  <a:gd name="T1" fmla="*/ 1 h 42"/>
                  <a:gd name="T2" fmla="*/ 1 w 46"/>
                  <a:gd name="T3" fmla="*/ 1 h 42"/>
                  <a:gd name="T4" fmla="*/ 1 w 46"/>
                  <a:gd name="T5" fmla="*/ 1 h 42"/>
                  <a:gd name="T6" fmla="*/ 1 w 46"/>
                  <a:gd name="T7" fmla="*/ 1 h 42"/>
                  <a:gd name="T8" fmla="*/ 1 w 46"/>
                  <a:gd name="T9" fmla="*/ 0 h 42"/>
                  <a:gd name="T10" fmla="*/ 1 w 46"/>
                  <a:gd name="T11" fmla="*/ 1 h 42"/>
                  <a:gd name="T12" fmla="*/ 3 w 46"/>
                  <a:gd name="T13" fmla="*/ 1 h 42"/>
                  <a:gd name="T14" fmla="*/ 3 w 46"/>
                  <a:gd name="T15" fmla="*/ 1 h 42"/>
                  <a:gd name="T16" fmla="*/ 3 w 46"/>
                  <a:gd name="T17" fmla="*/ 1 h 42"/>
                  <a:gd name="T18" fmla="*/ 3 w 46"/>
                  <a:gd name="T19" fmla="*/ 1 h 42"/>
                  <a:gd name="T20" fmla="*/ 3 w 46"/>
                  <a:gd name="T21" fmla="*/ 1 h 42"/>
                  <a:gd name="T22" fmla="*/ 3 w 46"/>
                  <a:gd name="T23" fmla="*/ 1 h 42"/>
                  <a:gd name="T24" fmla="*/ 3 w 46"/>
                  <a:gd name="T25" fmla="*/ 1 h 42"/>
                  <a:gd name="T26" fmla="*/ 3 w 46"/>
                  <a:gd name="T27" fmla="*/ 1 h 42"/>
                  <a:gd name="T28" fmla="*/ 3 w 46"/>
                  <a:gd name="T29" fmla="*/ 3 h 42"/>
                  <a:gd name="T30" fmla="*/ 3 w 46"/>
                  <a:gd name="T31" fmla="*/ 3 h 42"/>
                  <a:gd name="T32" fmla="*/ 3 w 46"/>
                  <a:gd name="T33" fmla="*/ 3 h 42"/>
                  <a:gd name="T34" fmla="*/ 2 w 46"/>
                  <a:gd name="T35" fmla="*/ 3 h 42"/>
                  <a:gd name="T36" fmla="*/ 1 w 46"/>
                  <a:gd name="T37" fmla="*/ 3 h 42"/>
                  <a:gd name="T38" fmla="*/ 1 w 46"/>
                  <a:gd name="T39" fmla="*/ 3 h 42"/>
                  <a:gd name="T40" fmla="*/ 1 w 46"/>
                  <a:gd name="T41" fmla="*/ 3 h 42"/>
                  <a:gd name="T42" fmla="*/ 1 w 46"/>
                  <a:gd name="T43" fmla="*/ 3 h 42"/>
                  <a:gd name="T44" fmla="*/ 1 w 46"/>
                  <a:gd name="T45" fmla="*/ 1 h 42"/>
                  <a:gd name="T46" fmla="*/ 1 w 46"/>
                  <a:gd name="T47" fmla="*/ 1 h 42"/>
                  <a:gd name="T48" fmla="*/ 0 w 46"/>
                  <a:gd name="T49" fmla="*/ 1 h 4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6"/>
                  <a:gd name="T76" fmla="*/ 0 h 42"/>
                  <a:gd name="T77" fmla="*/ 46 w 46"/>
                  <a:gd name="T78" fmla="*/ 42 h 42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6" h="42">
                    <a:moveTo>
                      <a:pt x="0" y="26"/>
                    </a:moveTo>
                    <a:lnTo>
                      <a:pt x="5" y="20"/>
                    </a:lnTo>
                    <a:lnTo>
                      <a:pt x="12" y="12"/>
                    </a:lnTo>
                    <a:lnTo>
                      <a:pt x="18" y="5"/>
                    </a:lnTo>
                    <a:lnTo>
                      <a:pt x="23" y="0"/>
                    </a:lnTo>
                    <a:lnTo>
                      <a:pt x="28" y="1"/>
                    </a:lnTo>
                    <a:lnTo>
                      <a:pt x="35" y="3"/>
                    </a:lnTo>
                    <a:lnTo>
                      <a:pt x="41" y="5"/>
                    </a:lnTo>
                    <a:lnTo>
                      <a:pt x="46" y="7"/>
                    </a:lnTo>
                    <a:lnTo>
                      <a:pt x="44" y="10"/>
                    </a:lnTo>
                    <a:lnTo>
                      <a:pt x="43" y="15"/>
                    </a:lnTo>
                    <a:lnTo>
                      <a:pt x="42" y="19"/>
                    </a:lnTo>
                    <a:lnTo>
                      <a:pt x="43" y="25"/>
                    </a:lnTo>
                    <a:lnTo>
                      <a:pt x="41" y="30"/>
                    </a:lnTo>
                    <a:lnTo>
                      <a:pt x="39" y="34"/>
                    </a:lnTo>
                    <a:lnTo>
                      <a:pt x="36" y="39"/>
                    </a:lnTo>
                    <a:lnTo>
                      <a:pt x="35" y="42"/>
                    </a:lnTo>
                    <a:lnTo>
                      <a:pt x="32" y="41"/>
                    </a:lnTo>
                    <a:lnTo>
                      <a:pt x="27" y="40"/>
                    </a:lnTo>
                    <a:lnTo>
                      <a:pt x="23" y="38"/>
                    </a:lnTo>
                    <a:lnTo>
                      <a:pt x="17" y="35"/>
                    </a:lnTo>
                    <a:lnTo>
                      <a:pt x="11" y="33"/>
                    </a:lnTo>
                    <a:lnTo>
                      <a:pt x="6" y="31"/>
                    </a:lnTo>
                    <a:lnTo>
                      <a:pt x="2" y="28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7" name="Freeform 139"/>
              <p:cNvSpPr>
                <a:spLocks/>
              </p:cNvSpPr>
              <p:nvPr/>
            </p:nvSpPr>
            <p:spPr bwMode="auto">
              <a:xfrm>
                <a:off x="1477" y="392"/>
                <a:ext cx="136" cy="96"/>
              </a:xfrm>
              <a:custGeom>
                <a:avLst/>
                <a:gdLst>
                  <a:gd name="T0" fmla="*/ 2 w 273"/>
                  <a:gd name="T1" fmla="*/ 2 h 193"/>
                  <a:gd name="T2" fmla="*/ 4 w 273"/>
                  <a:gd name="T3" fmla="*/ 1 h 193"/>
                  <a:gd name="T4" fmla="*/ 7 w 273"/>
                  <a:gd name="T5" fmla="*/ 0 h 193"/>
                  <a:gd name="T6" fmla="*/ 10 w 273"/>
                  <a:gd name="T7" fmla="*/ 0 h 193"/>
                  <a:gd name="T8" fmla="*/ 13 w 273"/>
                  <a:gd name="T9" fmla="*/ 0 h 193"/>
                  <a:gd name="T10" fmla="*/ 16 w 273"/>
                  <a:gd name="T11" fmla="*/ 0 h 193"/>
                  <a:gd name="T12" fmla="*/ 17 w 273"/>
                  <a:gd name="T13" fmla="*/ 3 h 193"/>
                  <a:gd name="T14" fmla="*/ 16 w 273"/>
                  <a:gd name="T15" fmla="*/ 5 h 193"/>
                  <a:gd name="T16" fmla="*/ 14 w 273"/>
                  <a:gd name="T17" fmla="*/ 6 h 193"/>
                  <a:gd name="T18" fmla="*/ 12 w 273"/>
                  <a:gd name="T19" fmla="*/ 7 h 193"/>
                  <a:gd name="T20" fmla="*/ 11 w 273"/>
                  <a:gd name="T21" fmla="*/ 8 h 193"/>
                  <a:gd name="T22" fmla="*/ 10 w 273"/>
                  <a:gd name="T23" fmla="*/ 9 h 193"/>
                  <a:gd name="T24" fmla="*/ 9 w 273"/>
                  <a:gd name="T25" fmla="*/ 10 h 193"/>
                  <a:gd name="T26" fmla="*/ 8 w 273"/>
                  <a:gd name="T27" fmla="*/ 11 h 193"/>
                  <a:gd name="T28" fmla="*/ 6 w 273"/>
                  <a:gd name="T29" fmla="*/ 12 h 193"/>
                  <a:gd name="T30" fmla="*/ 4 w 273"/>
                  <a:gd name="T31" fmla="*/ 11 h 193"/>
                  <a:gd name="T32" fmla="*/ 2 w 273"/>
                  <a:gd name="T33" fmla="*/ 10 h 193"/>
                  <a:gd name="T34" fmla="*/ 0 w 273"/>
                  <a:gd name="T35" fmla="*/ 9 h 193"/>
                  <a:gd name="T36" fmla="*/ 0 w 273"/>
                  <a:gd name="T37" fmla="*/ 8 h 193"/>
                  <a:gd name="T38" fmla="*/ 1 w 273"/>
                  <a:gd name="T39" fmla="*/ 8 h 193"/>
                  <a:gd name="T40" fmla="*/ 2 w 273"/>
                  <a:gd name="T41" fmla="*/ 9 h 193"/>
                  <a:gd name="T42" fmla="*/ 4 w 273"/>
                  <a:gd name="T43" fmla="*/ 10 h 193"/>
                  <a:gd name="T44" fmla="*/ 5 w 273"/>
                  <a:gd name="T45" fmla="*/ 10 h 193"/>
                  <a:gd name="T46" fmla="*/ 7 w 273"/>
                  <a:gd name="T47" fmla="*/ 10 h 193"/>
                  <a:gd name="T48" fmla="*/ 7 w 273"/>
                  <a:gd name="T49" fmla="*/ 8 h 193"/>
                  <a:gd name="T50" fmla="*/ 4 w 273"/>
                  <a:gd name="T51" fmla="*/ 7 h 193"/>
                  <a:gd name="T52" fmla="*/ 0 w 273"/>
                  <a:gd name="T53" fmla="*/ 7 h 193"/>
                  <a:gd name="T54" fmla="*/ 0 w 273"/>
                  <a:gd name="T55" fmla="*/ 6 h 193"/>
                  <a:gd name="T56" fmla="*/ 4 w 273"/>
                  <a:gd name="T57" fmla="*/ 7 h 193"/>
                  <a:gd name="T58" fmla="*/ 8 w 273"/>
                  <a:gd name="T59" fmla="*/ 8 h 193"/>
                  <a:gd name="T60" fmla="*/ 9 w 273"/>
                  <a:gd name="T61" fmla="*/ 7 h 193"/>
                  <a:gd name="T62" fmla="*/ 10 w 273"/>
                  <a:gd name="T63" fmla="*/ 6 h 193"/>
                  <a:gd name="T64" fmla="*/ 11 w 273"/>
                  <a:gd name="T65" fmla="*/ 6 h 193"/>
                  <a:gd name="T66" fmla="*/ 7 w 273"/>
                  <a:gd name="T67" fmla="*/ 5 h 193"/>
                  <a:gd name="T68" fmla="*/ 2 w 273"/>
                  <a:gd name="T69" fmla="*/ 5 h 193"/>
                  <a:gd name="T70" fmla="*/ 0 w 273"/>
                  <a:gd name="T71" fmla="*/ 5 h 193"/>
                  <a:gd name="T72" fmla="*/ 2 w 273"/>
                  <a:gd name="T73" fmla="*/ 5 h 193"/>
                  <a:gd name="T74" fmla="*/ 4 w 273"/>
                  <a:gd name="T75" fmla="*/ 4 h 193"/>
                  <a:gd name="T76" fmla="*/ 6 w 273"/>
                  <a:gd name="T77" fmla="*/ 4 h 193"/>
                  <a:gd name="T78" fmla="*/ 9 w 273"/>
                  <a:gd name="T79" fmla="*/ 5 h 193"/>
                  <a:gd name="T80" fmla="*/ 11 w 273"/>
                  <a:gd name="T81" fmla="*/ 5 h 193"/>
                  <a:gd name="T82" fmla="*/ 12 w 273"/>
                  <a:gd name="T83" fmla="*/ 5 h 193"/>
                  <a:gd name="T84" fmla="*/ 13 w 273"/>
                  <a:gd name="T85" fmla="*/ 4 h 193"/>
                  <a:gd name="T86" fmla="*/ 14 w 273"/>
                  <a:gd name="T87" fmla="*/ 3 h 193"/>
                  <a:gd name="T88" fmla="*/ 12 w 273"/>
                  <a:gd name="T89" fmla="*/ 3 h 193"/>
                  <a:gd name="T90" fmla="*/ 9 w 273"/>
                  <a:gd name="T91" fmla="*/ 3 h 193"/>
                  <a:gd name="T92" fmla="*/ 6 w 273"/>
                  <a:gd name="T93" fmla="*/ 3 h 193"/>
                  <a:gd name="T94" fmla="*/ 3 w 273"/>
                  <a:gd name="T95" fmla="*/ 4 h 193"/>
                  <a:gd name="T96" fmla="*/ 1 w 273"/>
                  <a:gd name="T97" fmla="*/ 4 h 193"/>
                  <a:gd name="T98" fmla="*/ 1 w 273"/>
                  <a:gd name="T99" fmla="*/ 3 h 193"/>
                  <a:gd name="T100" fmla="*/ 3 w 273"/>
                  <a:gd name="T101" fmla="*/ 3 h 193"/>
                  <a:gd name="T102" fmla="*/ 6 w 273"/>
                  <a:gd name="T103" fmla="*/ 3 h 193"/>
                  <a:gd name="T104" fmla="*/ 9 w 273"/>
                  <a:gd name="T105" fmla="*/ 2 h 193"/>
                  <a:gd name="T106" fmla="*/ 12 w 273"/>
                  <a:gd name="T107" fmla="*/ 2 h 193"/>
                  <a:gd name="T108" fmla="*/ 15 w 273"/>
                  <a:gd name="T109" fmla="*/ 3 h 193"/>
                  <a:gd name="T110" fmla="*/ 15 w 273"/>
                  <a:gd name="T111" fmla="*/ 1 h 193"/>
                  <a:gd name="T112" fmla="*/ 13 w 273"/>
                  <a:gd name="T113" fmla="*/ 1 h 193"/>
                  <a:gd name="T114" fmla="*/ 10 w 273"/>
                  <a:gd name="T115" fmla="*/ 1 h 193"/>
                  <a:gd name="T116" fmla="*/ 7 w 273"/>
                  <a:gd name="T117" fmla="*/ 1 h 193"/>
                  <a:gd name="T118" fmla="*/ 4 w 273"/>
                  <a:gd name="T119" fmla="*/ 2 h 193"/>
                  <a:gd name="T120" fmla="*/ 1 w 273"/>
                  <a:gd name="T121" fmla="*/ 2 h 193"/>
                  <a:gd name="T122" fmla="*/ 0 w 273"/>
                  <a:gd name="T123" fmla="*/ 2 h 19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73"/>
                  <a:gd name="T187" fmla="*/ 0 h 193"/>
                  <a:gd name="T188" fmla="*/ 273 w 273"/>
                  <a:gd name="T189" fmla="*/ 193 h 19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73" h="193">
                    <a:moveTo>
                      <a:pt x="13" y="40"/>
                    </a:moveTo>
                    <a:lnTo>
                      <a:pt x="22" y="35"/>
                    </a:lnTo>
                    <a:lnTo>
                      <a:pt x="32" y="32"/>
                    </a:lnTo>
                    <a:lnTo>
                      <a:pt x="45" y="27"/>
                    </a:lnTo>
                    <a:lnTo>
                      <a:pt x="59" y="24"/>
                    </a:lnTo>
                    <a:lnTo>
                      <a:pt x="72" y="19"/>
                    </a:lnTo>
                    <a:lnTo>
                      <a:pt x="89" y="16"/>
                    </a:lnTo>
                    <a:lnTo>
                      <a:pt x="105" y="12"/>
                    </a:lnTo>
                    <a:lnTo>
                      <a:pt x="121" y="10"/>
                    </a:lnTo>
                    <a:lnTo>
                      <a:pt x="138" y="7"/>
                    </a:lnTo>
                    <a:lnTo>
                      <a:pt x="155" y="4"/>
                    </a:lnTo>
                    <a:lnTo>
                      <a:pt x="171" y="3"/>
                    </a:lnTo>
                    <a:lnTo>
                      <a:pt x="189" y="1"/>
                    </a:lnTo>
                    <a:lnTo>
                      <a:pt x="205" y="1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1" y="1"/>
                    </a:lnTo>
                    <a:lnTo>
                      <a:pt x="264" y="15"/>
                    </a:lnTo>
                    <a:lnTo>
                      <a:pt x="271" y="32"/>
                    </a:lnTo>
                    <a:lnTo>
                      <a:pt x="273" y="48"/>
                    </a:lnTo>
                    <a:lnTo>
                      <a:pt x="273" y="60"/>
                    </a:lnTo>
                    <a:lnTo>
                      <a:pt x="269" y="68"/>
                    </a:lnTo>
                    <a:lnTo>
                      <a:pt x="265" y="76"/>
                    </a:lnTo>
                    <a:lnTo>
                      <a:pt x="260" y="84"/>
                    </a:lnTo>
                    <a:lnTo>
                      <a:pt x="254" y="91"/>
                    </a:lnTo>
                    <a:lnTo>
                      <a:pt x="247" y="97"/>
                    </a:lnTo>
                    <a:lnTo>
                      <a:pt x="237" y="105"/>
                    </a:lnTo>
                    <a:lnTo>
                      <a:pt x="224" y="114"/>
                    </a:lnTo>
                    <a:lnTo>
                      <a:pt x="208" y="122"/>
                    </a:lnTo>
                    <a:lnTo>
                      <a:pt x="203" y="125"/>
                    </a:lnTo>
                    <a:lnTo>
                      <a:pt x="197" y="130"/>
                    </a:lnTo>
                    <a:lnTo>
                      <a:pt x="191" y="133"/>
                    </a:lnTo>
                    <a:lnTo>
                      <a:pt x="186" y="138"/>
                    </a:lnTo>
                    <a:lnTo>
                      <a:pt x="182" y="143"/>
                    </a:lnTo>
                    <a:lnTo>
                      <a:pt x="176" y="148"/>
                    </a:lnTo>
                    <a:lnTo>
                      <a:pt x="171" y="154"/>
                    </a:lnTo>
                    <a:lnTo>
                      <a:pt x="167" y="158"/>
                    </a:lnTo>
                    <a:lnTo>
                      <a:pt x="161" y="165"/>
                    </a:lnTo>
                    <a:lnTo>
                      <a:pt x="154" y="171"/>
                    </a:lnTo>
                    <a:lnTo>
                      <a:pt x="148" y="177"/>
                    </a:lnTo>
                    <a:lnTo>
                      <a:pt x="142" y="181"/>
                    </a:lnTo>
                    <a:lnTo>
                      <a:pt x="135" y="186"/>
                    </a:lnTo>
                    <a:lnTo>
                      <a:pt x="127" y="189"/>
                    </a:lnTo>
                    <a:lnTo>
                      <a:pt x="119" y="192"/>
                    </a:lnTo>
                    <a:lnTo>
                      <a:pt x="110" y="193"/>
                    </a:lnTo>
                    <a:lnTo>
                      <a:pt x="98" y="193"/>
                    </a:lnTo>
                    <a:lnTo>
                      <a:pt x="86" y="192"/>
                    </a:lnTo>
                    <a:lnTo>
                      <a:pt x="75" y="188"/>
                    </a:lnTo>
                    <a:lnTo>
                      <a:pt x="62" y="185"/>
                    </a:lnTo>
                    <a:lnTo>
                      <a:pt x="52" y="180"/>
                    </a:lnTo>
                    <a:lnTo>
                      <a:pt x="40" y="173"/>
                    </a:lnTo>
                    <a:lnTo>
                      <a:pt x="30" y="166"/>
                    </a:lnTo>
                    <a:lnTo>
                      <a:pt x="21" y="158"/>
                    </a:lnTo>
                    <a:lnTo>
                      <a:pt x="15" y="153"/>
                    </a:lnTo>
                    <a:lnTo>
                      <a:pt x="9" y="147"/>
                    </a:lnTo>
                    <a:lnTo>
                      <a:pt x="5" y="141"/>
                    </a:lnTo>
                    <a:lnTo>
                      <a:pt x="0" y="135"/>
                    </a:lnTo>
                    <a:lnTo>
                      <a:pt x="0" y="123"/>
                    </a:lnTo>
                    <a:lnTo>
                      <a:pt x="8" y="128"/>
                    </a:lnTo>
                    <a:lnTo>
                      <a:pt x="17" y="135"/>
                    </a:lnTo>
                    <a:lnTo>
                      <a:pt x="28" y="141"/>
                    </a:lnTo>
                    <a:lnTo>
                      <a:pt x="38" y="148"/>
                    </a:lnTo>
                    <a:lnTo>
                      <a:pt x="47" y="154"/>
                    </a:lnTo>
                    <a:lnTo>
                      <a:pt x="57" y="158"/>
                    </a:lnTo>
                    <a:lnTo>
                      <a:pt x="66" y="163"/>
                    </a:lnTo>
                    <a:lnTo>
                      <a:pt x="72" y="165"/>
                    </a:lnTo>
                    <a:lnTo>
                      <a:pt x="79" y="166"/>
                    </a:lnTo>
                    <a:lnTo>
                      <a:pt x="86" y="168"/>
                    </a:lnTo>
                    <a:lnTo>
                      <a:pt x="95" y="169"/>
                    </a:lnTo>
                    <a:lnTo>
                      <a:pt x="104" y="168"/>
                    </a:lnTo>
                    <a:lnTo>
                      <a:pt x="113" y="165"/>
                    </a:lnTo>
                    <a:lnTo>
                      <a:pt x="123" y="162"/>
                    </a:lnTo>
                    <a:lnTo>
                      <a:pt x="132" y="155"/>
                    </a:lnTo>
                    <a:lnTo>
                      <a:pt x="142" y="145"/>
                    </a:lnTo>
                    <a:lnTo>
                      <a:pt x="125" y="140"/>
                    </a:lnTo>
                    <a:lnTo>
                      <a:pt x="108" y="134"/>
                    </a:lnTo>
                    <a:lnTo>
                      <a:pt x="89" y="130"/>
                    </a:lnTo>
                    <a:lnTo>
                      <a:pt x="69" y="124"/>
                    </a:lnTo>
                    <a:lnTo>
                      <a:pt x="49" y="119"/>
                    </a:lnTo>
                    <a:lnTo>
                      <a:pt x="31" y="116"/>
                    </a:lnTo>
                    <a:lnTo>
                      <a:pt x="14" y="114"/>
                    </a:lnTo>
                    <a:lnTo>
                      <a:pt x="0" y="114"/>
                    </a:lnTo>
                    <a:lnTo>
                      <a:pt x="1" y="104"/>
                    </a:lnTo>
                    <a:lnTo>
                      <a:pt x="14" y="105"/>
                    </a:lnTo>
                    <a:lnTo>
                      <a:pt x="30" y="107"/>
                    </a:lnTo>
                    <a:lnTo>
                      <a:pt x="51" y="110"/>
                    </a:lnTo>
                    <a:lnTo>
                      <a:pt x="71" y="114"/>
                    </a:lnTo>
                    <a:lnTo>
                      <a:pt x="93" y="118"/>
                    </a:lnTo>
                    <a:lnTo>
                      <a:pt x="115" y="124"/>
                    </a:lnTo>
                    <a:lnTo>
                      <a:pt x="133" y="130"/>
                    </a:lnTo>
                    <a:lnTo>
                      <a:pt x="148" y="135"/>
                    </a:lnTo>
                    <a:lnTo>
                      <a:pt x="153" y="132"/>
                    </a:lnTo>
                    <a:lnTo>
                      <a:pt x="158" y="126"/>
                    </a:lnTo>
                    <a:lnTo>
                      <a:pt x="163" y="122"/>
                    </a:lnTo>
                    <a:lnTo>
                      <a:pt x="168" y="116"/>
                    </a:lnTo>
                    <a:lnTo>
                      <a:pt x="174" y="111"/>
                    </a:lnTo>
                    <a:lnTo>
                      <a:pt x="178" y="105"/>
                    </a:lnTo>
                    <a:lnTo>
                      <a:pt x="183" y="102"/>
                    </a:lnTo>
                    <a:lnTo>
                      <a:pt x="186" y="99"/>
                    </a:lnTo>
                    <a:lnTo>
                      <a:pt x="165" y="94"/>
                    </a:lnTo>
                    <a:lnTo>
                      <a:pt x="140" y="91"/>
                    </a:lnTo>
                    <a:lnTo>
                      <a:pt x="115" y="88"/>
                    </a:lnTo>
                    <a:lnTo>
                      <a:pt x="90" y="86"/>
                    </a:lnTo>
                    <a:lnTo>
                      <a:pt x="64" y="86"/>
                    </a:lnTo>
                    <a:lnTo>
                      <a:pt x="41" y="87"/>
                    </a:lnTo>
                    <a:lnTo>
                      <a:pt x="21" y="91"/>
                    </a:lnTo>
                    <a:lnTo>
                      <a:pt x="3" y="94"/>
                    </a:lnTo>
                    <a:lnTo>
                      <a:pt x="6" y="86"/>
                    </a:lnTo>
                    <a:lnTo>
                      <a:pt x="14" y="85"/>
                    </a:lnTo>
                    <a:lnTo>
                      <a:pt x="23" y="83"/>
                    </a:lnTo>
                    <a:lnTo>
                      <a:pt x="33" y="81"/>
                    </a:lnTo>
                    <a:lnTo>
                      <a:pt x="44" y="80"/>
                    </a:lnTo>
                    <a:lnTo>
                      <a:pt x="56" y="79"/>
                    </a:lnTo>
                    <a:lnTo>
                      <a:pt x="69" y="79"/>
                    </a:lnTo>
                    <a:lnTo>
                      <a:pt x="82" y="78"/>
                    </a:lnTo>
                    <a:lnTo>
                      <a:pt x="95" y="78"/>
                    </a:lnTo>
                    <a:lnTo>
                      <a:pt x="108" y="78"/>
                    </a:lnTo>
                    <a:lnTo>
                      <a:pt x="122" y="78"/>
                    </a:lnTo>
                    <a:lnTo>
                      <a:pt x="136" y="79"/>
                    </a:lnTo>
                    <a:lnTo>
                      <a:pt x="148" y="80"/>
                    </a:lnTo>
                    <a:lnTo>
                      <a:pt x="161" y="83"/>
                    </a:lnTo>
                    <a:lnTo>
                      <a:pt x="173" y="85"/>
                    </a:lnTo>
                    <a:lnTo>
                      <a:pt x="184" y="87"/>
                    </a:lnTo>
                    <a:lnTo>
                      <a:pt x="195" y="91"/>
                    </a:lnTo>
                    <a:lnTo>
                      <a:pt x="199" y="88"/>
                    </a:lnTo>
                    <a:lnTo>
                      <a:pt x="205" y="85"/>
                    </a:lnTo>
                    <a:lnTo>
                      <a:pt x="211" y="81"/>
                    </a:lnTo>
                    <a:lnTo>
                      <a:pt x="216" y="78"/>
                    </a:lnTo>
                    <a:lnTo>
                      <a:pt x="222" y="74"/>
                    </a:lnTo>
                    <a:lnTo>
                      <a:pt x="228" y="71"/>
                    </a:lnTo>
                    <a:lnTo>
                      <a:pt x="233" y="66"/>
                    </a:lnTo>
                    <a:lnTo>
                      <a:pt x="236" y="63"/>
                    </a:lnTo>
                    <a:lnTo>
                      <a:pt x="226" y="61"/>
                    </a:lnTo>
                    <a:lnTo>
                      <a:pt x="214" y="60"/>
                    </a:lnTo>
                    <a:lnTo>
                      <a:pt x="200" y="58"/>
                    </a:lnTo>
                    <a:lnTo>
                      <a:pt x="186" y="58"/>
                    </a:lnTo>
                    <a:lnTo>
                      <a:pt x="171" y="58"/>
                    </a:lnTo>
                    <a:lnTo>
                      <a:pt x="157" y="58"/>
                    </a:lnTo>
                    <a:lnTo>
                      <a:pt x="140" y="58"/>
                    </a:lnTo>
                    <a:lnTo>
                      <a:pt x="124" y="60"/>
                    </a:lnTo>
                    <a:lnTo>
                      <a:pt x="108" y="61"/>
                    </a:lnTo>
                    <a:lnTo>
                      <a:pt x="92" y="62"/>
                    </a:lnTo>
                    <a:lnTo>
                      <a:pt x="76" y="63"/>
                    </a:lnTo>
                    <a:lnTo>
                      <a:pt x="61" y="65"/>
                    </a:lnTo>
                    <a:lnTo>
                      <a:pt x="46" y="68"/>
                    </a:lnTo>
                    <a:lnTo>
                      <a:pt x="32" y="71"/>
                    </a:lnTo>
                    <a:lnTo>
                      <a:pt x="19" y="73"/>
                    </a:lnTo>
                    <a:lnTo>
                      <a:pt x="8" y="77"/>
                    </a:lnTo>
                    <a:lnTo>
                      <a:pt x="10" y="66"/>
                    </a:lnTo>
                    <a:lnTo>
                      <a:pt x="21" y="63"/>
                    </a:lnTo>
                    <a:lnTo>
                      <a:pt x="32" y="61"/>
                    </a:lnTo>
                    <a:lnTo>
                      <a:pt x="44" y="58"/>
                    </a:lnTo>
                    <a:lnTo>
                      <a:pt x="56" y="56"/>
                    </a:lnTo>
                    <a:lnTo>
                      <a:pt x="70" y="54"/>
                    </a:lnTo>
                    <a:lnTo>
                      <a:pt x="84" y="51"/>
                    </a:lnTo>
                    <a:lnTo>
                      <a:pt x="98" y="50"/>
                    </a:lnTo>
                    <a:lnTo>
                      <a:pt x="113" y="48"/>
                    </a:lnTo>
                    <a:lnTo>
                      <a:pt x="129" y="48"/>
                    </a:lnTo>
                    <a:lnTo>
                      <a:pt x="144" y="47"/>
                    </a:lnTo>
                    <a:lnTo>
                      <a:pt x="161" y="47"/>
                    </a:lnTo>
                    <a:lnTo>
                      <a:pt x="177" y="47"/>
                    </a:lnTo>
                    <a:lnTo>
                      <a:pt x="195" y="47"/>
                    </a:lnTo>
                    <a:lnTo>
                      <a:pt x="212" y="48"/>
                    </a:lnTo>
                    <a:lnTo>
                      <a:pt x="229" y="49"/>
                    </a:lnTo>
                    <a:lnTo>
                      <a:pt x="246" y="51"/>
                    </a:lnTo>
                    <a:lnTo>
                      <a:pt x="249" y="43"/>
                    </a:lnTo>
                    <a:lnTo>
                      <a:pt x="250" y="34"/>
                    </a:lnTo>
                    <a:lnTo>
                      <a:pt x="249" y="25"/>
                    </a:lnTo>
                    <a:lnTo>
                      <a:pt x="245" y="18"/>
                    </a:lnTo>
                    <a:lnTo>
                      <a:pt x="234" y="17"/>
                    </a:lnTo>
                    <a:lnTo>
                      <a:pt x="221" y="16"/>
                    </a:lnTo>
                    <a:lnTo>
                      <a:pt x="207" y="16"/>
                    </a:lnTo>
                    <a:lnTo>
                      <a:pt x="191" y="17"/>
                    </a:lnTo>
                    <a:lnTo>
                      <a:pt x="175" y="18"/>
                    </a:lnTo>
                    <a:lnTo>
                      <a:pt x="158" y="20"/>
                    </a:lnTo>
                    <a:lnTo>
                      <a:pt x="139" y="23"/>
                    </a:lnTo>
                    <a:lnTo>
                      <a:pt x="122" y="25"/>
                    </a:lnTo>
                    <a:lnTo>
                      <a:pt x="104" y="29"/>
                    </a:lnTo>
                    <a:lnTo>
                      <a:pt x="87" y="32"/>
                    </a:lnTo>
                    <a:lnTo>
                      <a:pt x="70" y="35"/>
                    </a:lnTo>
                    <a:lnTo>
                      <a:pt x="55" y="39"/>
                    </a:lnTo>
                    <a:lnTo>
                      <a:pt x="41" y="42"/>
                    </a:lnTo>
                    <a:lnTo>
                      <a:pt x="30" y="46"/>
                    </a:lnTo>
                    <a:lnTo>
                      <a:pt x="21" y="49"/>
                    </a:lnTo>
                    <a:lnTo>
                      <a:pt x="13" y="51"/>
                    </a:lnTo>
                    <a:lnTo>
                      <a:pt x="13" y="40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8" name="Freeform 140"/>
              <p:cNvSpPr>
                <a:spLocks/>
              </p:cNvSpPr>
              <p:nvPr/>
            </p:nvSpPr>
            <p:spPr bwMode="auto">
              <a:xfrm>
                <a:off x="1239" y="450"/>
                <a:ext cx="49" cy="13"/>
              </a:xfrm>
              <a:custGeom>
                <a:avLst/>
                <a:gdLst>
                  <a:gd name="T0" fmla="*/ 0 w 99"/>
                  <a:gd name="T1" fmla="*/ 2 h 25"/>
                  <a:gd name="T2" fmla="*/ 0 w 99"/>
                  <a:gd name="T3" fmla="*/ 2 h 25"/>
                  <a:gd name="T4" fmla="*/ 0 w 99"/>
                  <a:gd name="T5" fmla="*/ 1 h 25"/>
                  <a:gd name="T6" fmla="*/ 1 w 99"/>
                  <a:gd name="T7" fmla="*/ 1 h 25"/>
                  <a:gd name="T8" fmla="*/ 1 w 99"/>
                  <a:gd name="T9" fmla="*/ 1 h 25"/>
                  <a:gd name="T10" fmla="*/ 2 w 99"/>
                  <a:gd name="T11" fmla="*/ 1 h 25"/>
                  <a:gd name="T12" fmla="*/ 2 w 99"/>
                  <a:gd name="T13" fmla="*/ 1 h 25"/>
                  <a:gd name="T14" fmla="*/ 2 w 99"/>
                  <a:gd name="T15" fmla="*/ 1 h 25"/>
                  <a:gd name="T16" fmla="*/ 3 w 99"/>
                  <a:gd name="T17" fmla="*/ 0 h 25"/>
                  <a:gd name="T18" fmla="*/ 3 w 99"/>
                  <a:gd name="T19" fmla="*/ 1 h 25"/>
                  <a:gd name="T20" fmla="*/ 3 w 99"/>
                  <a:gd name="T21" fmla="*/ 1 h 25"/>
                  <a:gd name="T22" fmla="*/ 4 w 99"/>
                  <a:gd name="T23" fmla="*/ 1 h 25"/>
                  <a:gd name="T24" fmla="*/ 4 w 99"/>
                  <a:gd name="T25" fmla="*/ 1 h 25"/>
                  <a:gd name="T26" fmla="*/ 5 w 99"/>
                  <a:gd name="T27" fmla="*/ 1 h 25"/>
                  <a:gd name="T28" fmla="*/ 5 w 99"/>
                  <a:gd name="T29" fmla="*/ 2 h 25"/>
                  <a:gd name="T30" fmla="*/ 5 w 99"/>
                  <a:gd name="T31" fmla="*/ 2 h 25"/>
                  <a:gd name="T32" fmla="*/ 6 w 99"/>
                  <a:gd name="T33" fmla="*/ 2 h 25"/>
                  <a:gd name="T34" fmla="*/ 5 w 99"/>
                  <a:gd name="T35" fmla="*/ 2 h 25"/>
                  <a:gd name="T36" fmla="*/ 4 w 99"/>
                  <a:gd name="T37" fmla="*/ 2 h 25"/>
                  <a:gd name="T38" fmla="*/ 3 w 99"/>
                  <a:gd name="T39" fmla="*/ 2 h 25"/>
                  <a:gd name="T40" fmla="*/ 2 w 99"/>
                  <a:gd name="T41" fmla="*/ 2 h 25"/>
                  <a:gd name="T42" fmla="*/ 1 w 99"/>
                  <a:gd name="T43" fmla="*/ 2 h 25"/>
                  <a:gd name="T44" fmla="*/ 0 w 99"/>
                  <a:gd name="T45" fmla="*/ 2 h 25"/>
                  <a:gd name="T46" fmla="*/ 0 w 99"/>
                  <a:gd name="T47" fmla="*/ 2 h 25"/>
                  <a:gd name="T48" fmla="*/ 0 w 99"/>
                  <a:gd name="T49" fmla="*/ 2 h 2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99"/>
                  <a:gd name="T76" fmla="*/ 0 h 25"/>
                  <a:gd name="T77" fmla="*/ 99 w 99"/>
                  <a:gd name="T78" fmla="*/ 25 h 25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99" h="25">
                    <a:moveTo>
                      <a:pt x="0" y="19"/>
                    </a:moveTo>
                    <a:lnTo>
                      <a:pt x="6" y="17"/>
                    </a:lnTo>
                    <a:lnTo>
                      <a:pt x="12" y="15"/>
                    </a:lnTo>
                    <a:lnTo>
                      <a:pt x="19" y="12"/>
                    </a:lnTo>
                    <a:lnTo>
                      <a:pt x="25" y="9"/>
                    </a:lnTo>
                    <a:lnTo>
                      <a:pt x="34" y="7"/>
                    </a:lnTo>
                    <a:lnTo>
                      <a:pt x="39" y="3"/>
                    </a:lnTo>
                    <a:lnTo>
                      <a:pt x="46" y="1"/>
                    </a:lnTo>
                    <a:lnTo>
                      <a:pt x="51" y="0"/>
                    </a:lnTo>
                    <a:lnTo>
                      <a:pt x="55" y="1"/>
                    </a:lnTo>
                    <a:lnTo>
                      <a:pt x="61" y="3"/>
                    </a:lnTo>
                    <a:lnTo>
                      <a:pt x="68" y="7"/>
                    </a:lnTo>
                    <a:lnTo>
                      <a:pt x="75" y="10"/>
                    </a:lnTo>
                    <a:lnTo>
                      <a:pt x="82" y="15"/>
                    </a:lnTo>
                    <a:lnTo>
                      <a:pt x="88" y="18"/>
                    </a:lnTo>
                    <a:lnTo>
                      <a:pt x="95" y="22"/>
                    </a:lnTo>
                    <a:lnTo>
                      <a:pt x="99" y="25"/>
                    </a:lnTo>
                    <a:lnTo>
                      <a:pt x="90" y="24"/>
                    </a:lnTo>
                    <a:lnTo>
                      <a:pt x="76" y="23"/>
                    </a:lnTo>
                    <a:lnTo>
                      <a:pt x="61" y="23"/>
                    </a:lnTo>
                    <a:lnTo>
                      <a:pt x="45" y="22"/>
                    </a:lnTo>
                    <a:lnTo>
                      <a:pt x="29" y="20"/>
                    </a:lnTo>
                    <a:lnTo>
                      <a:pt x="15" y="19"/>
                    </a:lnTo>
                    <a:lnTo>
                      <a:pt x="5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49" name="Freeform 141"/>
              <p:cNvSpPr>
                <a:spLocks/>
              </p:cNvSpPr>
              <p:nvPr/>
            </p:nvSpPr>
            <p:spPr bwMode="auto">
              <a:xfrm>
                <a:off x="1256" y="436"/>
                <a:ext cx="74" cy="26"/>
              </a:xfrm>
              <a:custGeom>
                <a:avLst/>
                <a:gdLst>
                  <a:gd name="T0" fmla="*/ 0 w 147"/>
                  <a:gd name="T1" fmla="*/ 0 h 53"/>
                  <a:gd name="T2" fmla="*/ 1 w 147"/>
                  <a:gd name="T3" fmla="*/ 0 h 53"/>
                  <a:gd name="T4" fmla="*/ 2 w 147"/>
                  <a:gd name="T5" fmla="*/ 0 h 53"/>
                  <a:gd name="T6" fmla="*/ 3 w 147"/>
                  <a:gd name="T7" fmla="*/ 0 h 53"/>
                  <a:gd name="T8" fmla="*/ 4 w 147"/>
                  <a:gd name="T9" fmla="*/ 0 h 53"/>
                  <a:gd name="T10" fmla="*/ 5 w 147"/>
                  <a:gd name="T11" fmla="*/ 0 h 53"/>
                  <a:gd name="T12" fmla="*/ 7 w 147"/>
                  <a:gd name="T13" fmla="*/ 0 h 53"/>
                  <a:gd name="T14" fmla="*/ 8 w 147"/>
                  <a:gd name="T15" fmla="*/ 0 h 53"/>
                  <a:gd name="T16" fmla="*/ 9 w 147"/>
                  <a:gd name="T17" fmla="*/ 0 h 53"/>
                  <a:gd name="T18" fmla="*/ 9 w 147"/>
                  <a:gd name="T19" fmla="*/ 0 h 53"/>
                  <a:gd name="T20" fmla="*/ 10 w 147"/>
                  <a:gd name="T21" fmla="*/ 0 h 53"/>
                  <a:gd name="T22" fmla="*/ 10 w 147"/>
                  <a:gd name="T23" fmla="*/ 1 h 53"/>
                  <a:gd name="T24" fmla="*/ 10 w 147"/>
                  <a:gd name="T25" fmla="*/ 1 h 53"/>
                  <a:gd name="T26" fmla="*/ 9 w 147"/>
                  <a:gd name="T27" fmla="*/ 2 h 53"/>
                  <a:gd name="T28" fmla="*/ 9 w 147"/>
                  <a:gd name="T29" fmla="*/ 2 h 53"/>
                  <a:gd name="T30" fmla="*/ 9 w 147"/>
                  <a:gd name="T31" fmla="*/ 3 h 53"/>
                  <a:gd name="T32" fmla="*/ 8 w 147"/>
                  <a:gd name="T33" fmla="*/ 3 h 53"/>
                  <a:gd name="T34" fmla="*/ 7 w 147"/>
                  <a:gd name="T35" fmla="*/ 3 h 53"/>
                  <a:gd name="T36" fmla="*/ 7 w 147"/>
                  <a:gd name="T37" fmla="*/ 3 h 53"/>
                  <a:gd name="T38" fmla="*/ 6 w 147"/>
                  <a:gd name="T39" fmla="*/ 2 h 53"/>
                  <a:gd name="T40" fmla="*/ 5 w 147"/>
                  <a:gd name="T41" fmla="*/ 2 h 53"/>
                  <a:gd name="T42" fmla="*/ 4 w 147"/>
                  <a:gd name="T43" fmla="*/ 1 h 53"/>
                  <a:gd name="T44" fmla="*/ 3 w 147"/>
                  <a:gd name="T45" fmla="*/ 0 h 53"/>
                  <a:gd name="T46" fmla="*/ 2 w 147"/>
                  <a:gd name="T47" fmla="*/ 0 h 53"/>
                  <a:gd name="T48" fmla="*/ 0 w 147"/>
                  <a:gd name="T49" fmla="*/ 0 h 5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47"/>
                  <a:gd name="T76" fmla="*/ 0 h 53"/>
                  <a:gd name="T77" fmla="*/ 147 w 147"/>
                  <a:gd name="T78" fmla="*/ 53 h 5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47" h="53">
                    <a:moveTo>
                      <a:pt x="0" y="0"/>
                    </a:moveTo>
                    <a:lnTo>
                      <a:pt x="11" y="2"/>
                    </a:lnTo>
                    <a:lnTo>
                      <a:pt x="26" y="6"/>
                    </a:lnTo>
                    <a:lnTo>
                      <a:pt x="42" y="8"/>
                    </a:lnTo>
                    <a:lnTo>
                      <a:pt x="60" y="10"/>
                    </a:lnTo>
                    <a:lnTo>
                      <a:pt x="78" y="12"/>
                    </a:lnTo>
                    <a:lnTo>
                      <a:pt x="98" y="12"/>
                    </a:lnTo>
                    <a:lnTo>
                      <a:pt x="117" y="9"/>
                    </a:lnTo>
                    <a:lnTo>
                      <a:pt x="137" y="5"/>
                    </a:lnTo>
                    <a:lnTo>
                      <a:pt x="141" y="8"/>
                    </a:lnTo>
                    <a:lnTo>
                      <a:pt x="145" y="14"/>
                    </a:lnTo>
                    <a:lnTo>
                      <a:pt x="147" y="21"/>
                    </a:lnTo>
                    <a:lnTo>
                      <a:pt x="146" y="28"/>
                    </a:lnTo>
                    <a:lnTo>
                      <a:pt x="144" y="36"/>
                    </a:lnTo>
                    <a:lnTo>
                      <a:pt x="138" y="43"/>
                    </a:lnTo>
                    <a:lnTo>
                      <a:pt x="130" y="48"/>
                    </a:lnTo>
                    <a:lnTo>
                      <a:pt x="117" y="53"/>
                    </a:lnTo>
                    <a:lnTo>
                      <a:pt x="108" y="53"/>
                    </a:lnTo>
                    <a:lnTo>
                      <a:pt x="97" y="48"/>
                    </a:lnTo>
                    <a:lnTo>
                      <a:pt x="83" y="41"/>
                    </a:lnTo>
                    <a:lnTo>
                      <a:pt x="69" y="33"/>
                    </a:lnTo>
                    <a:lnTo>
                      <a:pt x="53" y="24"/>
                    </a:lnTo>
                    <a:lnTo>
                      <a:pt x="36" y="15"/>
                    </a:lnTo>
                    <a:lnTo>
                      <a:pt x="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Freeform 142"/>
              <p:cNvSpPr>
                <a:spLocks/>
              </p:cNvSpPr>
              <p:nvPr/>
            </p:nvSpPr>
            <p:spPr bwMode="auto">
              <a:xfrm>
                <a:off x="1232" y="414"/>
                <a:ext cx="67" cy="13"/>
              </a:xfrm>
              <a:custGeom>
                <a:avLst/>
                <a:gdLst>
                  <a:gd name="T0" fmla="*/ 2 w 134"/>
                  <a:gd name="T1" fmla="*/ 0 h 27"/>
                  <a:gd name="T2" fmla="*/ 3 w 134"/>
                  <a:gd name="T3" fmla="*/ 0 h 27"/>
                  <a:gd name="T4" fmla="*/ 4 w 134"/>
                  <a:gd name="T5" fmla="*/ 0 h 27"/>
                  <a:gd name="T6" fmla="*/ 5 w 134"/>
                  <a:gd name="T7" fmla="*/ 1 h 27"/>
                  <a:gd name="T8" fmla="*/ 6 w 134"/>
                  <a:gd name="T9" fmla="*/ 1 h 27"/>
                  <a:gd name="T10" fmla="*/ 6 w 134"/>
                  <a:gd name="T11" fmla="*/ 1 h 27"/>
                  <a:gd name="T12" fmla="*/ 7 w 134"/>
                  <a:gd name="T13" fmla="*/ 1 h 27"/>
                  <a:gd name="T14" fmla="*/ 7 w 134"/>
                  <a:gd name="T15" fmla="*/ 1 h 27"/>
                  <a:gd name="T16" fmla="*/ 8 w 134"/>
                  <a:gd name="T17" fmla="*/ 1 h 27"/>
                  <a:gd name="T18" fmla="*/ 7 w 134"/>
                  <a:gd name="T19" fmla="*/ 1 h 27"/>
                  <a:gd name="T20" fmla="*/ 5 w 134"/>
                  <a:gd name="T21" fmla="*/ 1 h 27"/>
                  <a:gd name="T22" fmla="*/ 4 w 134"/>
                  <a:gd name="T23" fmla="*/ 1 h 27"/>
                  <a:gd name="T24" fmla="*/ 3 w 134"/>
                  <a:gd name="T25" fmla="*/ 1 h 27"/>
                  <a:gd name="T26" fmla="*/ 2 w 134"/>
                  <a:gd name="T27" fmla="*/ 1 h 27"/>
                  <a:gd name="T28" fmla="*/ 2 w 134"/>
                  <a:gd name="T29" fmla="*/ 1 h 27"/>
                  <a:gd name="T30" fmla="*/ 1 w 134"/>
                  <a:gd name="T31" fmla="*/ 1 h 27"/>
                  <a:gd name="T32" fmla="*/ 0 w 134"/>
                  <a:gd name="T33" fmla="*/ 1 h 27"/>
                  <a:gd name="T34" fmla="*/ 1 w 134"/>
                  <a:gd name="T35" fmla="*/ 1 h 27"/>
                  <a:gd name="T36" fmla="*/ 1 w 134"/>
                  <a:gd name="T37" fmla="*/ 0 h 27"/>
                  <a:gd name="T38" fmla="*/ 1 w 134"/>
                  <a:gd name="T39" fmla="*/ 0 h 27"/>
                  <a:gd name="T40" fmla="*/ 1 w 134"/>
                  <a:gd name="T41" fmla="*/ 0 h 27"/>
                  <a:gd name="T42" fmla="*/ 1 w 134"/>
                  <a:gd name="T43" fmla="*/ 0 h 27"/>
                  <a:gd name="T44" fmla="*/ 1 w 134"/>
                  <a:gd name="T45" fmla="*/ 0 h 27"/>
                  <a:gd name="T46" fmla="*/ 2 w 134"/>
                  <a:gd name="T47" fmla="*/ 0 h 27"/>
                  <a:gd name="T48" fmla="*/ 2 w 134"/>
                  <a:gd name="T49" fmla="*/ 0 h 2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34"/>
                  <a:gd name="T76" fmla="*/ 0 h 27"/>
                  <a:gd name="T77" fmla="*/ 134 w 134"/>
                  <a:gd name="T78" fmla="*/ 27 h 2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34" h="27">
                    <a:moveTo>
                      <a:pt x="37" y="0"/>
                    </a:moveTo>
                    <a:lnTo>
                      <a:pt x="55" y="8"/>
                    </a:lnTo>
                    <a:lnTo>
                      <a:pt x="71" y="14"/>
                    </a:lnTo>
                    <a:lnTo>
                      <a:pt x="85" y="18"/>
                    </a:lnTo>
                    <a:lnTo>
                      <a:pt x="96" y="20"/>
                    </a:lnTo>
                    <a:lnTo>
                      <a:pt x="108" y="21"/>
                    </a:lnTo>
                    <a:lnTo>
                      <a:pt x="117" y="20"/>
                    </a:lnTo>
                    <a:lnTo>
                      <a:pt x="126" y="20"/>
                    </a:lnTo>
                    <a:lnTo>
                      <a:pt x="134" y="19"/>
                    </a:lnTo>
                    <a:lnTo>
                      <a:pt x="113" y="25"/>
                    </a:lnTo>
                    <a:lnTo>
                      <a:pt x="95" y="27"/>
                    </a:lnTo>
                    <a:lnTo>
                      <a:pt x="78" y="26"/>
                    </a:lnTo>
                    <a:lnTo>
                      <a:pt x="62" y="23"/>
                    </a:lnTo>
                    <a:lnTo>
                      <a:pt x="47" y="20"/>
                    </a:lnTo>
                    <a:lnTo>
                      <a:pt x="32" y="18"/>
                    </a:lnTo>
                    <a:lnTo>
                      <a:pt x="17" y="17"/>
                    </a:lnTo>
                    <a:lnTo>
                      <a:pt x="0" y="19"/>
                    </a:lnTo>
                    <a:lnTo>
                      <a:pt x="5" y="17"/>
                    </a:lnTo>
                    <a:lnTo>
                      <a:pt x="10" y="14"/>
                    </a:lnTo>
                    <a:lnTo>
                      <a:pt x="14" y="12"/>
                    </a:lnTo>
                    <a:lnTo>
                      <a:pt x="19" y="10"/>
                    </a:lnTo>
                    <a:lnTo>
                      <a:pt x="24" y="7"/>
                    </a:lnTo>
                    <a:lnTo>
                      <a:pt x="28" y="5"/>
                    </a:lnTo>
                    <a:lnTo>
                      <a:pt x="33" y="3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Freeform 143"/>
              <p:cNvSpPr>
                <a:spLocks/>
              </p:cNvSpPr>
              <p:nvPr/>
            </p:nvSpPr>
            <p:spPr bwMode="auto">
              <a:xfrm>
                <a:off x="1357" y="372"/>
                <a:ext cx="45" cy="80"/>
              </a:xfrm>
              <a:custGeom>
                <a:avLst/>
                <a:gdLst>
                  <a:gd name="T0" fmla="*/ 0 w 90"/>
                  <a:gd name="T1" fmla="*/ 11 h 158"/>
                  <a:gd name="T2" fmla="*/ 1 w 90"/>
                  <a:gd name="T3" fmla="*/ 11 h 158"/>
                  <a:gd name="T4" fmla="*/ 1 w 90"/>
                  <a:gd name="T5" fmla="*/ 10 h 158"/>
                  <a:gd name="T6" fmla="*/ 1 w 90"/>
                  <a:gd name="T7" fmla="*/ 10 h 158"/>
                  <a:gd name="T8" fmla="*/ 1 w 90"/>
                  <a:gd name="T9" fmla="*/ 10 h 158"/>
                  <a:gd name="T10" fmla="*/ 1 w 90"/>
                  <a:gd name="T11" fmla="*/ 10 h 158"/>
                  <a:gd name="T12" fmla="*/ 1 w 90"/>
                  <a:gd name="T13" fmla="*/ 10 h 158"/>
                  <a:gd name="T14" fmla="*/ 1 w 90"/>
                  <a:gd name="T15" fmla="*/ 10 h 158"/>
                  <a:gd name="T16" fmla="*/ 3 w 90"/>
                  <a:gd name="T17" fmla="*/ 10 h 158"/>
                  <a:gd name="T18" fmla="*/ 3 w 90"/>
                  <a:gd name="T19" fmla="*/ 10 h 158"/>
                  <a:gd name="T20" fmla="*/ 4 w 90"/>
                  <a:gd name="T21" fmla="*/ 10 h 158"/>
                  <a:gd name="T22" fmla="*/ 5 w 90"/>
                  <a:gd name="T23" fmla="*/ 10 h 158"/>
                  <a:gd name="T24" fmla="*/ 5 w 90"/>
                  <a:gd name="T25" fmla="*/ 9 h 158"/>
                  <a:gd name="T26" fmla="*/ 6 w 90"/>
                  <a:gd name="T27" fmla="*/ 9 h 158"/>
                  <a:gd name="T28" fmla="*/ 6 w 90"/>
                  <a:gd name="T29" fmla="*/ 9 h 158"/>
                  <a:gd name="T30" fmla="*/ 6 w 90"/>
                  <a:gd name="T31" fmla="*/ 8 h 158"/>
                  <a:gd name="T32" fmla="*/ 6 w 90"/>
                  <a:gd name="T33" fmla="*/ 8 h 158"/>
                  <a:gd name="T34" fmla="*/ 6 w 90"/>
                  <a:gd name="T35" fmla="*/ 8 h 158"/>
                  <a:gd name="T36" fmla="*/ 6 w 90"/>
                  <a:gd name="T37" fmla="*/ 7 h 158"/>
                  <a:gd name="T38" fmla="*/ 5 w 90"/>
                  <a:gd name="T39" fmla="*/ 6 h 158"/>
                  <a:gd name="T40" fmla="*/ 5 w 90"/>
                  <a:gd name="T41" fmla="*/ 5 h 158"/>
                  <a:gd name="T42" fmla="*/ 4 w 90"/>
                  <a:gd name="T43" fmla="*/ 4 h 158"/>
                  <a:gd name="T44" fmla="*/ 3 w 90"/>
                  <a:gd name="T45" fmla="*/ 3 h 158"/>
                  <a:gd name="T46" fmla="*/ 3 w 90"/>
                  <a:gd name="T47" fmla="*/ 1 h 158"/>
                  <a:gd name="T48" fmla="*/ 3 w 90"/>
                  <a:gd name="T49" fmla="*/ 0 h 158"/>
                  <a:gd name="T50" fmla="*/ 3 w 90"/>
                  <a:gd name="T51" fmla="*/ 0 h 158"/>
                  <a:gd name="T52" fmla="*/ 1 w 90"/>
                  <a:gd name="T53" fmla="*/ 1 h 158"/>
                  <a:gd name="T54" fmla="*/ 1 w 90"/>
                  <a:gd name="T55" fmla="*/ 1 h 158"/>
                  <a:gd name="T56" fmla="*/ 1 w 90"/>
                  <a:gd name="T57" fmla="*/ 1 h 158"/>
                  <a:gd name="T58" fmla="*/ 1 w 90"/>
                  <a:gd name="T59" fmla="*/ 2 h 158"/>
                  <a:gd name="T60" fmla="*/ 3 w 90"/>
                  <a:gd name="T61" fmla="*/ 3 h 158"/>
                  <a:gd name="T62" fmla="*/ 3 w 90"/>
                  <a:gd name="T63" fmla="*/ 5 h 158"/>
                  <a:gd name="T64" fmla="*/ 3 w 90"/>
                  <a:gd name="T65" fmla="*/ 6 h 158"/>
                  <a:gd name="T66" fmla="*/ 3 w 90"/>
                  <a:gd name="T67" fmla="*/ 8 h 158"/>
                  <a:gd name="T68" fmla="*/ 1 w 90"/>
                  <a:gd name="T69" fmla="*/ 9 h 158"/>
                  <a:gd name="T70" fmla="*/ 1 w 90"/>
                  <a:gd name="T71" fmla="*/ 10 h 158"/>
                  <a:gd name="T72" fmla="*/ 0 w 90"/>
                  <a:gd name="T73" fmla="*/ 11 h 1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0"/>
                  <a:gd name="T112" fmla="*/ 0 h 158"/>
                  <a:gd name="T113" fmla="*/ 90 w 90"/>
                  <a:gd name="T114" fmla="*/ 158 h 1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0" h="158">
                    <a:moveTo>
                      <a:pt x="0" y="158"/>
                    </a:moveTo>
                    <a:lnTo>
                      <a:pt x="4" y="158"/>
                    </a:lnTo>
                    <a:lnTo>
                      <a:pt x="7" y="157"/>
                    </a:lnTo>
                    <a:lnTo>
                      <a:pt x="12" y="157"/>
                    </a:lnTo>
                    <a:lnTo>
                      <a:pt x="16" y="157"/>
                    </a:lnTo>
                    <a:lnTo>
                      <a:pt x="21" y="157"/>
                    </a:lnTo>
                    <a:lnTo>
                      <a:pt x="26" y="156"/>
                    </a:lnTo>
                    <a:lnTo>
                      <a:pt x="30" y="156"/>
                    </a:lnTo>
                    <a:lnTo>
                      <a:pt x="36" y="155"/>
                    </a:lnTo>
                    <a:lnTo>
                      <a:pt x="51" y="153"/>
                    </a:lnTo>
                    <a:lnTo>
                      <a:pt x="64" y="149"/>
                    </a:lnTo>
                    <a:lnTo>
                      <a:pt x="73" y="146"/>
                    </a:lnTo>
                    <a:lnTo>
                      <a:pt x="79" y="142"/>
                    </a:lnTo>
                    <a:lnTo>
                      <a:pt x="83" y="138"/>
                    </a:lnTo>
                    <a:lnTo>
                      <a:pt x="87" y="132"/>
                    </a:lnTo>
                    <a:lnTo>
                      <a:pt x="89" y="127"/>
                    </a:lnTo>
                    <a:lnTo>
                      <a:pt x="90" y="123"/>
                    </a:lnTo>
                    <a:lnTo>
                      <a:pt x="90" y="115"/>
                    </a:lnTo>
                    <a:lnTo>
                      <a:pt x="87" y="103"/>
                    </a:lnTo>
                    <a:lnTo>
                      <a:pt x="80" y="88"/>
                    </a:lnTo>
                    <a:lnTo>
                      <a:pt x="72" y="71"/>
                    </a:lnTo>
                    <a:lnTo>
                      <a:pt x="64" y="53"/>
                    </a:lnTo>
                    <a:lnTo>
                      <a:pt x="54" y="34"/>
                    </a:lnTo>
                    <a:lnTo>
                      <a:pt x="46" y="16"/>
                    </a:lnTo>
                    <a:lnTo>
                      <a:pt x="40" y="0"/>
                    </a:lnTo>
                    <a:lnTo>
                      <a:pt x="36" y="0"/>
                    </a:lnTo>
                    <a:lnTo>
                      <a:pt x="31" y="1"/>
                    </a:lnTo>
                    <a:lnTo>
                      <a:pt x="26" y="1"/>
                    </a:lnTo>
                    <a:lnTo>
                      <a:pt x="20" y="2"/>
                    </a:lnTo>
                    <a:lnTo>
                      <a:pt x="31" y="19"/>
                    </a:lnTo>
                    <a:lnTo>
                      <a:pt x="40" y="41"/>
                    </a:lnTo>
                    <a:lnTo>
                      <a:pt x="43" y="66"/>
                    </a:lnTo>
                    <a:lnTo>
                      <a:pt x="43" y="92"/>
                    </a:lnTo>
                    <a:lnTo>
                      <a:pt x="38" y="117"/>
                    </a:lnTo>
                    <a:lnTo>
                      <a:pt x="29" y="138"/>
                    </a:lnTo>
                    <a:lnTo>
                      <a:pt x="16" y="153"/>
                    </a:lnTo>
                    <a:lnTo>
                      <a:pt x="0" y="158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Freeform 144"/>
              <p:cNvSpPr>
                <a:spLocks/>
              </p:cNvSpPr>
              <p:nvPr/>
            </p:nvSpPr>
            <p:spPr bwMode="auto">
              <a:xfrm>
                <a:off x="1335" y="337"/>
                <a:ext cx="156" cy="117"/>
              </a:xfrm>
              <a:custGeom>
                <a:avLst/>
                <a:gdLst>
                  <a:gd name="T0" fmla="*/ 14 w 312"/>
                  <a:gd name="T1" fmla="*/ 11 h 233"/>
                  <a:gd name="T2" fmla="*/ 15 w 312"/>
                  <a:gd name="T3" fmla="*/ 10 h 233"/>
                  <a:gd name="T4" fmla="*/ 16 w 312"/>
                  <a:gd name="T5" fmla="*/ 9 h 233"/>
                  <a:gd name="T6" fmla="*/ 17 w 312"/>
                  <a:gd name="T7" fmla="*/ 8 h 233"/>
                  <a:gd name="T8" fmla="*/ 18 w 312"/>
                  <a:gd name="T9" fmla="*/ 7 h 233"/>
                  <a:gd name="T10" fmla="*/ 19 w 312"/>
                  <a:gd name="T11" fmla="*/ 7 h 233"/>
                  <a:gd name="T12" fmla="*/ 19 w 312"/>
                  <a:gd name="T13" fmla="*/ 6 h 233"/>
                  <a:gd name="T14" fmla="*/ 18 w 312"/>
                  <a:gd name="T15" fmla="*/ 5 h 233"/>
                  <a:gd name="T16" fmla="*/ 15 w 312"/>
                  <a:gd name="T17" fmla="*/ 4 h 233"/>
                  <a:gd name="T18" fmla="*/ 13 w 312"/>
                  <a:gd name="T19" fmla="*/ 3 h 233"/>
                  <a:gd name="T20" fmla="*/ 11 w 312"/>
                  <a:gd name="T21" fmla="*/ 2 h 233"/>
                  <a:gd name="T22" fmla="*/ 10 w 312"/>
                  <a:gd name="T23" fmla="*/ 1 h 233"/>
                  <a:gd name="T24" fmla="*/ 7 w 312"/>
                  <a:gd name="T25" fmla="*/ 1 h 233"/>
                  <a:gd name="T26" fmla="*/ 5 w 312"/>
                  <a:gd name="T27" fmla="*/ 1 h 233"/>
                  <a:gd name="T28" fmla="*/ 5 w 312"/>
                  <a:gd name="T29" fmla="*/ 1 h 233"/>
                  <a:gd name="T30" fmla="*/ 3 w 312"/>
                  <a:gd name="T31" fmla="*/ 2 h 233"/>
                  <a:gd name="T32" fmla="*/ 1 w 312"/>
                  <a:gd name="T33" fmla="*/ 3 h 233"/>
                  <a:gd name="T34" fmla="*/ 1 w 312"/>
                  <a:gd name="T35" fmla="*/ 4 h 233"/>
                  <a:gd name="T36" fmla="*/ 1 w 312"/>
                  <a:gd name="T37" fmla="*/ 4 h 233"/>
                  <a:gd name="T38" fmla="*/ 1 w 312"/>
                  <a:gd name="T39" fmla="*/ 4 h 233"/>
                  <a:gd name="T40" fmla="*/ 2 w 312"/>
                  <a:gd name="T41" fmla="*/ 4 h 233"/>
                  <a:gd name="T42" fmla="*/ 3 w 312"/>
                  <a:gd name="T43" fmla="*/ 4 h 233"/>
                  <a:gd name="T44" fmla="*/ 5 w 312"/>
                  <a:gd name="T45" fmla="*/ 4 h 233"/>
                  <a:gd name="T46" fmla="*/ 5 w 312"/>
                  <a:gd name="T47" fmla="*/ 4 h 233"/>
                  <a:gd name="T48" fmla="*/ 6 w 312"/>
                  <a:gd name="T49" fmla="*/ 5 h 233"/>
                  <a:gd name="T50" fmla="*/ 7 w 312"/>
                  <a:gd name="T51" fmla="*/ 7 h 233"/>
                  <a:gd name="T52" fmla="*/ 9 w 312"/>
                  <a:gd name="T53" fmla="*/ 9 h 233"/>
                  <a:gd name="T54" fmla="*/ 10 w 312"/>
                  <a:gd name="T55" fmla="*/ 11 h 233"/>
                  <a:gd name="T56" fmla="*/ 10 w 312"/>
                  <a:gd name="T57" fmla="*/ 13 h 233"/>
                  <a:gd name="T58" fmla="*/ 10 w 312"/>
                  <a:gd name="T59" fmla="*/ 14 h 233"/>
                  <a:gd name="T60" fmla="*/ 9 w 312"/>
                  <a:gd name="T61" fmla="*/ 14 h 233"/>
                  <a:gd name="T62" fmla="*/ 7 w 312"/>
                  <a:gd name="T63" fmla="*/ 15 h 233"/>
                  <a:gd name="T64" fmla="*/ 9 w 312"/>
                  <a:gd name="T65" fmla="*/ 15 h 233"/>
                  <a:gd name="T66" fmla="*/ 10 w 312"/>
                  <a:gd name="T67" fmla="*/ 14 h 233"/>
                  <a:gd name="T68" fmla="*/ 12 w 312"/>
                  <a:gd name="T69" fmla="*/ 13 h 233"/>
                  <a:gd name="T70" fmla="*/ 13 w 312"/>
                  <a:gd name="T71" fmla="*/ 12 h 23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12"/>
                  <a:gd name="T109" fmla="*/ 0 h 233"/>
                  <a:gd name="T110" fmla="*/ 312 w 312"/>
                  <a:gd name="T111" fmla="*/ 233 h 23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12" h="233">
                    <a:moveTo>
                      <a:pt x="230" y="174"/>
                    </a:moveTo>
                    <a:lnTo>
                      <a:pt x="235" y="165"/>
                    </a:lnTo>
                    <a:lnTo>
                      <a:pt x="240" y="157"/>
                    </a:lnTo>
                    <a:lnTo>
                      <a:pt x="245" y="148"/>
                    </a:lnTo>
                    <a:lnTo>
                      <a:pt x="250" y="141"/>
                    </a:lnTo>
                    <a:lnTo>
                      <a:pt x="256" y="132"/>
                    </a:lnTo>
                    <a:lnTo>
                      <a:pt x="263" y="125"/>
                    </a:lnTo>
                    <a:lnTo>
                      <a:pt x="271" y="119"/>
                    </a:lnTo>
                    <a:lnTo>
                      <a:pt x="279" y="113"/>
                    </a:lnTo>
                    <a:lnTo>
                      <a:pt x="288" y="110"/>
                    </a:lnTo>
                    <a:lnTo>
                      <a:pt x="296" y="106"/>
                    </a:lnTo>
                    <a:lnTo>
                      <a:pt x="304" y="103"/>
                    </a:lnTo>
                    <a:lnTo>
                      <a:pt x="312" y="100"/>
                    </a:lnTo>
                    <a:lnTo>
                      <a:pt x="301" y="88"/>
                    </a:lnTo>
                    <a:lnTo>
                      <a:pt x="291" y="77"/>
                    </a:lnTo>
                    <a:lnTo>
                      <a:pt x="278" y="66"/>
                    </a:lnTo>
                    <a:lnTo>
                      <a:pt x="266" y="57"/>
                    </a:lnTo>
                    <a:lnTo>
                      <a:pt x="251" y="49"/>
                    </a:lnTo>
                    <a:lnTo>
                      <a:pt x="237" y="41"/>
                    </a:lnTo>
                    <a:lnTo>
                      <a:pt x="222" y="34"/>
                    </a:lnTo>
                    <a:lnTo>
                      <a:pt x="206" y="27"/>
                    </a:lnTo>
                    <a:lnTo>
                      <a:pt x="190" y="23"/>
                    </a:lnTo>
                    <a:lnTo>
                      <a:pt x="174" y="17"/>
                    </a:lnTo>
                    <a:lnTo>
                      <a:pt x="157" y="13"/>
                    </a:lnTo>
                    <a:lnTo>
                      <a:pt x="141" y="9"/>
                    </a:lnTo>
                    <a:lnTo>
                      <a:pt x="124" y="7"/>
                    </a:lnTo>
                    <a:lnTo>
                      <a:pt x="108" y="3"/>
                    </a:lnTo>
                    <a:lnTo>
                      <a:pt x="93" y="1"/>
                    </a:lnTo>
                    <a:lnTo>
                      <a:pt x="77" y="0"/>
                    </a:lnTo>
                    <a:lnTo>
                      <a:pt x="68" y="8"/>
                    </a:lnTo>
                    <a:lnTo>
                      <a:pt x="57" y="16"/>
                    </a:lnTo>
                    <a:lnTo>
                      <a:pt x="48" y="24"/>
                    </a:lnTo>
                    <a:lnTo>
                      <a:pt x="39" y="31"/>
                    </a:lnTo>
                    <a:lnTo>
                      <a:pt x="30" y="38"/>
                    </a:lnTo>
                    <a:lnTo>
                      <a:pt x="19" y="44"/>
                    </a:lnTo>
                    <a:lnTo>
                      <a:pt x="10" y="51"/>
                    </a:lnTo>
                    <a:lnTo>
                      <a:pt x="0" y="58"/>
                    </a:lnTo>
                    <a:lnTo>
                      <a:pt x="7" y="58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7" y="61"/>
                    </a:lnTo>
                    <a:lnTo>
                      <a:pt x="36" y="58"/>
                    </a:lnTo>
                    <a:lnTo>
                      <a:pt x="46" y="56"/>
                    </a:lnTo>
                    <a:lnTo>
                      <a:pt x="54" y="55"/>
                    </a:lnTo>
                    <a:lnTo>
                      <a:pt x="63" y="54"/>
                    </a:lnTo>
                    <a:lnTo>
                      <a:pt x="71" y="54"/>
                    </a:lnTo>
                    <a:lnTo>
                      <a:pt x="80" y="54"/>
                    </a:lnTo>
                    <a:lnTo>
                      <a:pt x="88" y="54"/>
                    </a:lnTo>
                    <a:lnTo>
                      <a:pt x="96" y="55"/>
                    </a:lnTo>
                    <a:lnTo>
                      <a:pt x="102" y="70"/>
                    </a:lnTo>
                    <a:lnTo>
                      <a:pt x="109" y="86"/>
                    </a:lnTo>
                    <a:lnTo>
                      <a:pt x="118" y="103"/>
                    </a:lnTo>
                    <a:lnTo>
                      <a:pt x="126" y="121"/>
                    </a:lnTo>
                    <a:lnTo>
                      <a:pt x="134" y="139"/>
                    </a:lnTo>
                    <a:lnTo>
                      <a:pt x="141" y="156"/>
                    </a:lnTo>
                    <a:lnTo>
                      <a:pt x="147" y="172"/>
                    </a:lnTo>
                    <a:lnTo>
                      <a:pt x="149" y="187"/>
                    </a:lnTo>
                    <a:lnTo>
                      <a:pt x="149" y="195"/>
                    </a:lnTo>
                    <a:lnTo>
                      <a:pt x="147" y="202"/>
                    </a:lnTo>
                    <a:lnTo>
                      <a:pt x="145" y="209"/>
                    </a:lnTo>
                    <a:lnTo>
                      <a:pt x="140" y="214"/>
                    </a:lnTo>
                    <a:lnTo>
                      <a:pt x="134" y="220"/>
                    </a:lnTo>
                    <a:lnTo>
                      <a:pt x="129" y="225"/>
                    </a:lnTo>
                    <a:lnTo>
                      <a:pt x="122" y="229"/>
                    </a:lnTo>
                    <a:lnTo>
                      <a:pt x="114" y="233"/>
                    </a:lnTo>
                    <a:lnTo>
                      <a:pt x="133" y="229"/>
                    </a:lnTo>
                    <a:lnTo>
                      <a:pt x="149" y="226"/>
                    </a:lnTo>
                    <a:lnTo>
                      <a:pt x="165" y="221"/>
                    </a:lnTo>
                    <a:lnTo>
                      <a:pt x="179" y="216"/>
                    </a:lnTo>
                    <a:lnTo>
                      <a:pt x="192" y="208"/>
                    </a:lnTo>
                    <a:lnTo>
                      <a:pt x="205" y="200"/>
                    </a:lnTo>
                    <a:lnTo>
                      <a:pt x="217" y="188"/>
                    </a:lnTo>
                    <a:lnTo>
                      <a:pt x="230" y="174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Freeform 145"/>
              <p:cNvSpPr>
                <a:spLocks/>
              </p:cNvSpPr>
              <p:nvPr/>
            </p:nvSpPr>
            <p:spPr bwMode="auto">
              <a:xfrm>
                <a:off x="1388" y="291"/>
                <a:ext cx="534" cy="100"/>
              </a:xfrm>
              <a:custGeom>
                <a:avLst/>
                <a:gdLst>
                  <a:gd name="T0" fmla="*/ 66 w 1067"/>
                  <a:gd name="T1" fmla="*/ 11 h 200"/>
                  <a:gd name="T2" fmla="*/ 62 w 1067"/>
                  <a:gd name="T3" fmla="*/ 12 h 200"/>
                  <a:gd name="T4" fmla="*/ 58 w 1067"/>
                  <a:gd name="T5" fmla="*/ 12 h 200"/>
                  <a:gd name="T6" fmla="*/ 53 w 1067"/>
                  <a:gd name="T7" fmla="*/ 13 h 200"/>
                  <a:gd name="T8" fmla="*/ 48 w 1067"/>
                  <a:gd name="T9" fmla="*/ 13 h 200"/>
                  <a:gd name="T10" fmla="*/ 44 w 1067"/>
                  <a:gd name="T11" fmla="*/ 13 h 200"/>
                  <a:gd name="T12" fmla="*/ 39 w 1067"/>
                  <a:gd name="T13" fmla="*/ 12 h 200"/>
                  <a:gd name="T14" fmla="*/ 34 w 1067"/>
                  <a:gd name="T15" fmla="*/ 11 h 200"/>
                  <a:gd name="T16" fmla="*/ 31 w 1067"/>
                  <a:gd name="T17" fmla="*/ 9 h 200"/>
                  <a:gd name="T18" fmla="*/ 27 w 1067"/>
                  <a:gd name="T19" fmla="*/ 6 h 200"/>
                  <a:gd name="T20" fmla="*/ 24 w 1067"/>
                  <a:gd name="T21" fmla="*/ 6 h 200"/>
                  <a:gd name="T22" fmla="*/ 21 w 1067"/>
                  <a:gd name="T23" fmla="*/ 5 h 200"/>
                  <a:gd name="T24" fmla="*/ 18 w 1067"/>
                  <a:gd name="T25" fmla="*/ 3 h 200"/>
                  <a:gd name="T26" fmla="*/ 14 w 1067"/>
                  <a:gd name="T27" fmla="*/ 3 h 200"/>
                  <a:gd name="T28" fmla="*/ 11 w 1067"/>
                  <a:gd name="T29" fmla="*/ 3 h 200"/>
                  <a:gd name="T30" fmla="*/ 7 w 1067"/>
                  <a:gd name="T31" fmla="*/ 5 h 200"/>
                  <a:gd name="T32" fmla="*/ 5 w 1067"/>
                  <a:gd name="T33" fmla="*/ 6 h 200"/>
                  <a:gd name="T34" fmla="*/ 4 w 1067"/>
                  <a:gd name="T35" fmla="*/ 6 h 200"/>
                  <a:gd name="T36" fmla="*/ 2 w 1067"/>
                  <a:gd name="T37" fmla="*/ 5 h 200"/>
                  <a:gd name="T38" fmla="*/ 1 w 1067"/>
                  <a:gd name="T39" fmla="*/ 5 h 200"/>
                  <a:gd name="T40" fmla="*/ 2 w 1067"/>
                  <a:gd name="T41" fmla="*/ 3 h 200"/>
                  <a:gd name="T42" fmla="*/ 6 w 1067"/>
                  <a:gd name="T43" fmla="*/ 2 h 200"/>
                  <a:gd name="T44" fmla="*/ 10 w 1067"/>
                  <a:gd name="T45" fmla="*/ 1 h 200"/>
                  <a:gd name="T46" fmla="*/ 15 w 1067"/>
                  <a:gd name="T47" fmla="*/ 1 h 200"/>
                  <a:gd name="T48" fmla="*/ 21 w 1067"/>
                  <a:gd name="T49" fmla="*/ 0 h 200"/>
                  <a:gd name="T50" fmla="*/ 26 w 1067"/>
                  <a:gd name="T51" fmla="*/ 1 h 200"/>
                  <a:gd name="T52" fmla="*/ 32 w 1067"/>
                  <a:gd name="T53" fmla="*/ 1 h 200"/>
                  <a:gd name="T54" fmla="*/ 36 w 1067"/>
                  <a:gd name="T55" fmla="*/ 2 h 200"/>
                  <a:gd name="T56" fmla="*/ 41 w 1067"/>
                  <a:gd name="T57" fmla="*/ 3 h 200"/>
                  <a:gd name="T58" fmla="*/ 44 w 1067"/>
                  <a:gd name="T59" fmla="*/ 3 h 200"/>
                  <a:gd name="T60" fmla="*/ 47 w 1067"/>
                  <a:gd name="T61" fmla="*/ 5 h 200"/>
                  <a:gd name="T62" fmla="*/ 49 w 1067"/>
                  <a:gd name="T63" fmla="*/ 6 h 200"/>
                  <a:gd name="T64" fmla="*/ 51 w 1067"/>
                  <a:gd name="T65" fmla="*/ 7 h 200"/>
                  <a:gd name="T66" fmla="*/ 54 w 1067"/>
                  <a:gd name="T67" fmla="*/ 9 h 200"/>
                  <a:gd name="T68" fmla="*/ 56 w 1067"/>
                  <a:gd name="T69" fmla="*/ 10 h 200"/>
                  <a:gd name="T70" fmla="*/ 59 w 1067"/>
                  <a:gd name="T71" fmla="*/ 11 h 200"/>
                  <a:gd name="T72" fmla="*/ 61 w 1067"/>
                  <a:gd name="T73" fmla="*/ 10 h 200"/>
                  <a:gd name="T74" fmla="*/ 62 w 1067"/>
                  <a:gd name="T75" fmla="*/ 10 h 200"/>
                  <a:gd name="T76" fmla="*/ 63 w 1067"/>
                  <a:gd name="T77" fmla="*/ 9 h 200"/>
                  <a:gd name="T78" fmla="*/ 65 w 1067"/>
                  <a:gd name="T79" fmla="*/ 7 h 200"/>
                  <a:gd name="T80" fmla="*/ 66 w 1067"/>
                  <a:gd name="T81" fmla="*/ 9 h 200"/>
                  <a:gd name="T82" fmla="*/ 67 w 1067"/>
                  <a:gd name="T83" fmla="*/ 10 h 20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067"/>
                  <a:gd name="T127" fmla="*/ 0 h 200"/>
                  <a:gd name="T128" fmla="*/ 1067 w 1067"/>
                  <a:gd name="T129" fmla="*/ 200 h 20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067" h="200">
                    <a:moveTo>
                      <a:pt x="1067" y="169"/>
                    </a:moveTo>
                    <a:lnTo>
                      <a:pt x="1041" y="173"/>
                    </a:lnTo>
                    <a:lnTo>
                      <a:pt x="1012" y="178"/>
                    </a:lnTo>
                    <a:lnTo>
                      <a:pt x="981" y="182"/>
                    </a:lnTo>
                    <a:lnTo>
                      <a:pt x="948" y="187"/>
                    </a:lnTo>
                    <a:lnTo>
                      <a:pt x="914" y="190"/>
                    </a:lnTo>
                    <a:lnTo>
                      <a:pt x="879" y="195"/>
                    </a:lnTo>
                    <a:lnTo>
                      <a:pt x="842" y="197"/>
                    </a:lnTo>
                    <a:lnTo>
                      <a:pt x="806" y="198"/>
                    </a:lnTo>
                    <a:lnTo>
                      <a:pt x="768" y="200"/>
                    </a:lnTo>
                    <a:lnTo>
                      <a:pt x="730" y="198"/>
                    </a:lnTo>
                    <a:lnTo>
                      <a:pt x="692" y="195"/>
                    </a:lnTo>
                    <a:lnTo>
                      <a:pt x="652" y="190"/>
                    </a:lnTo>
                    <a:lnTo>
                      <a:pt x="616" y="182"/>
                    </a:lnTo>
                    <a:lnTo>
                      <a:pt x="578" y="173"/>
                    </a:lnTo>
                    <a:lnTo>
                      <a:pt x="542" y="161"/>
                    </a:lnTo>
                    <a:lnTo>
                      <a:pt x="506" y="146"/>
                    </a:lnTo>
                    <a:lnTo>
                      <a:pt x="481" y="133"/>
                    </a:lnTo>
                    <a:lnTo>
                      <a:pt x="456" y="122"/>
                    </a:lnTo>
                    <a:lnTo>
                      <a:pt x="430" y="110"/>
                    </a:lnTo>
                    <a:lnTo>
                      <a:pt x="405" y="99"/>
                    </a:lnTo>
                    <a:lnTo>
                      <a:pt x="380" y="89"/>
                    </a:lnTo>
                    <a:lnTo>
                      <a:pt x="353" y="80"/>
                    </a:lnTo>
                    <a:lnTo>
                      <a:pt x="328" y="72"/>
                    </a:lnTo>
                    <a:lnTo>
                      <a:pt x="301" y="65"/>
                    </a:lnTo>
                    <a:lnTo>
                      <a:pt x="276" y="61"/>
                    </a:lnTo>
                    <a:lnTo>
                      <a:pt x="248" y="58"/>
                    </a:lnTo>
                    <a:lnTo>
                      <a:pt x="222" y="57"/>
                    </a:lnTo>
                    <a:lnTo>
                      <a:pt x="194" y="58"/>
                    </a:lnTo>
                    <a:lnTo>
                      <a:pt x="167" y="62"/>
                    </a:lnTo>
                    <a:lnTo>
                      <a:pt x="138" y="68"/>
                    </a:lnTo>
                    <a:lnTo>
                      <a:pt x="109" y="77"/>
                    </a:lnTo>
                    <a:lnTo>
                      <a:pt x="79" y="88"/>
                    </a:lnTo>
                    <a:lnTo>
                      <a:pt x="70" y="86"/>
                    </a:lnTo>
                    <a:lnTo>
                      <a:pt x="61" y="84"/>
                    </a:lnTo>
                    <a:lnTo>
                      <a:pt x="51" y="81"/>
                    </a:lnTo>
                    <a:lnTo>
                      <a:pt x="41" y="80"/>
                    </a:lnTo>
                    <a:lnTo>
                      <a:pt x="31" y="78"/>
                    </a:lnTo>
                    <a:lnTo>
                      <a:pt x="20" y="77"/>
                    </a:lnTo>
                    <a:lnTo>
                      <a:pt x="10" y="74"/>
                    </a:lnTo>
                    <a:lnTo>
                      <a:pt x="0" y="73"/>
                    </a:lnTo>
                    <a:lnTo>
                      <a:pt x="23" y="55"/>
                    </a:lnTo>
                    <a:lnTo>
                      <a:pt x="51" y="39"/>
                    </a:lnTo>
                    <a:lnTo>
                      <a:pt x="84" y="26"/>
                    </a:lnTo>
                    <a:lnTo>
                      <a:pt x="118" y="16"/>
                    </a:lnTo>
                    <a:lnTo>
                      <a:pt x="157" y="9"/>
                    </a:lnTo>
                    <a:lnTo>
                      <a:pt x="198" y="3"/>
                    </a:lnTo>
                    <a:lnTo>
                      <a:pt x="240" y="1"/>
                    </a:lnTo>
                    <a:lnTo>
                      <a:pt x="284" y="0"/>
                    </a:lnTo>
                    <a:lnTo>
                      <a:pt x="328" y="0"/>
                    </a:lnTo>
                    <a:lnTo>
                      <a:pt x="372" y="2"/>
                    </a:lnTo>
                    <a:lnTo>
                      <a:pt x="415" y="4"/>
                    </a:lnTo>
                    <a:lnTo>
                      <a:pt x="459" y="9"/>
                    </a:lnTo>
                    <a:lnTo>
                      <a:pt x="499" y="14"/>
                    </a:lnTo>
                    <a:lnTo>
                      <a:pt x="538" y="19"/>
                    </a:lnTo>
                    <a:lnTo>
                      <a:pt x="575" y="25"/>
                    </a:lnTo>
                    <a:lnTo>
                      <a:pt x="609" y="31"/>
                    </a:lnTo>
                    <a:lnTo>
                      <a:pt x="641" y="38"/>
                    </a:lnTo>
                    <a:lnTo>
                      <a:pt x="670" y="46"/>
                    </a:lnTo>
                    <a:lnTo>
                      <a:pt x="696" y="55"/>
                    </a:lnTo>
                    <a:lnTo>
                      <a:pt x="720" y="65"/>
                    </a:lnTo>
                    <a:lnTo>
                      <a:pt x="741" y="76"/>
                    </a:lnTo>
                    <a:lnTo>
                      <a:pt x="762" y="86"/>
                    </a:lnTo>
                    <a:lnTo>
                      <a:pt x="780" y="96"/>
                    </a:lnTo>
                    <a:lnTo>
                      <a:pt x="799" y="107"/>
                    </a:lnTo>
                    <a:lnTo>
                      <a:pt x="816" y="117"/>
                    </a:lnTo>
                    <a:lnTo>
                      <a:pt x="834" y="126"/>
                    </a:lnTo>
                    <a:lnTo>
                      <a:pt x="852" y="135"/>
                    </a:lnTo>
                    <a:lnTo>
                      <a:pt x="871" y="143"/>
                    </a:lnTo>
                    <a:lnTo>
                      <a:pt x="891" y="150"/>
                    </a:lnTo>
                    <a:lnTo>
                      <a:pt x="913" y="156"/>
                    </a:lnTo>
                    <a:lnTo>
                      <a:pt x="937" y="161"/>
                    </a:lnTo>
                    <a:lnTo>
                      <a:pt x="963" y="163"/>
                    </a:lnTo>
                    <a:lnTo>
                      <a:pt x="970" y="159"/>
                    </a:lnTo>
                    <a:lnTo>
                      <a:pt x="977" y="155"/>
                    </a:lnTo>
                    <a:lnTo>
                      <a:pt x="986" y="150"/>
                    </a:lnTo>
                    <a:lnTo>
                      <a:pt x="996" y="144"/>
                    </a:lnTo>
                    <a:lnTo>
                      <a:pt x="1006" y="140"/>
                    </a:lnTo>
                    <a:lnTo>
                      <a:pt x="1016" y="133"/>
                    </a:lnTo>
                    <a:lnTo>
                      <a:pt x="1028" y="127"/>
                    </a:lnTo>
                    <a:lnTo>
                      <a:pt x="1041" y="120"/>
                    </a:lnTo>
                    <a:lnTo>
                      <a:pt x="1049" y="131"/>
                    </a:lnTo>
                    <a:lnTo>
                      <a:pt x="1056" y="142"/>
                    </a:lnTo>
                    <a:lnTo>
                      <a:pt x="1062" y="156"/>
                    </a:lnTo>
                    <a:lnTo>
                      <a:pt x="1067" y="169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Freeform 146"/>
              <p:cNvSpPr>
                <a:spLocks/>
              </p:cNvSpPr>
              <p:nvPr/>
            </p:nvSpPr>
            <p:spPr bwMode="auto">
              <a:xfrm>
                <a:off x="1477" y="449"/>
                <a:ext cx="71" cy="27"/>
              </a:xfrm>
              <a:custGeom>
                <a:avLst/>
                <a:gdLst>
                  <a:gd name="T0" fmla="*/ 0 w 142"/>
                  <a:gd name="T1" fmla="*/ 0 h 55"/>
                  <a:gd name="T2" fmla="*/ 1 w 142"/>
                  <a:gd name="T3" fmla="*/ 0 h 55"/>
                  <a:gd name="T4" fmla="*/ 1 w 142"/>
                  <a:gd name="T5" fmla="*/ 1 h 55"/>
                  <a:gd name="T6" fmla="*/ 1 w 142"/>
                  <a:gd name="T7" fmla="*/ 1 h 55"/>
                  <a:gd name="T8" fmla="*/ 2 w 142"/>
                  <a:gd name="T9" fmla="*/ 2 h 55"/>
                  <a:gd name="T10" fmla="*/ 2 w 142"/>
                  <a:gd name="T11" fmla="*/ 2 h 55"/>
                  <a:gd name="T12" fmla="*/ 3 w 142"/>
                  <a:gd name="T13" fmla="*/ 2 h 55"/>
                  <a:gd name="T14" fmla="*/ 4 w 142"/>
                  <a:gd name="T15" fmla="*/ 3 h 55"/>
                  <a:gd name="T16" fmla="*/ 4 w 142"/>
                  <a:gd name="T17" fmla="*/ 3 h 55"/>
                  <a:gd name="T18" fmla="*/ 4 w 142"/>
                  <a:gd name="T19" fmla="*/ 3 h 55"/>
                  <a:gd name="T20" fmla="*/ 5 w 142"/>
                  <a:gd name="T21" fmla="*/ 3 h 55"/>
                  <a:gd name="T22" fmla="*/ 5 w 142"/>
                  <a:gd name="T23" fmla="*/ 3 h 55"/>
                  <a:gd name="T24" fmla="*/ 6 w 142"/>
                  <a:gd name="T25" fmla="*/ 3 h 55"/>
                  <a:gd name="T26" fmla="*/ 7 w 142"/>
                  <a:gd name="T27" fmla="*/ 3 h 55"/>
                  <a:gd name="T28" fmla="*/ 7 w 142"/>
                  <a:gd name="T29" fmla="*/ 3 h 55"/>
                  <a:gd name="T30" fmla="*/ 9 w 142"/>
                  <a:gd name="T31" fmla="*/ 2 h 55"/>
                  <a:gd name="T32" fmla="*/ 9 w 142"/>
                  <a:gd name="T33" fmla="*/ 1 h 55"/>
                  <a:gd name="T34" fmla="*/ 7 w 142"/>
                  <a:gd name="T35" fmla="*/ 1 h 55"/>
                  <a:gd name="T36" fmla="*/ 6 w 142"/>
                  <a:gd name="T37" fmla="*/ 1 h 55"/>
                  <a:gd name="T38" fmla="*/ 5 w 142"/>
                  <a:gd name="T39" fmla="*/ 1 h 55"/>
                  <a:gd name="T40" fmla="*/ 4 w 142"/>
                  <a:gd name="T41" fmla="*/ 0 h 55"/>
                  <a:gd name="T42" fmla="*/ 3 w 142"/>
                  <a:gd name="T43" fmla="*/ 0 h 55"/>
                  <a:gd name="T44" fmla="*/ 1 w 142"/>
                  <a:gd name="T45" fmla="*/ 0 h 55"/>
                  <a:gd name="T46" fmla="*/ 1 w 142"/>
                  <a:gd name="T47" fmla="*/ 0 h 55"/>
                  <a:gd name="T48" fmla="*/ 0 w 142"/>
                  <a:gd name="T49" fmla="*/ 0 h 55"/>
                  <a:gd name="T50" fmla="*/ 0 w 142"/>
                  <a:gd name="T51" fmla="*/ 0 h 5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42"/>
                  <a:gd name="T79" fmla="*/ 0 h 55"/>
                  <a:gd name="T80" fmla="*/ 142 w 142"/>
                  <a:gd name="T81" fmla="*/ 55 h 55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42" h="55">
                    <a:moveTo>
                      <a:pt x="0" y="9"/>
                    </a:moveTo>
                    <a:lnTo>
                      <a:pt x="8" y="14"/>
                    </a:lnTo>
                    <a:lnTo>
                      <a:pt x="17" y="21"/>
                    </a:lnTo>
                    <a:lnTo>
                      <a:pt x="28" y="27"/>
                    </a:lnTo>
                    <a:lnTo>
                      <a:pt x="38" y="34"/>
                    </a:lnTo>
                    <a:lnTo>
                      <a:pt x="47" y="40"/>
                    </a:lnTo>
                    <a:lnTo>
                      <a:pt x="57" y="44"/>
                    </a:lnTo>
                    <a:lnTo>
                      <a:pt x="66" y="49"/>
                    </a:lnTo>
                    <a:lnTo>
                      <a:pt x="72" y="51"/>
                    </a:lnTo>
                    <a:lnTo>
                      <a:pt x="79" y="52"/>
                    </a:lnTo>
                    <a:lnTo>
                      <a:pt x="86" y="54"/>
                    </a:lnTo>
                    <a:lnTo>
                      <a:pt x="95" y="55"/>
                    </a:lnTo>
                    <a:lnTo>
                      <a:pt x="104" y="54"/>
                    </a:lnTo>
                    <a:lnTo>
                      <a:pt x="113" y="51"/>
                    </a:lnTo>
                    <a:lnTo>
                      <a:pt x="123" y="48"/>
                    </a:lnTo>
                    <a:lnTo>
                      <a:pt x="132" y="41"/>
                    </a:lnTo>
                    <a:lnTo>
                      <a:pt x="142" y="31"/>
                    </a:lnTo>
                    <a:lnTo>
                      <a:pt x="125" y="26"/>
                    </a:lnTo>
                    <a:lnTo>
                      <a:pt x="108" y="20"/>
                    </a:lnTo>
                    <a:lnTo>
                      <a:pt x="89" y="16"/>
                    </a:lnTo>
                    <a:lnTo>
                      <a:pt x="69" y="10"/>
                    </a:lnTo>
                    <a:lnTo>
                      <a:pt x="49" y="5"/>
                    </a:lnTo>
                    <a:lnTo>
                      <a:pt x="31" y="2"/>
                    </a:lnTo>
                    <a:lnTo>
                      <a:pt x="14" y="0"/>
                    </a:lnTo>
                    <a:lnTo>
                      <a:pt x="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Freeform 147"/>
              <p:cNvSpPr>
                <a:spLocks/>
              </p:cNvSpPr>
              <p:nvPr/>
            </p:nvSpPr>
            <p:spPr bwMode="auto">
              <a:xfrm>
                <a:off x="1478" y="435"/>
                <a:ext cx="92" cy="25"/>
              </a:xfrm>
              <a:custGeom>
                <a:avLst/>
                <a:gdLst>
                  <a:gd name="T0" fmla="*/ 0 w 185"/>
                  <a:gd name="T1" fmla="*/ 2 h 49"/>
                  <a:gd name="T2" fmla="*/ 0 w 185"/>
                  <a:gd name="T3" fmla="*/ 2 h 49"/>
                  <a:gd name="T4" fmla="*/ 1 w 185"/>
                  <a:gd name="T5" fmla="*/ 2 h 49"/>
                  <a:gd name="T6" fmla="*/ 3 w 185"/>
                  <a:gd name="T7" fmla="*/ 2 h 49"/>
                  <a:gd name="T8" fmla="*/ 4 w 185"/>
                  <a:gd name="T9" fmla="*/ 2 h 49"/>
                  <a:gd name="T10" fmla="*/ 5 w 185"/>
                  <a:gd name="T11" fmla="*/ 2 h 49"/>
                  <a:gd name="T12" fmla="*/ 7 w 185"/>
                  <a:gd name="T13" fmla="*/ 3 h 49"/>
                  <a:gd name="T14" fmla="*/ 8 w 185"/>
                  <a:gd name="T15" fmla="*/ 3 h 49"/>
                  <a:gd name="T16" fmla="*/ 9 w 185"/>
                  <a:gd name="T17" fmla="*/ 4 h 49"/>
                  <a:gd name="T18" fmla="*/ 9 w 185"/>
                  <a:gd name="T19" fmla="*/ 3 h 49"/>
                  <a:gd name="T20" fmla="*/ 9 w 185"/>
                  <a:gd name="T21" fmla="*/ 3 h 49"/>
                  <a:gd name="T22" fmla="*/ 10 w 185"/>
                  <a:gd name="T23" fmla="*/ 3 h 49"/>
                  <a:gd name="T24" fmla="*/ 10 w 185"/>
                  <a:gd name="T25" fmla="*/ 2 h 49"/>
                  <a:gd name="T26" fmla="*/ 10 w 185"/>
                  <a:gd name="T27" fmla="*/ 2 h 49"/>
                  <a:gd name="T28" fmla="*/ 11 w 185"/>
                  <a:gd name="T29" fmla="*/ 2 h 49"/>
                  <a:gd name="T30" fmla="*/ 11 w 185"/>
                  <a:gd name="T31" fmla="*/ 1 h 49"/>
                  <a:gd name="T32" fmla="*/ 11 w 185"/>
                  <a:gd name="T33" fmla="*/ 1 h 49"/>
                  <a:gd name="T34" fmla="*/ 10 w 185"/>
                  <a:gd name="T35" fmla="*/ 1 h 49"/>
                  <a:gd name="T36" fmla="*/ 8 w 185"/>
                  <a:gd name="T37" fmla="*/ 1 h 49"/>
                  <a:gd name="T38" fmla="*/ 7 w 185"/>
                  <a:gd name="T39" fmla="*/ 1 h 49"/>
                  <a:gd name="T40" fmla="*/ 5 w 185"/>
                  <a:gd name="T41" fmla="*/ 0 h 49"/>
                  <a:gd name="T42" fmla="*/ 3 w 185"/>
                  <a:gd name="T43" fmla="*/ 0 h 49"/>
                  <a:gd name="T44" fmla="*/ 2 w 185"/>
                  <a:gd name="T45" fmla="*/ 1 h 49"/>
                  <a:gd name="T46" fmla="*/ 1 w 185"/>
                  <a:gd name="T47" fmla="*/ 1 h 49"/>
                  <a:gd name="T48" fmla="*/ 0 w 185"/>
                  <a:gd name="T49" fmla="*/ 1 h 49"/>
                  <a:gd name="T50" fmla="*/ 0 w 185"/>
                  <a:gd name="T51" fmla="*/ 2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85"/>
                  <a:gd name="T79" fmla="*/ 0 h 49"/>
                  <a:gd name="T80" fmla="*/ 185 w 185"/>
                  <a:gd name="T81" fmla="*/ 49 h 4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85" h="49">
                    <a:moveTo>
                      <a:pt x="0" y="18"/>
                    </a:moveTo>
                    <a:lnTo>
                      <a:pt x="13" y="19"/>
                    </a:lnTo>
                    <a:lnTo>
                      <a:pt x="29" y="21"/>
                    </a:lnTo>
                    <a:lnTo>
                      <a:pt x="50" y="24"/>
                    </a:lnTo>
                    <a:lnTo>
                      <a:pt x="70" y="28"/>
                    </a:lnTo>
                    <a:lnTo>
                      <a:pt x="92" y="32"/>
                    </a:lnTo>
                    <a:lnTo>
                      <a:pt x="114" y="38"/>
                    </a:lnTo>
                    <a:lnTo>
                      <a:pt x="132" y="44"/>
                    </a:lnTo>
                    <a:lnTo>
                      <a:pt x="147" y="49"/>
                    </a:lnTo>
                    <a:lnTo>
                      <a:pt x="152" y="46"/>
                    </a:lnTo>
                    <a:lnTo>
                      <a:pt x="157" y="40"/>
                    </a:lnTo>
                    <a:lnTo>
                      <a:pt x="162" y="36"/>
                    </a:lnTo>
                    <a:lnTo>
                      <a:pt x="167" y="30"/>
                    </a:lnTo>
                    <a:lnTo>
                      <a:pt x="173" y="25"/>
                    </a:lnTo>
                    <a:lnTo>
                      <a:pt x="177" y="19"/>
                    </a:lnTo>
                    <a:lnTo>
                      <a:pt x="182" y="16"/>
                    </a:lnTo>
                    <a:lnTo>
                      <a:pt x="185" y="13"/>
                    </a:lnTo>
                    <a:lnTo>
                      <a:pt x="164" y="8"/>
                    </a:lnTo>
                    <a:lnTo>
                      <a:pt x="139" y="5"/>
                    </a:lnTo>
                    <a:lnTo>
                      <a:pt x="114" y="2"/>
                    </a:lnTo>
                    <a:lnTo>
                      <a:pt x="89" y="0"/>
                    </a:lnTo>
                    <a:lnTo>
                      <a:pt x="63" y="0"/>
                    </a:lnTo>
                    <a:lnTo>
                      <a:pt x="40" y="1"/>
                    </a:lnTo>
                    <a:lnTo>
                      <a:pt x="20" y="5"/>
                    </a:lnTo>
                    <a:lnTo>
                      <a:pt x="2" y="8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Freeform 148"/>
              <p:cNvSpPr>
                <a:spLocks/>
              </p:cNvSpPr>
              <p:nvPr/>
            </p:nvSpPr>
            <p:spPr bwMode="auto">
              <a:xfrm>
                <a:off x="1480" y="421"/>
                <a:ext cx="115" cy="16"/>
              </a:xfrm>
              <a:custGeom>
                <a:avLst/>
                <a:gdLst>
                  <a:gd name="T0" fmla="*/ 0 w 230"/>
                  <a:gd name="T1" fmla="*/ 1 h 33"/>
                  <a:gd name="T2" fmla="*/ 1 w 230"/>
                  <a:gd name="T3" fmla="*/ 1 h 33"/>
                  <a:gd name="T4" fmla="*/ 2 w 230"/>
                  <a:gd name="T5" fmla="*/ 1 h 33"/>
                  <a:gd name="T6" fmla="*/ 2 w 230"/>
                  <a:gd name="T7" fmla="*/ 1 h 33"/>
                  <a:gd name="T8" fmla="*/ 3 w 230"/>
                  <a:gd name="T9" fmla="*/ 1 h 33"/>
                  <a:gd name="T10" fmla="*/ 4 w 230"/>
                  <a:gd name="T11" fmla="*/ 1 h 33"/>
                  <a:gd name="T12" fmla="*/ 4 w 230"/>
                  <a:gd name="T13" fmla="*/ 1 h 33"/>
                  <a:gd name="T14" fmla="*/ 5 w 230"/>
                  <a:gd name="T15" fmla="*/ 1 h 33"/>
                  <a:gd name="T16" fmla="*/ 6 w 230"/>
                  <a:gd name="T17" fmla="*/ 1 h 33"/>
                  <a:gd name="T18" fmla="*/ 7 w 230"/>
                  <a:gd name="T19" fmla="*/ 1 h 33"/>
                  <a:gd name="T20" fmla="*/ 7 w 230"/>
                  <a:gd name="T21" fmla="*/ 1 h 33"/>
                  <a:gd name="T22" fmla="*/ 9 w 230"/>
                  <a:gd name="T23" fmla="*/ 1 h 33"/>
                  <a:gd name="T24" fmla="*/ 9 w 230"/>
                  <a:gd name="T25" fmla="*/ 1 h 33"/>
                  <a:gd name="T26" fmla="*/ 10 w 230"/>
                  <a:gd name="T27" fmla="*/ 1 h 33"/>
                  <a:gd name="T28" fmla="*/ 11 w 230"/>
                  <a:gd name="T29" fmla="*/ 1 h 33"/>
                  <a:gd name="T30" fmla="*/ 12 w 230"/>
                  <a:gd name="T31" fmla="*/ 1 h 33"/>
                  <a:gd name="T32" fmla="*/ 12 w 230"/>
                  <a:gd name="T33" fmla="*/ 2 h 33"/>
                  <a:gd name="T34" fmla="*/ 13 w 230"/>
                  <a:gd name="T35" fmla="*/ 1 h 33"/>
                  <a:gd name="T36" fmla="*/ 13 w 230"/>
                  <a:gd name="T37" fmla="*/ 1 h 33"/>
                  <a:gd name="T38" fmla="*/ 13 w 230"/>
                  <a:gd name="T39" fmla="*/ 1 h 33"/>
                  <a:gd name="T40" fmla="*/ 14 w 230"/>
                  <a:gd name="T41" fmla="*/ 1 h 33"/>
                  <a:gd name="T42" fmla="*/ 14 w 230"/>
                  <a:gd name="T43" fmla="*/ 1 h 33"/>
                  <a:gd name="T44" fmla="*/ 14 w 230"/>
                  <a:gd name="T45" fmla="*/ 0 h 33"/>
                  <a:gd name="T46" fmla="*/ 14 w 230"/>
                  <a:gd name="T47" fmla="*/ 0 h 33"/>
                  <a:gd name="T48" fmla="*/ 14 w 230"/>
                  <a:gd name="T49" fmla="*/ 0 h 33"/>
                  <a:gd name="T50" fmla="*/ 14 w 230"/>
                  <a:gd name="T51" fmla="*/ 0 h 33"/>
                  <a:gd name="T52" fmla="*/ 13 w 230"/>
                  <a:gd name="T53" fmla="*/ 0 h 33"/>
                  <a:gd name="T54" fmla="*/ 13 w 230"/>
                  <a:gd name="T55" fmla="*/ 0 h 33"/>
                  <a:gd name="T56" fmla="*/ 12 w 230"/>
                  <a:gd name="T57" fmla="*/ 0 h 33"/>
                  <a:gd name="T58" fmla="*/ 11 w 230"/>
                  <a:gd name="T59" fmla="*/ 0 h 33"/>
                  <a:gd name="T60" fmla="*/ 10 w 230"/>
                  <a:gd name="T61" fmla="*/ 0 h 33"/>
                  <a:gd name="T62" fmla="*/ 9 w 230"/>
                  <a:gd name="T63" fmla="*/ 0 h 33"/>
                  <a:gd name="T64" fmla="*/ 7 w 230"/>
                  <a:gd name="T65" fmla="*/ 0 h 33"/>
                  <a:gd name="T66" fmla="*/ 7 w 230"/>
                  <a:gd name="T67" fmla="*/ 0 h 33"/>
                  <a:gd name="T68" fmla="*/ 6 w 230"/>
                  <a:gd name="T69" fmla="*/ 0 h 33"/>
                  <a:gd name="T70" fmla="*/ 5 w 230"/>
                  <a:gd name="T71" fmla="*/ 0 h 33"/>
                  <a:gd name="T72" fmla="*/ 4 w 230"/>
                  <a:gd name="T73" fmla="*/ 0 h 33"/>
                  <a:gd name="T74" fmla="*/ 3 w 230"/>
                  <a:gd name="T75" fmla="*/ 0 h 33"/>
                  <a:gd name="T76" fmla="*/ 2 w 230"/>
                  <a:gd name="T77" fmla="*/ 0 h 33"/>
                  <a:gd name="T78" fmla="*/ 1 w 230"/>
                  <a:gd name="T79" fmla="*/ 0 h 33"/>
                  <a:gd name="T80" fmla="*/ 1 w 230"/>
                  <a:gd name="T81" fmla="*/ 1 h 33"/>
                  <a:gd name="T82" fmla="*/ 0 w 230"/>
                  <a:gd name="T83" fmla="*/ 1 h 33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30"/>
                  <a:gd name="T127" fmla="*/ 0 h 33"/>
                  <a:gd name="T128" fmla="*/ 230 w 230"/>
                  <a:gd name="T129" fmla="*/ 33 h 33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30" h="33">
                    <a:moveTo>
                      <a:pt x="0" y="28"/>
                    </a:moveTo>
                    <a:lnTo>
                      <a:pt x="8" y="27"/>
                    </a:lnTo>
                    <a:lnTo>
                      <a:pt x="17" y="25"/>
                    </a:lnTo>
                    <a:lnTo>
                      <a:pt x="27" y="23"/>
                    </a:lnTo>
                    <a:lnTo>
                      <a:pt x="38" y="22"/>
                    </a:lnTo>
                    <a:lnTo>
                      <a:pt x="50" y="21"/>
                    </a:lnTo>
                    <a:lnTo>
                      <a:pt x="63" y="21"/>
                    </a:lnTo>
                    <a:lnTo>
                      <a:pt x="76" y="20"/>
                    </a:lnTo>
                    <a:lnTo>
                      <a:pt x="89" y="20"/>
                    </a:lnTo>
                    <a:lnTo>
                      <a:pt x="102" y="20"/>
                    </a:lnTo>
                    <a:lnTo>
                      <a:pt x="116" y="20"/>
                    </a:lnTo>
                    <a:lnTo>
                      <a:pt x="130" y="21"/>
                    </a:lnTo>
                    <a:lnTo>
                      <a:pt x="142" y="22"/>
                    </a:lnTo>
                    <a:lnTo>
                      <a:pt x="155" y="25"/>
                    </a:lnTo>
                    <a:lnTo>
                      <a:pt x="167" y="27"/>
                    </a:lnTo>
                    <a:lnTo>
                      <a:pt x="178" y="29"/>
                    </a:lnTo>
                    <a:lnTo>
                      <a:pt x="189" y="33"/>
                    </a:lnTo>
                    <a:lnTo>
                      <a:pt x="193" y="30"/>
                    </a:lnTo>
                    <a:lnTo>
                      <a:pt x="199" y="27"/>
                    </a:lnTo>
                    <a:lnTo>
                      <a:pt x="205" y="23"/>
                    </a:lnTo>
                    <a:lnTo>
                      <a:pt x="210" y="20"/>
                    </a:lnTo>
                    <a:lnTo>
                      <a:pt x="216" y="16"/>
                    </a:lnTo>
                    <a:lnTo>
                      <a:pt x="222" y="13"/>
                    </a:lnTo>
                    <a:lnTo>
                      <a:pt x="227" y="8"/>
                    </a:lnTo>
                    <a:lnTo>
                      <a:pt x="230" y="5"/>
                    </a:lnTo>
                    <a:lnTo>
                      <a:pt x="220" y="3"/>
                    </a:lnTo>
                    <a:lnTo>
                      <a:pt x="208" y="2"/>
                    </a:lnTo>
                    <a:lnTo>
                      <a:pt x="194" y="0"/>
                    </a:lnTo>
                    <a:lnTo>
                      <a:pt x="180" y="0"/>
                    </a:lnTo>
                    <a:lnTo>
                      <a:pt x="165" y="0"/>
                    </a:lnTo>
                    <a:lnTo>
                      <a:pt x="151" y="0"/>
                    </a:lnTo>
                    <a:lnTo>
                      <a:pt x="134" y="0"/>
                    </a:lnTo>
                    <a:lnTo>
                      <a:pt x="118" y="2"/>
                    </a:lnTo>
                    <a:lnTo>
                      <a:pt x="102" y="3"/>
                    </a:lnTo>
                    <a:lnTo>
                      <a:pt x="86" y="4"/>
                    </a:lnTo>
                    <a:lnTo>
                      <a:pt x="70" y="5"/>
                    </a:lnTo>
                    <a:lnTo>
                      <a:pt x="55" y="7"/>
                    </a:lnTo>
                    <a:lnTo>
                      <a:pt x="40" y="10"/>
                    </a:lnTo>
                    <a:lnTo>
                      <a:pt x="26" y="13"/>
                    </a:lnTo>
                    <a:lnTo>
                      <a:pt x="13" y="15"/>
                    </a:lnTo>
                    <a:lnTo>
                      <a:pt x="2" y="19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7" name="Freeform 149"/>
              <p:cNvSpPr>
                <a:spLocks/>
              </p:cNvSpPr>
              <p:nvPr/>
            </p:nvSpPr>
            <p:spPr bwMode="auto">
              <a:xfrm>
                <a:off x="1482" y="400"/>
                <a:ext cx="120" cy="25"/>
              </a:xfrm>
              <a:custGeom>
                <a:avLst/>
                <a:gdLst>
                  <a:gd name="T0" fmla="*/ 1 w 240"/>
                  <a:gd name="T1" fmla="*/ 3 h 50"/>
                  <a:gd name="T2" fmla="*/ 1 w 240"/>
                  <a:gd name="T3" fmla="*/ 3 h 50"/>
                  <a:gd name="T4" fmla="*/ 2 w 240"/>
                  <a:gd name="T5" fmla="*/ 2 h 50"/>
                  <a:gd name="T6" fmla="*/ 2 w 240"/>
                  <a:gd name="T7" fmla="*/ 2 h 50"/>
                  <a:gd name="T8" fmla="*/ 3 w 240"/>
                  <a:gd name="T9" fmla="*/ 2 h 50"/>
                  <a:gd name="T10" fmla="*/ 4 w 240"/>
                  <a:gd name="T11" fmla="*/ 2 h 50"/>
                  <a:gd name="T12" fmla="*/ 5 w 240"/>
                  <a:gd name="T13" fmla="*/ 1 h 50"/>
                  <a:gd name="T14" fmla="*/ 6 w 240"/>
                  <a:gd name="T15" fmla="*/ 1 h 50"/>
                  <a:gd name="T16" fmla="*/ 7 w 240"/>
                  <a:gd name="T17" fmla="*/ 1 h 50"/>
                  <a:gd name="T18" fmla="*/ 9 w 240"/>
                  <a:gd name="T19" fmla="*/ 1 h 50"/>
                  <a:gd name="T20" fmla="*/ 10 w 240"/>
                  <a:gd name="T21" fmla="*/ 1 h 50"/>
                  <a:gd name="T22" fmla="*/ 11 w 240"/>
                  <a:gd name="T23" fmla="*/ 1 h 50"/>
                  <a:gd name="T24" fmla="*/ 12 w 240"/>
                  <a:gd name="T25" fmla="*/ 1 h 50"/>
                  <a:gd name="T26" fmla="*/ 13 w 240"/>
                  <a:gd name="T27" fmla="*/ 0 h 50"/>
                  <a:gd name="T28" fmla="*/ 14 w 240"/>
                  <a:gd name="T29" fmla="*/ 0 h 50"/>
                  <a:gd name="T30" fmla="*/ 14 w 240"/>
                  <a:gd name="T31" fmla="*/ 1 h 50"/>
                  <a:gd name="T32" fmla="*/ 15 w 240"/>
                  <a:gd name="T33" fmla="*/ 1 h 50"/>
                  <a:gd name="T34" fmla="*/ 15 w 240"/>
                  <a:gd name="T35" fmla="*/ 1 h 50"/>
                  <a:gd name="T36" fmla="*/ 15 w 240"/>
                  <a:gd name="T37" fmla="*/ 2 h 50"/>
                  <a:gd name="T38" fmla="*/ 15 w 240"/>
                  <a:gd name="T39" fmla="*/ 2 h 50"/>
                  <a:gd name="T40" fmla="*/ 15 w 240"/>
                  <a:gd name="T41" fmla="*/ 3 h 50"/>
                  <a:gd name="T42" fmla="*/ 14 w 240"/>
                  <a:gd name="T43" fmla="*/ 3 h 50"/>
                  <a:gd name="T44" fmla="*/ 13 w 240"/>
                  <a:gd name="T45" fmla="*/ 2 h 50"/>
                  <a:gd name="T46" fmla="*/ 12 w 240"/>
                  <a:gd name="T47" fmla="*/ 2 h 50"/>
                  <a:gd name="T48" fmla="*/ 11 w 240"/>
                  <a:gd name="T49" fmla="*/ 2 h 50"/>
                  <a:gd name="T50" fmla="*/ 10 w 240"/>
                  <a:gd name="T51" fmla="*/ 2 h 50"/>
                  <a:gd name="T52" fmla="*/ 9 w 240"/>
                  <a:gd name="T53" fmla="*/ 2 h 50"/>
                  <a:gd name="T54" fmla="*/ 8 w 240"/>
                  <a:gd name="T55" fmla="*/ 2 h 50"/>
                  <a:gd name="T56" fmla="*/ 7 w 240"/>
                  <a:gd name="T57" fmla="*/ 2 h 50"/>
                  <a:gd name="T58" fmla="*/ 6 w 240"/>
                  <a:gd name="T59" fmla="*/ 3 h 50"/>
                  <a:gd name="T60" fmla="*/ 5 w 240"/>
                  <a:gd name="T61" fmla="*/ 3 h 50"/>
                  <a:gd name="T62" fmla="*/ 4 w 240"/>
                  <a:gd name="T63" fmla="*/ 3 h 50"/>
                  <a:gd name="T64" fmla="*/ 3 w 240"/>
                  <a:gd name="T65" fmla="*/ 3 h 50"/>
                  <a:gd name="T66" fmla="*/ 3 w 240"/>
                  <a:gd name="T67" fmla="*/ 3 h 50"/>
                  <a:gd name="T68" fmla="*/ 2 w 240"/>
                  <a:gd name="T69" fmla="*/ 3 h 50"/>
                  <a:gd name="T70" fmla="*/ 1 w 240"/>
                  <a:gd name="T71" fmla="*/ 3 h 50"/>
                  <a:gd name="T72" fmla="*/ 0 w 240"/>
                  <a:gd name="T73" fmla="*/ 3 h 50"/>
                  <a:gd name="T74" fmla="*/ 1 w 240"/>
                  <a:gd name="T75" fmla="*/ 3 h 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0"/>
                  <a:gd name="T115" fmla="*/ 0 h 50"/>
                  <a:gd name="T116" fmla="*/ 240 w 240"/>
                  <a:gd name="T117" fmla="*/ 50 h 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0" h="50">
                    <a:moveTo>
                      <a:pt x="3" y="35"/>
                    </a:moveTo>
                    <a:lnTo>
                      <a:pt x="11" y="33"/>
                    </a:lnTo>
                    <a:lnTo>
                      <a:pt x="20" y="30"/>
                    </a:lnTo>
                    <a:lnTo>
                      <a:pt x="31" y="26"/>
                    </a:lnTo>
                    <a:lnTo>
                      <a:pt x="45" y="23"/>
                    </a:lnTo>
                    <a:lnTo>
                      <a:pt x="60" y="19"/>
                    </a:lnTo>
                    <a:lnTo>
                      <a:pt x="77" y="16"/>
                    </a:lnTo>
                    <a:lnTo>
                      <a:pt x="94" y="13"/>
                    </a:lnTo>
                    <a:lnTo>
                      <a:pt x="112" y="9"/>
                    </a:lnTo>
                    <a:lnTo>
                      <a:pt x="129" y="7"/>
                    </a:lnTo>
                    <a:lnTo>
                      <a:pt x="148" y="4"/>
                    </a:lnTo>
                    <a:lnTo>
                      <a:pt x="165" y="2"/>
                    </a:lnTo>
                    <a:lnTo>
                      <a:pt x="181" y="1"/>
                    </a:lnTo>
                    <a:lnTo>
                      <a:pt x="197" y="0"/>
                    </a:lnTo>
                    <a:lnTo>
                      <a:pt x="211" y="0"/>
                    </a:lnTo>
                    <a:lnTo>
                      <a:pt x="224" y="1"/>
                    </a:lnTo>
                    <a:lnTo>
                      <a:pt x="235" y="2"/>
                    </a:lnTo>
                    <a:lnTo>
                      <a:pt x="239" y="9"/>
                    </a:lnTo>
                    <a:lnTo>
                      <a:pt x="240" y="18"/>
                    </a:lnTo>
                    <a:lnTo>
                      <a:pt x="239" y="27"/>
                    </a:lnTo>
                    <a:lnTo>
                      <a:pt x="236" y="35"/>
                    </a:lnTo>
                    <a:lnTo>
                      <a:pt x="219" y="33"/>
                    </a:lnTo>
                    <a:lnTo>
                      <a:pt x="202" y="32"/>
                    </a:lnTo>
                    <a:lnTo>
                      <a:pt x="185" y="31"/>
                    </a:lnTo>
                    <a:lnTo>
                      <a:pt x="167" y="31"/>
                    </a:lnTo>
                    <a:lnTo>
                      <a:pt x="151" y="31"/>
                    </a:lnTo>
                    <a:lnTo>
                      <a:pt x="134" y="31"/>
                    </a:lnTo>
                    <a:lnTo>
                      <a:pt x="119" y="32"/>
                    </a:lnTo>
                    <a:lnTo>
                      <a:pt x="103" y="32"/>
                    </a:lnTo>
                    <a:lnTo>
                      <a:pt x="88" y="34"/>
                    </a:lnTo>
                    <a:lnTo>
                      <a:pt x="74" y="35"/>
                    </a:lnTo>
                    <a:lnTo>
                      <a:pt x="60" y="38"/>
                    </a:lnTo>
                    <a:lnTo>
                      <a:pt x="46" y="40"/>
                    </a:lnTo>
                    <a:lnTo>
                      <a:pt x="34" y="42"/>
                    </a:lnTo>
                    <a:lnTo>
                      <a:pt x="22" y="45"/>
                    </a:lnTo>
                    <a:lnTo>
                      <a:pt x="11" y="47"/>
                    </a:lnTo>
                    <a:lnTo>
                      <a:pt x="0" y="50"/>
                    </a:lnTo>
                    <a:lnTo>
                      <a:pt x="3" y="35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Freeform 150"/>
              <p:cNvSpPr>
                <a:spLocks/>
              </p:cNvSpPr>
              <p:nvPr/>
            </p:nvSpPr>
            <p:spPr bwMode="auto">
              <a:xfrm>
                <a:off x="1324" y="389"/>
                <a:ext cx="7" cy="7"/>
              </a:xfrm>
              <a:custGeom>
                <a:avLst/>
                <a:gdLst>
                  <a:gd name="T0" fmla="*/ 0 w 15"/>
                  <a:gd name="T1" fmla="*/ 0 h 15"/>
                  <a:gd name="T2" fmla="*/ 0 w 15"/>
                  <a:gd name="T3" fmla="*/ 0 h 15"/>
                  <a:gd name="T4" fmla="*/ 0 w 15"/>
                  <a:gd name="T5" fmla="*/ 0 h 15"/>
                  <a:gd name="T6" fmla="*/ 0 w 15"/>
                  <a:gd name="T7" fmla="*/ 0 h 15"/>
                  <a:gd name="T8" fmla="*/ 0 w 15"/>
                  <a:gd name="T9" fmla="*/ 0 h 15"/>
                  <a:gd name="T10" fmla="*/ 0 w 15"/>
                  <a:gd name="T11" fmla="*/ 0 h 15"/>
                  <a:gd name="T12" fmla="*/ 0 w 15"/>
                  <a:gd name="T13" fmla="*/ 0 h 15"/>
                  <a:gd name="T14" fmla="*/ 0 w 15"/>
                  <a:gd name="T15" fmla="*/ 0 h 15"/>
                  <a:gd name="T16" fmla="*/ 0 w 15"/>
                  <a:gd name="T17" fmla="*/ 0 h 15"/>
                  <a:gd name="T18" fmla="*/ 0 w 15"/>
                  <a:gd name="T19" fmla="*/ 0 h 15"/>
                  <a:gd name="T20" fmla="*/ 0 w 15"/>
                  <a:gd name="T21" fmla="*/ 0 h 15"/>
                  <a:gd name="T22" fmla="*/ 0 w 15"/>
                  <a:gd name="T23" fmla="*/ 0 h 15"/>
                  <a:gd name="T24" fmla="*/ 0 w 15"/>
                  <a:gd name="T25" fmla="*/ 0 h 15"/>
                  <a:gd name="T26" fmla="*/ 0 w 15"/>
                  <a:gd name="T27" fmla="*/ 0 h 15"/>
                  <a:gd name="T28" fmla="*/ 0 w 15"/>
                  <a:gd name="T29" fmla="*/ 0 h 15"/>
                  <a:gd name="T30" fmla="*/ 0 w 15"/>
                  <a:gd name="T31" fmla="*/ 0 h 15"/>
                  <a:gd name="T32" fmla="*/ 0 w 15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5"/>
                  <a:gd name="T52" fmla="*/ 0 h 15"/>
                  <a:gd name="T53" fmla="*/ 15 w 15"/>
                  <a:gd name="T54" fmla="*/ 15 h 1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5" h="15">
                    <a:moveTo>
                      <a:pt x="6" y="15"/>
                    </a:moveTo>
                    <a:lnTo>
                      <a:pt x="10" y="14"/>
                    </a:lnTo>
                    <a:lnTo>
                      <a:pt x="12" y="13"/>
                    </a:lnTo>
                    <a:lnTo>
                      <a:pt x="13" y="10"/>
                    </a:lnTo>
                    <a:lnTo>
                      <a:pt x="15" y="7"/>
                    </a:lnTo>
                    <a:lnTo>
                      <a:pt x="13" y="5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1" y="10"/>
                    </a:lnTo>
                    <a:lnTo>
                      <a:pt x="2" y="13"/>
                    </a:lnTo>
                    <a:lnTo>
                      <a:pt x="4" y="14"/>
                    </a:lnTo>
                    <a:lnTo>
                      <a:pt x="6" y="15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59" name="Freeform 151"/>
              <p:cNvSpPr>
                <a:spLocks/>
              </p:cNvSpPr>
              <p:nvPr/>
            </p:nvSpPr>
            <p:spPr bwMode="auto">
              <a:xfrm>
                <a:off x="1324" y="388"/>
                <a:ext cx="27" cy="26"/>
              </a:xfrm>
              <a:custGeom>
                <a:avLst/>
                <a:gdLst>
                  <a:gd name="T0" fmla="*/ 0 w 54"/>
                  <a:gd name="T1" fmla="*/ 3 h 50"/>
                  <a:gd name="T2" fmla="*/ 1 w 54"/>
                  <a:gd name="T3" fmla="*/ 3 h 50"/>
                  <a:gd name="T4" fmla="*/ 1 w 54"/>
                  <a:gd name="T5" fmla="*/ 3 h 50"/>
                  <a:gd name="T6" fmla="*/ 1 w 54"/>
                  <a:gd name="T7" fmla="*/ 3 h 50"/>
                  <a:gd name="T8" fmla="*/ 1 w 54"/>
                  <a:gd name="T9" fmla="*/ 3 h 50"/>
                  <a:gd name="T10" fmla="*/ 2 w 54"/>
                  <a:gd name="T11" fmla="*/ 3 h 50"/>
                  <a:gd name="T12" fmla="*/ 2 w 54"/>
                  <a:gd name="T13" fmla="*/ 3 h 50"/>
                  <a:gd name="T14" fmla="*/ 2 w 54"/>
                  <a:gd name="T15" fmla="*/ 3 h 50"/>
                  <a:gd name="T16" fmla="*/ 3 w 54"/>
                  <a:gd name="T17" fmla="*/ 3 h 50"/>
                  <a:gd name="T18" fmla="*/ 3 w 54"/>
                  <a:gd name="T19" fmla="*/ 2 h 50"/>
                  <a:gd name="T20" fmla="*/ 3 w 54"/>
                  <a:gd name="T21" fmla="*/ 2 h 50"/>
                  <a:gd name="T22" fmla="*/ 3 w 54"/>
                  <a:gd name="T23" fmla="*/ 1 h 50"/>
                  <a:gd name="T24" fmla="*/ 3 w 54"/>
                  <a:gd name="T25" fmla="*/ 0 h 50"/>
                  <a:gd name="T26" fmla="*/ 3 w 54"/>
                  <a:gd name="T27" fmla="*/ 1 h 50"/>
                  <a:gd name="T28" fmla="*/ 3 w 54"/>
                  <a:gd name="T29" fmla="*/ 2 h 50"/>
                  <a:gd name="T30" fmla="*/ 3 w 54"/>
                  <a:gd name="T31" fmla="*/ 3 h 50"/>
                  <a:gd name="T32" fmla="*/ 3 w 54"/>
                  <a:gd name="T33" fmla="*/ 3 h 50"/>
                  <a:gd name="T34" fmla="*/ 3 w 54"/>
                  <a:gd name="T35" fmla="*/ 3 h 50"/>
                  <a:gd name="T36" fmla="*/ 2 w 54"/>
                  <a:gd name="T37" fmla="*/ 4 h 50"/>
                  <a:gd name="T38" fmla="*/ 2 w 54"/>
                  <a:gd name="T39" fmla="*/ 4 h 50"/>
                  <a:gd name="T40" fmla="*/ 1 w 54"/>
                  <a:gd name="T41" fmla="*/ 4 h 50"/>
                  <a:gd name="T42" fmla="*/ 1 w 54"/>
                  <a:gd name="T43" fmla="*/ 4 h 50"/>
                  <a:gd name="T44" fmla="*/ 1 w 54"/>
                  <a:gd name="T45" fmla="*/ 3 h 50"/>
                  <a:gd name="T46" fmla="*/ 1 w 54"/>
                  <a:gd name="T47" fmla="*/ 3 h 50"/>
                  <a:gd name="T48" fmla="*/ 0 w 54"/>
                  <a:gd name="T49" fmla="*/ 3 h 5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54"/>
                  <a:gd name="T76" fmla="*/ 0 h 50"/>
                  <a:gd name="T77" fmla="*/ 54 w 54"/>
                  <a:gd name="T78" fmla="*/ 50 h 50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54" h="50">
                    <a:moveTo>
                      <a:pt x="0" y="33"/>
                    </a:moveTo>
                    <a:lnTo>
                      <a:pt x="3" y="36"/>
                    </a:lnTo>
                    <a:lnTo>
                      <a:pt x="6" y="38"/>
                    </a:lnTo>
                    <a:lnTo>
                      <a:pt x="10" y="40"/>
                    </a:lnTo>
                    <a:lnTo>
                      <a:pt x="16" y="40"/>
                    </a:lnTo>
                    <a:lnTo>
                      <a:pt x="20" y="41"/>
                    </a:lnTo>
                    <a:lnTo>
                      <a:pt x="25" y="40"/>
                    </a:lnTo>
                    <a:lnTo>
                      <a:pt x="30" y="39"/>
                    </a:lnTo>
                    <a:lnTo>
                      <a:pt x="34" y="37"/>
                    </a:lnTo>
                    <a:lnTo>
                      <a:pt x="42" y="29"/>
                    </a:lnTo>
                    <a:lnTo>
                      <a:pt x="46" y="18"/>
                    </a:lnTo>
                    <a:lnTo>
                      <a:pt x="46" y="8"/>
                    </a:lnTo>
                    <a:lnTo>
                      <a:pt x="43" y="0"/>
                    </a:lnTo>
                    <a:lnTo>
                      <a:pt x="50" y="8"/>
                    </a:lnTo>
                    <a:lnTo>
                      <a:pt x="54" y="19"/>
                    </a:lnTo>
                    <a:lnTo>
                      <a:pt x="50" y="33"/>
                    </a:lnTo>
                    <a:lnTo>
                      <a:pt x="42" y="44"/>
                    </a:lnTo>
                    <a:lnTo>
                      <a:pt x="36" y="47"/>
                    </a:lnTo>
                    <a:lnTo>
                      <a:pt x="30" y="49"/>
                    </a:lnTo>
                    <a:lnTo>
                      <a:pt x="23" y="50"/>
                    </a:lnTo>
                    <a:lnTo>
                      <a:pt x="16" y="50"/>
                    </a:lnTo>
                    <a:lnTo>
                      <a:pt x="9" y="48"/>
                    </a:lnTo>
                    <a:lnTo>
                      <a:pt x="4" y="45"/>
                    </a:lnTo>
                    <a:lnTo>
                      <a:pt x="1" y="4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Freeform 152"/>
              <p:cNvSpPr>
                <a:spLocks/>
              </p:cNvSpPr>
              <p:nvPr/>
            </p:nvSpPr>
            <p:spPr bwMode="auto">
              <a:xfrm>
                <a:off x="1450" y="305"/>
                <a:ext cx="242" cy="25"/>
              </a:xfrm>
              <a:custGeom>
                <a:avLst/>
                <a:gdLst>
                  <a:gd name="T0" fmla="*/ 0 w 483"/>
                  <a:gd name="T1" fmla="*/ 1 h 51"/>
                  <a:gd name="T2" fmla="*/ 2 w 483"/>
                  <a:gd name="T3" fmla="*/ 1 h 51"/>
                  <a:gd name="T4" fmla="*/ 4 w 483"/>
                  <a:gd name="T5" fmla="*/ 0 h 51"/>
                  <a:gd name="T6" fmla="*/ 6 w 483"/>
                  <a:gd name="T7" fmla="*/ 0 h 51"/>
                  <a:gd name="T8" fmla="*/ 9 w 483"/>
                  <a:gd name="T9" fmla="*/ 0 h 51"/>
                  <a:gd name="T10" fmla="*/ 11 w 483"/>
                  <a:gd name="T11" fmla="*/ 0 h 51"/>
                  <a:gd name="T12" fmla="*/ 13 w 483"/>
                  <a:gd name="T13" fmla="*/ 0 h 51"/>
                  <a:gd name="T14" fmla="*/ 15 w 483"/>
                  <a:gd name="T15" fmla="*/ 0 h 51"/>
                  <a:gd name="T16" fmla="*/ 17 w 483"/>
                  <a:gd name="T17" fmla="*/ 0 h 51"/>
                  <a:gd name="T18" fmla="*/ 20 w 483"/>
                  <a:gd name="T19" fmla="*/ 0 h 51"/>
                  <a:gd name="T20" fmla="*/ 22 w 483"/>
                  <a:gd name="T21" fmla="*/ 0 h 51"/>
                  <a:gd name="T22" fmla="*/ 24 w 483"/>
                  <a:gd name="T23" fmla="*/ 1 h 51"/>
                  <a:gd name="T24" fmla="*/ 25 w 483"/>
                  <a:gd name="T25" fmla="*/ 1 h 51"/>
                  <a:gd name="T26" fmla="*/ 27 w 483"/>
                  <a:gd name="T27" fmla="*/ 2 h 51"/>
                  <a:gd name="T28" fmla="*/ 29 w 483"/>
                  <a:gd name="T29" fmla="*/ 2 h 51"/>
                  <a:gd name="T30" fmla="*/ 30 w 483"/>
                  <a:gd name="T31" fmla="*/ 2 h 51"/>
                  <a:gd name="T32" fmla="*/ 31 w 483"/>
                  <a:gd name="T33" fmla="*/ 3 h 51"/>
                  <a:gd name="T34" fmla="*/ 29 w 483"/>
                  <a:gd name="T35" fmla="*/ 3 h 51"/>
                  <a:gd name="T36" fmla="*/ 27 w 483"/>
                  <a:gd name="T37" fmla="*/ 3 h 51"/>
                  <a:gd name="T38" fmla="*/ 26 w 483"/>
                  <a:gd name="T39" fmla="*/ 2 h 51"/>
                  <a:gd name="T40" fmla="*/ 24 w 483"/>
                  <a:gd name="T41" fmla="*/ 2 h 51"/>
                  <a:gd name="T42" fmla="*/ 22 w 483"/>
                  <a:gd name="T43" fmla="*/ 2 h 51"/>
                  <a:gd name="T44" fmla="*/ 20 w 483"/>
                  <a:gd name="T45" fmla="*/ 2 h 51"/>
                  <a:gd name="T46" fmla="*/ 18 w 483"/>
                  <a:gd name="T47" fmla="*/ 2 h 51"/>
                  <a:gd name="T48" fmla="*/ 16 w 483"/>
                  <a:gd name="T49" fmla="*/ 1 h 51"/>
                  <a:gd name="T50" fmla="*/ 14 w 483"/>
                  <a:gd name="T51" fmla="*/ 1 h 51"/>
                  <a:gd name="T52" fmla="*/ 12 w 483"/>
                  <a:gd name="T53" fmla="*/ 1 h 51"/>
                  <a:gd name="T54" fmla="*/ 10 w 483"/>
                  <a:gd name="T55" fmla="*/ 1 h 51"/>
                  <a:gd name="T56" fmla="*/ 8 w 483"/>
                  <a:gd name="T57" fmla="*/ 1 h 51"/>
                  <a:gd name="T58" fmla="*/ 6 w 483"/>
                  <a:gd name="T59" fmla="*/ 1 h 51"/>
                  <a:gd name="T60" fmla="*/ 4 w 483"/>
                  <a:gd name="T61" fmla="*/ 1 h 51"/>
                  <a:gd name="T62" fmla="*/ 2 w 483"/>
                  <a:gd name="T63" fmla="*/ 1 h 51"/>
                  <a:gd name="T64" fmla="*/ 0 w 483"/>
                  <a:gd name="T65" fmla="*/ 1 h 5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83"/>
                  <a:gd name="T100" fmla="*/ 0 h 51"/>
                  <a:gd name="T101" fmla="*/ 483 w 483"/>
                  <a:gd name="T102" fmla="*/ 51 h 5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83" h="51">
                    <a:moveTo>
                      <a:pt x="0" y="25"/>
                    </a:moveTo>
                    <a:lnTo>
                      <a:pt x="29" y="16"/>
                    </a:lnTo>
                    <a:lnTo>
                      <a:pt x="61" y="8"/>
                    </a:lnTo>
                    <a:lnTo>
                      <a:pt x="94" y="4"/>
                    </a:lnTo>
                    <a:lnTo>
                      <a:pt x="129" y="1"/>
                    </a:lnTo>
                    <a:lnTo>
                      <a:pt x="164" y="0"/>
                    </a:lnTo>
                    <a:lnTo>
                      <a:pt x="200" y="0"/>
                    </a:lnTo>
                    <a:lnTo>
                      <a:pt x="236" y="1"/>
                    </a:lnTo>
                    <a:lnTo>
                      <a:pt x="272" y="5"/>
                    </a:lnTo>
                    <a:lnTo>
                      <a:pt x="306" y="9"/>
                    </a:lnTo>
                    <a:lnTo>
                      <a:pt x="339" y="14"/>
                    </a:lnTo>
                    <a:lnTo>
                      <a:pt x="371" y="20"/>
                    </a:lnTo>
                    <a:lnTo>
                      <a:pt x="399" y="25"/>
                    </a:lnTo>
                    <a:lnTo>
                      <a:pt x="426" y="32"/>
                    </a:lnTo>
                    <a:lnTo>
                      <a:pt x="449" y="38"/>
                    </a:lnTo>
                    <a:lnTo>
                      <a:pt x="468" y="45"/>
                    </a:lnTo>
                    <a:lnTo>
                      <a:pt x="483" y="51"/>
                    </a:lnTo>
                    <a:lnTo>
                      <a:pt x="457" y="51"/>
                    </a:lnTo>
                    <a:lnTo>
                      <a:pt x="429" y="48"/>
                    </a:lnTo>
                    <a:lnTo>
                      <a:pt x="402" y="47"/>
                    </a:lnTo>
                    <a:lnTo>
                      <a:pt x="373" y="44"/>
                    </a:lnTo>
                    <a:lnTo>
                      <a:pt x="344" y="42"/>
                    </a:lnTo>
                    <a:lnTo>
                      <a:pt x="314" y="38"/>
                    </a:lnTo>
                    <a:lnTo>
                      <a:pt x="283" y="35"/>
                    </a:lnTo>
                    <a:lnTo>
                      <a:pt x="252" y="31"/>
                    </a:lnTo>
                    <a:lnTo>
                      <a:pt x="221" y="29"/>
                    </a:lnTo>
                    <a:lnTo>
                      <a:pt x="190" y="25"/>
                    </a:lnTo>
                    <a:lnTo>
                      <a:pt x="158" y="23"/>
                    </a:lnTo>
                    <a:lnTo>
                      <a:pt x="126" y="22"/>
                    </a:lnTo>
                    <a:lnTo>
                      <a:pt x="94" y="21"/>
                    </a:lnTo>
                    <a:lnTo>
                      <a:pt x="63" y="22"/>
                    </a:lnTo>
                    <a:lnTo>
                      <a:pt x="31" y="23"/>
                    </a:lnTo>
                    <a:lnTo>
                      <a:pt x="0" y="25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Freeform 153"/>
              <p:cNvSpPr>
                <a:spLocks/>
              </p:cNvSpPr>
              <p:nvPr/>
            </p:nvSpPr>
            <p:spPr bwMode="auto">
              <a:xfrm>
                <a:off x="1425" y="406"/>
                <a:ext cx="499" cy="84"/>
              </a:xfrm>
              <a:custGeom>
                <a:avLst/>
                <a:gdLst>
                  <a:gd name="T0" fmla="*/ 0 w 1000"/>
                  <a:gd name="T1" fmla="*/ 8 h 169"/>
                  <a:gd name="T2" fmla="*/ 0 w 1000"/>
                  <a:gd name="T3" fmla="*/ 7 h 169"/>
                  <a:gd name="T4" fmla="*/ 1 w 1000"/>
                  <a:gd name="T5" fmla="*/ 7 h 169"/>
                  <a:gd name="T6" fmla="*/ 3 w 1000"/>
                  <a:gd name="T7" fmla="*/ 7 h 169"/>
                  <a:gd name="T8" fmla="*/ 5 w 1000"/>
                  <a:gd name="T9" fmla="*/ 8 h 169"/>
                  <a:gd name="T10" fmla="*/ 7 w 1000"/>
                  <a:gd name="T11" fmla="*/ 8 h 169"/>
                  <a:gd name="T12" fmla="*/ 8 w 1000"/>
                  <a:gd name="T13" fmla="*/ 8 h 169"/>
                  <a:gd name="T14" fmla="*/ 9 w 1000"/>
                  <a:gd name="T15" fmla="*/ 9 h 169"/>
                  <a:gd name="T16" fmla="*/ 11 w 1000"/>
                  <a:gd name="T17" fmla="*/ 10 h 169"/>
                  <a:gd name="T18" fmla="*/ 12 w 1000"/>
                  <a:gd name="T19" fmla="*/ 10 h 169"/>
                  <a:gd name="T20" fmla="*/ 14 w 1000"/>
                  <a:gd name="T21" fmla="*/ 10 h 169"/>
                  <a:gd name="T22" fmla="*/ 15 w 1000"/>
                  <a:gd name="T23" fmla="*/ 9 h 169"/>
                  <a:gd name="T24" fmla="*/ 15 w 1000"/>
                  <a:gd name="T25" fmla="*/ 9 h 169"/>
                  <a:gd name="T26" fmla="*/ 16 w 1000"/>
                  <a:gd name="T27" fmla="*/ 8 h 169"/>
                  <a:gd name="T28" fmla="*/ 21 w 1000"/>
                  <a:gd name="T29" fmla="*/ 8 h 169"/>
                  <a:gd name="T30" fmla="*/ 28 w 1000"/>
                  <a:gd name="T31" fmla="*/ 8 h 169"/>
                  <a:gd name="T32" fmla="*/ 34 w 1000"/>
                  <a:gd name="T33" fmla="*/ 6 h 169"/>
                  <a:gd name="T34" fmla="*/ 39 w 1000"/>
                  <a:gd name="T35" fmla="*/ 5 h 169"/>
                  <a:gd name="T36" fmla="*/ 43 w 1000"/>
                  <a:gd name="T37" fmla="*/ 3 h 169"/>
                  <a:gd name="T38" fmla="*/ 48 w 1000"/>
                  <a:gd name="T39" fmla="*/ 1 h 169"/>
                  <a:gd name="T40" fmla="*/ 53 w 1000"/>
                  <a:gd name="T41" fmla="*/ 0 h 169"/>
                  <a:gd name="T42" fmla="*/ 59 w 1000"/>
                  <a:gd name="T43" fmla="*/ 0 h 169"/>
                  <a:gd name="T44" fmla="*/ 62 w 1000"/>
                  <a:gd name="T45" fmla="*/ 1 h 169"/>
                  <a:gd name="T46" fmla="*/ 59 w 1000"/>
                  <a:gd name="T47" fmla="*/ 1 h 169"/>
                  <a:gd name="T48" fmla="*/ 56 w 1000"/>
                  <a:gd name="T49" fmla="*/ 1 h 169"/>
                  <a:gd name="T50" fmla="*/ 54 w 1000"/>
                  <a:gd name="T51" fmla="*/ 1 h 169"/>
                  <a:gd name="T52" fmla="*/ 51 w 1000"/>
                  <a:gd name="T53" fmla="*/ 2 h 169"/>
                  <a:gd name="T54" fmla="*/ 48 w 1000"/>
                  <a:gd name="T55" fmla="*/ 3 h 169"/>
                  <a:gd name="T56" fmla="*/ 46 w 1000"/>
                  <a:gd name="T57" fmla="*/ 4 h 169"/>
                  <a:gd name="T58" fmla="*/ 43 w 1000"/>
                  <a:gd name="T59" fmla="*/ 5 h 169"/>
                  <a:gd name="T60" fmla="*/ 40 w 1000"/>
                  <a:gd name="T61" fmla="*/ 7 h 169"/>
                  <a:gd name="T62" fmla="*/ 36 w 1000"/>
                  <a:gd name="T63" fmla="*/ 8 h 169"/>
                  <a:gd name="T64" fmla="*/ 33 w 1000"/>
                  <a:gd name="T65" fmla="*/ 9 h 169"/>
                  <a:gd name="T66" fmla="*/ 28 w 1000"/>
                  <a:gd name="T67" fmla="*/ 9 h 169"/>
                  <a:gd name="T68" fmla="*/ 24 w 1000"/>
                  <a:gd name="T69" fmla="*/ 10 h 169"/>
                  <a:gd name="T70" fmla="*/ 19 w 1000"/>
                  <a:gd name="T71" fmla="*/ 10 h 169"/>
                  <a:gd name="T72" fmla="*/ 13 w 1000"/>
                  <a:gd name="T73" fmla="*/ 10 h 169"/>
                  <a:gd name="T74" fmla="*/ 7 w 1000"/>
                  <a:gd name="T75" fmla="*/ 9 h 169"/>
                  <a:gd name="T76" fmla="*/ 0 w 1000"/>
                  <a:gd name="T77" fmla="*/ 8 h 16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00"/>
                  <a:gd name="T118" fmla="*/ 0 h 169"/>
                  <a:gd name="T119" fmla="*/ 1000 w 1000"/>
                  <a:gd name="T120" fmla="*/ 169 h 169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00" h="169">
                    <a:moveTo>
                      <a:pt x="0" y="139"/>
                    </a:moveTo>
                    <a:lnTo>
                      <a:pt x="5" y="134"/>
                    </a:lnTo>
                    <a:lnTo>
                      <a:pt x="9" y="128"/>
                    </a:lnTo>
                    <a:lnTo>
                      <a:pt x="13" y="123"/>
                    </a:lnTo>
                    <a:lnTo>
                      <a:pt x="17" y="118"/>
                    </a:lnTo>
                    <a:lnTo>
                      <a:pt x="28" y="120"/>
                    </a:lnTo>
                    <a:lnTo>
                      <a:pt x="40" y="122"/>
                    </a:lnTo>
                    <a:lnTo>
                      <a:pt x="55" y="124"/>
                    </a:lnTo>
                    <a:lnTo>
                      <a:pt x="72" y="126"/>
                    </a:lnTo>
                    <a:lnTo>
                      <a:pt x="88" y="128"/>
                    </a:lnTo>
                    <a:lnTo>
                      <a:pt x="103" y="130"/>
                    </a:lnTo>
                    <a:lnTo>
                      <a:pt x="116" y="131"/>
                    </a:lnTo>
                    <a:lnTo>
                      <a:pt x="126" y="131"/>
                    </a:lnTo>
                    <a:lnTo>
                      <a:pt x="135" y="139"/>
                    </a:lnTo>
                    <a:lnTo>
                      <a:pt x="145" y="146"/>
                    </a:lnTo>
                    <a:lnTo>
                      <a:pt x="157" y="153"/>
                    </a:lnTo>
                    <a:lnTo>
                      <a:pt x="167" y="158"/>
                    </a:lnTo>
                    <a:lnTo>
                      <a:pt x="180" y="161"/>
                    </a:lnTo>
                    <a:lnTo>
                      <a:pt x="191" y="165"/>
                    </a:lnTo>
                    <a:lnTo>
                      <a:pt x="203" y="166"/>
                    </a:lnTo>
                    <a:lnTo>
                      <a:pt x="215" y="166"/>
                    </a:lnTo>
                    <a:lnTo>
                      <a:pt x="224" y="165"/>
                    </a:lnTo>
                    <a:lnTo>
                      <a:pt x="232" y="162"/>
                    </a:lnTo>
                    <a:lnTo>
                      <a:pt x="240" y="159"/>
                    </a:lnTo>
                    <a:lnTo>
                      <a:pt x="247" y="154"/>
                    </a:lnTo>
                    <a:lnTo>
                      <a:pt x="253" y="150"/>
                    </a:lnTo>
                    <a:lnTo>
                      <a:pt x="259" y="144"/>
                    </a:lnTo>
                    <a:lnTo>
                      <a:pt x="266" y="138"/>
                    </a:lnTo>
                    <a:lnTo>
                      <a:pt x="272" y="131"/>
                    </a:lnTo>
                    <a:lnTo>
                      <a:pt x="340" y="134"/>
                    </a:lnTo>
                    <a:lnTo>
                      <a:pt x="401" y="132"/>
                    </a:lnTo>
                    <a:lnTo>
                      <a:pt x="455" y="128"/>
                    </a:lnTo>
                    <a:lnTo>
                      <a:pt x="504" y="120"/>
                    </a:lnTo>
                    <a:lnTo>
                      <a:pt x="549" y="111"/>
                    </a:lnTo>
                    <a:lnTo>
                      <a:pt x="590" y="98"/>
                    </a:lnTo>
                    <a:lnTo>
                      <a:pt x="628" y="85"/>
                    </a:lnTo>
                    <a:lnTo>
                      <a:pt x="665" y="72"/>
                    </a:lnTo>
                    <a:lnTo>
                      <a:pt x="700" y="58"/>
                    </a:lnTo>
                    <a:lnTo>
                      <a:pt x="736" y="44"/>
                    </a:lnTo>
                    <a:lnTo>
                      <a:pt x="773" y="31"/>
                    </a:lnTo>
                    <a:lnTo>
                      <a:pt x="811" y="20"/>
                    </a:lnTo>
                    <a:lnTo>
                      <a:pt x="851" y="11"/>
                    </a:lnTo>
                    <a:lnTo>
                      <a:pt x="896" y="4"/>
                    </a:lnTo>
                    <a:lnTo>
                      <a:pt x="946" y="0"/>
                    </a:lnTo>
                    <a:lnTo>
                      <a:pt x="1000" y="0"/>
                    </a:lnTo>
                    <a:lnTo>
                      <a:pt x="994" y="22"/>
                    </a:lnTo>
                    <a:lnTo>
                      <a:pt x="972" y="20"/>
                    </a:lnTo>
                    <a:lnTo>
                      <a:pt x="950" y="19"/>
                    </a:lnTo>
                    <a:lnTo>
                      <a:pt x="929" y="20"/>
                    </a:lnTo>
                    <a:lnTo>
                      <a:pt x="909" y="22"/>
                    </a:lnTo>
                    <a:lnTo>
                      <a:pt x="888" y="26"/>
                    </a:lnTo>
                    <a:lnTo>
                      <a:pt x="867" y="30"/>
                    </a:lnTo>
                    <a:lnTo>
                      <a:pt x="846" y="36"/>
                    </a:lnTo>
                    <a:lnTo>
                      <a:pt x="827" y="43"/>
                    </a:lnTo>
                    <a:lnTo>
                      <a:pt x="806" y="50"/>
                    </a:lnTo>
                    <a:lnTo>
                      <a:pt x="784" y="58"/>
                    </a:lnTo>
                    <a:lnTo>
                      <a:pt x="764" y="66"/>
                    </a:lnTo>
                    <a:lnTo>
                      <a:pt x="741" y="75"/>
                    </a:lnTo>
                    <a:lnTo>
                      <a:pt x="718" y="84"/>
                    </a:lnTo>
                    <a:lnTo>
                      <a:pt x="694" y="93"/>
                    </a:lnTo>
                    <a:lnTo>
                      <a:pt x="670" y="103"/>
                    </a:lnTo>
                    <a:lnTo>
                      <a:pt x="644" y="112"/>
                    </a:lnTo>
                    <a:lnTo>
                      <a:pt x="617" y="121"/>
                    </a:lnTo>
                    <a:lnTo>
                      <a:pt x="590" y="129"/>
                    </a:lnTo>
                    <a:lnTo>
                      <a:pt x="560" y="137"/>
                    </a:lnTo>
                    <a:lnTo>
                      <a:pt x="529" y="144"/>
                    </a:lnTo>
                    <a:lnTo>
                      <a:pt x="496" y="151"/>
                    </a:lnTo>
                    <a:lnTo>
                      <a:pt x="463" y="157"/>
                    </a:lnTo>
                    <a:lnTo>
                      <a:pt x="426" y="161"/>
                    </a:lnTo>
                    <a:lnTo>
                      <a:pt x="388" y="166"/>
                    </a:lnTo>
                    <a:lnTo>
                      <a:pt x="348" y="168"/>
                    </a:lnTo>
                    <a:lnTo>
                      <a:pt x="306" y="169"/>
                    </a:lnTo>
                    <a:lnTo>
                      <a:pt x="262" y="168"/>
                    </a:lnTo>
                    <a:lnTo>
                      <a:pt x="214" y="166"/>
                    </a:lnTo>
                    <a:lnTo>
                      <a:pt x="165" y="162"/>
                    </a:lnTo>
                    <a:lnTo>
                      <a:pt x="113" y="157"/>
                    </a:lnTo>
                    <a:lnTo>
                      <a:pt x="58" y="150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339966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5" name="Oval 154"/>
            <p:cNvSpPr>
              <a:spLocks noChangeArrowheads="1"/>
            </p:cNvSpPr>
            <p:nvPr/>
          </p:nvSpPr>
          <p:spPr bwMode="auto">
            <a:xfrm>
              <a:off x="4320" y="4320"/>
              <a:ext cx="180" cy="18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b="1">
                <a:solidFill>
                  <a:schemeClr val="bg1"/>
                </a:solidFill>
              </a:endParaRPr>
            </a:p>
          </p:txBody>
        </p:sp>
        <p:grpSp>
          <p:nvGrpSpPr>
            <p:cNvPr id="16" name="Group 155"/>
            <p:cNvGrpSpPr>
              <a:grpSpLocks/>
            </p:cNvGrpSpPr>
            <p:nvPr/>
          </p:nvGrpSpPr>
          <p:grpSpPr bwMode="auto">
            <a:xfrm>
              <a:off x="5075" y="3129"/>
              <a:ext cx="3400" cy="1551"/>
              <a:chOff x="5075" y="3129"/>
              <a:chExt cx="3400" cy="1551"/>
            </a:xfrm>
          </p:grpSpPr>
          <p:sp>
            <p:nvSpPr>
              <p:cNvPr id="19" name="Freeform 156"/>
              <p:cNvSpPr>
                <a:spLocks/>
              </p:cNvSpPr>
              <p:nvPr/>
            </p:nvSpPr>
            <p:spPr bwMode="auto">
              <a:xfrm>
                <a:off x="5075" y="3129"/>
                <a:ext cx="3240" cy="1119"/>
              </a:xfrm>
              <a:custGeom>
                <a:avLst/>
                <a:gdLst>
                  <a:gd name="T0" fmla="*/ 0 w 3240"/>
                  <a:gd name="T1" fmla="*/ 661 h 1119"/>
                  <a:gd name="T2" fmla="*/ 105 w 3240"/>
                  <a:gd name="T3" fmla="*/ 641 h 1119"/>
                  <a:gd name="T4" fmla="*/ 300 w 3240"/>
                  <a:gd name="T5" fmla="*/ 591 h 1119"/>
                  <a:gd name="T6" fmla="*/ 320 w 3240"/>
                  <a:gd name="T7" fmla="*/ 491 h 1119"/>
                  <a:gd name="T8" fmla="*/ 355 w 3240"/>
                  <a:gd name="T9" fmla="*/ 406 h 1119"/>
                  <a:gd name="T10" fmla="*/ 425 w 3240"/>
                  <a:gd name="T11" fmla="*/ 421 h 1119"/>
                  <a:gd name="T12" fmla="*/ 465 w 3240"/>
                  <a:gd name="T13" fmla="*/ 456 h 1119"/>
                  <a:gd name="T14" fmla="*/ 475 w 3240"/>
                  <a:gd name="T15" fmla="*/ 471 h 1119"/>
                  <a:gd name="T16" fmla="*/ 505 w 3240"/>
                  <a:gd name="T17" fmla="*/ 481 h 1119"/>
                  <a:gd name="T18" fmla="*/ 500 w 3240"/>
                  <a:gd name="T19" fmla="*/ 436 h 1119"/>
                  <a:gd name="T20" fmla="*/ 490 w 3240"/>
                  <a:gd name="T21" fmla="*/ 406 h 1119"/>
                  <a:gd name="T22" fmla="*/ 520 w 3240"/>
                  <a:gd name="T23" fmla="*/ 246 h 1119"/>
                  <a:gd name="T24" fmla="*/ 555 w 3240"/>
                  <a:gd name="T25" fmla="*/ 156 h 1119"/>
                  <a:gd name="T26" fmla="*/ 625 w 3240"/>
                  <a:gd name="T27" fmla="*/ 26 h 1119"/>
                  <a:gd name="T28" fmla="*/ 660 w 3240"/>
                  <a:gd name="T29" fmla="*/ 16 h 1119"/>
                  <a:gd name="T30" fmla="*/ 670 w 3240"/>
                  <a:gd name="T31" fmla="*/ 31 h 1119"/>
                  <a:gd name="T32" fmla="*/ 765 w 3240"/>
                  <a:gd name="T33" fmla="*/ 56 h 1119"/>
                  <a:gd name="T34" fmla="*/ 800 w 3240"/>
                  <a:gd name="T35" fmla="*/ 51 h 1119"/>
                  <a:gd name="T36" fmla="*/ 815 w 3240"/>
                  <a:gd name="T37" fmla="*/ 46 h 1119"/>
                  <a:gd name="T38" fmla="*/ 830 w 3240"/>
                  <a:gd name="T39" fmla="*/ 91 h 1119"/>
                  <a:gd name="T40" fmla="*/ 885 w 3240"/>
                  <a:gd name="T41" fmla="*/ 191 h 1119"/>
                  <a:gd name="T42" fmla="*/ 975 w 3240"/>
                  <a:gd name="T43" fmla="*/ 166 h 1119"/>
                  <a:gd name="T44" fmla="*/ 985 w 3240"/>
                  <a:gd name="T45" fmla="*/ 226 h 1119"/>
                  <a:gd name="T46" fmla="*/ 1035 w 3240"/>
                  <a:gd name="T47" fmla="*/ 341 h 1119"/>
                  <a:gd name="T48" fmla="*/ 1170 w 3240"/>
                  <a:gd name="T49" fmla="*/ 391 h 1119"/>
                  <a:gd name="T50" fmla="*/ 1135 w 3240"/>
                  <a:gd name="T51" fmla="*/ 446 h 1119"/>
                  <a:gd name="T52" fmla="*/ 1170 w 3240"/>
                  <a:gd name="T53" fmla="*/ 581 h 1119"/>
                  <a:gd name="T54" fmla="*/ 1185 w 3240"/>
                  <a:gd name="T55" fmla="*/ 611 h 1119"/>
                  <a:gd name="T56" fmla="*/ 1235 w 3240"/>
                  <a:gd name="T57" fmla="*/ 631 h 1119"/>
                  <a:gd name="T58" fmla="*/ 1515 w 3240"/>
                  <a:gd name="T59" fmla="*/ 611 h 1119"/>
                  <a:gd name="T60" fmla="*/ 1545 w 3240"/>
                  <a:gd name="T61" fmla="*/ 576 h 1119"/>
                  <a:gd name="T62" fmla="*/ 1565 w 3240"/>
                  <a:gd name="T63" fmla="*/ 551 h 1119"/>
                  <a:gd name="T64" fmla="*/ 1640 w 3240"/>
                  <a:gd name="T65" fmla="*/ 506 h 1119"/>
                  <a:gd name="T66" fmla="*/ 1740 w 3240"/>
                  <a:gd name="T67" fmla="*/ 466 h 1119"/>
                  <a:gd name="T68" fmla="*/ 1845 w 3240"/>
                  <a:gd name="T69" fmla="*/ 406 h 1119"/>
                  <a:gd name="T70" fmla="*/ 1890 w 3240"/>
                  <a:gd name="T71" fmla="*/ 371 h 1119"/>
                  <a:gd name="T72" fmla="*/ 1920 w 3240"/>
                  <a:gd name="T73" fmla="*/ 361 h 1119"/>
                  <a:gd name="T74" fmla="*/ 1995 w 3240"/>
                  <a:gd name="T75" fmla="*/ 326 h 1119"/>
                  <a:gd name="T76" fmla="*/ 2075 w 3240"/>
                  <a:gd name="T77" fmla="*/ 281 h 1119"/>
                  <a:gd name="T78" fmla="*/ 2145 w 3240"/>
                  <a:gd name="T79" fmla="*/ 271 h 1119"/>
                  <a:gd name="T80" fmla="*/ 2245 w 3240"/>
                  <a:gd name="T81" fmla="*/ 256 h 1119"/>
                  <a:gd name="T82" fmla="*/ 2275 w 3240"/>
                  <a:gd name="T83" fmla="*/ 261 h 1119"/>
                  <a:gd name="T84" fmla="*/ 2265 w 3240"/>
                  <a:gd name="T85" fmla="*/ 291 h 1119"/>
                  <a:gd name="T86" fmla="*/ 2260 w 3240"/>
                  <a:gd name="T87" fmla="*/ 306 h 1119"/>
                  <a:gd name="T88" fmla="*/ 2300 w 3240"/>
                  <a:gd name="T89" fmla="*/ 446 h 1119"/>
                  <a:gd name="T90" fmla="*/ 2365 w 3240"/>
                  <a:gd name="T91" fmla="*/ 471 h 1119"/>
                  <a:gd name="T92" fmla="*/ 2395 w 3240"/>
                  <a:gd name="T93" fmla="*/ 596 h 1119"/>
                  <a:gd name="T94" fmla="*/ 2445 w 3240"/>
                  <a:gd name="T95" fmla="*/ 621 h 1119"/>
                  <a:gd name="T96" fmla="*/ 2505 w 3240"/>
                  <a:gd name="T97" fmla="*/ 761 h 1119"/>
                  <a:gd name="T98" fmla="*/ 2540 w 3240"/>
                  <a:gd name="T99" fmla="*/ 811 h 1119"/>
                  <a:gd name="T100" fmla="*/ 2580 w 3240"/>
                  <a:gd name="T101" fmla="*/ 846 h 1119"/>
                  <a:gd name="T102" fmla="*/ 2705 w 3240"/>
                  <a:gd name="T103" fmla="*/ 901 h 1119"/>
                  <a:gd name="T104" fmla="*/ 2605 w 3240"/>
                  <a:gd name="T105" fmla="*/ 941 h 1119"/>
                  <a:gd name="T106" fmla="*/ 2585 w 3240"/>
                  <a:gd name="T107" fmla="*/ 961 h 1119"/>
                  <a:gd name="T108" fmla="*/ 2650 w 3240"/>
                  <a:gd name="T109" fmla="*/ 966 h 1119"/>
                  <a:gd name="T110" fmla="*/ 2750 w 3240"/>
                  <a:gd name="T111" fmla="*/ 1031 h 1119"/>
                  <a:gd name="T112" fmla="*/ 2860 w 3240"/>
                  <a:gd name="T113" fmla="*/ 1076 h 1119"/>
                  <a:gd name="T114" fmla="*/ 2905 w 3240"/>
                  <a:gd name="T115" fmla="*/ 1096 h 1119"/>
                  <a:gd name="T116" fmla="*/ 2995 w 3240"/>
                  <a:gd name="T117" fmla="*/ 1111 h 1119"/>
                  <a:gd name="T118" fmla="*/ 3105 w 3240"/>
                  <a:gd name="T119" fmla="*/ 1096 h 1119"/>
                  <a:gd name="T120" fmla="*/ 3240 w 3240"/>
                  <a:gd name="T121" fmla="*/ 1036 h 111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240"/>
                  <a:gd name="T184" fmla="*/ 0 h 1119"/>
                  <a:gd name="T185" fmla="*/ 3240 w 3240"/>
                  <a:gd name="T186" fmla="*/ 1119 h 111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240" h="1119">
                    <a:moveTo>
                      <a:pt x="0" y="661"/>
                    </a:moveTo>
                    <a:cubicBezTo>
                      <a:pt x="35" y="673"/>
                      <a:pt x="72" y="652"/>
                      <a:pt x="105" y="641"/>
                    </a:cubicBezTo>
                    <a:cubicBezTo>
                      <a:pt x="168" y="620"/>
                      <a:pt x="234" y="600"/>
                      <a:pt x="300" y="591"/>
                    </a:cubicBezTo>
                    <a:cubicBezTo>
                      <a:pt x="346" y="576"/>
                      <a:pt x="311" y="593"/>
                      <a:pt x="320" y="491"/>
                    </a:cubicBezTo>
                    <a:cubicBezTo>
                      <a:pt x="323" y="460"/>
                      <a:pt x="329" y="424"/>
                      <a:pt x="355" y="406"/>
                    </a:cubicBezTo>
                    <a:cubicBezTo>
                      <a:pt x="378" y="414"/>
                      <a:pt x="402" y="413"/>
                      <a:pt x="425" y="421"/>
                    </a:cubicBezTo>
                    <a:cubicBezTo>
                      <a:pt x="435" y="436"/>
                      <a:pt x="465" y="456"/>
                      <a:pt x="465" y="456"/>
                    </a:cubicBezTo>
                    <a:cubicBezTo>
                      <a:pt x="468" y="461"/>
                      <a:pt x="470" y="468"/>
                      <a:pt x="475" y="471"/>
                    </a:cubicBezTo>
                    <a:cubicBezTo>
                      <a:pt x="484" y="477"/>
                      <a:pt x="505" y="481"/>
                      <a:pt x="505" y="481"/>
                    </a:cubicBezTo>
                    <a:cubicBezTo>
                      <a:pt x="503" y="466"/>
                      <a:pt x="503" y="451"/>
                      <a:pt x="500" y="436"/>
                    </a:cubicBezTo>
                    <a:cubicBezTo>
                      <a:pt x="498" y="426"/>
                      <a:pt x="490" y="406"/>
                      <a:pt x="490" y="406"/>
                    </a:cubicBezTo>
                    <a:cubicBezTo>
                      <a:pt x="495" y="351"/>
                      <a:pt x="507" y="299"/>
                      <a:pt x="520" y="246"/>
                    </a:cubicBezTo>
                    <a:cubicBezTo>
                      <a:pt x="528" y="213"/>
                      <a:pt x="544" y="188"/>
                      <a:pt x="555" y="156"/>
                    </a:cubicBezTo>
                    <a:cubicBezTo>
                      <a:pt x="571" y="108"/>
                      <a:pt x="581" y="55"/>
                      <a:pt x="625" y="26"/>
                    </a:cubicBezTo>
                    <a:cubicBezTo>
                      <a:pt x="631" y="7"/>
                      <a:pt x="628" y="0"/>
                      <a:pt x="660" y="16"/>
                    </a:cubicBezTo>
                    <a:cubicBezTo>
                      <a:pt x="665" y="19"/>
                      <a:pt x="665" y="28"/>
                      <a:pt x="670" y="31"/>
                    </a:cubicBezTo>
                    <a:cubicBezTo>
                      <a:pt x="695" y="44"/>
                      <a:pt x="737" y="50"/>
                      <a:pt x="765" y="56"/>
                    </a:cubicBezTo>
                    <a:cubicBezTo>
                      <a:pt x="777" y="54"/>
                      <a:pt x="788" y="53"/>
                      <a:pt x="800" y="51"/>
                    </a:cubicBezTo>
                    <a:cubicBezTo>
                      <a:pt x="805" y="50"/>
                      <a:pt x="811" y="42"/>
                      <a:pt x="815" y="46"/>
                    </a:cubicBezTo>
                    <a:cubicBezTo>
                      <a:pt x="830" y="61"/>
                      <a:pt x="820" y="76"/>
                      <a:pt x="830" y="91"/>
                    </a:cubicBezTo>
                    <a:cubicBezTo>
                      <a:pt x="853" y="125"/>
                      <a:pt x="849" y="167"/>
                      <a:pt x="885" y="191"/>
                    </a:cubicBezTo>
                    <a:cubicBezTo>
                      <a:pt x="920" y="187"/>
                      <a:pt x="946" y="185"/>
                      <a:pt x="975" y="166"/>
                    </a:cubicBezTo>
                    <a:cubicBezTo>
                      <a:pt x="989" y="188"/>
                      <a:pt x="978" y="198"/>
                      <a:pt x="985" y="226"/>
                    </a:cubicBezTo>
                    <a:cubicBezTo>
                      <a:pt x="993" y="260"/>
                      <a:pt x="1005" y="321"/>
                      <a:pt x="1035" y="341"/>
                    </a:cubicBezTo>
                    <a:cubicBezTo>
                      <a:pt x="1054" y="369"/>
                      <a:pt x="1137" y="384"/>
                      <a:pt x="1170" y="391"/>
                    </a:cubicBezTo>
                    <a:cubicBezTo>
                      <a:pt x="1163" y="413"/>
                      <a:pt x="1143" y="422"/>
                      <a:pt x="1135" y="446"/>
                    </a:cubicBezTo>
                    <a:cubicBezTo>
                      <a:pt x="1139" y="511"/>
                      <a:pt x="1138" y="533"/>
                      <a:pt x="1170" y="581"/>
                    </a:cubicBezTo>
                    <a:cubicBezTo>
                      <a:pt x="1176" y="590"/>
                      <a:pt x="1176" y="604"/>
                      <a:pt x="1185" y="611"/>
                    </a:cubicBezTo>
                    <a:cubicBezTo>
                      <a:pt x="1196" y="620"/>
                      <a:pt x="1222" y="622"/>
                      <a:pt x="1235" y="631"/>
                    </a:cubicBezTo>
                    <a:cubicBezTo>
                      <a:pt x="1269" y="630"/>
                      <a:pt x="1471" y="640"/>
                      <a:pt x="1515" y="611"/>
                    </a:cubicBezTo>
                    <a:cubicBezTo>
                      <a:pt x="1522" y="591"/>
                      <a:pt x="1525" y="583"/>
                      <a:pt x="1545" y="576"/>
                    </a:cubicBezTo>
                    <a:cubicBezTo>
                      <a:pt x="1555" y="547"/>
                      <a:pt x="1542" y="574"/>
                      <a:pt x="1565" y="551"/>
                    </a:cubicBezTo>
                    <a:cubicBezTo>
                      <a:pt x="1598" y="518"/>
                      <a:pt x="1599" y="516"/>
                      <a:pt x="1640" y="506"/>
                    </a:cubicBezTo>
                    <a:cubicBezTo>
                      <a:pt x="1682" y="478"/>
                      <a:pt x="1690" y="472"/>
                      <a:pt x="1740" y="466"/>
                    </a:cubicBezTo>
                    <a:cubicBezTo>
                      <a:pt x="1775" y="443"/>
                      <a:pt x="1809" y="426"/>
                      <a:pt x="1845" y="406"/>
                    </a:cubicBezTo>
                    <a:cubicBezTo>
                      <a:pt x="1862" y="397"/>
                      <a:pt x="1873" y="380"/>
                      <a:pt x="1890" y="371"/>
                    </a:cubicBezTo>
                    <a:cubicBezTo>
                      <a:pt x="1899" y="366"/>
                      <a:pt x="1911" y="367"/>
                      <a:pt x="1920" y="361"/>
                    </a:cubicBezTo>
                    <a:cubicBezTo>
                      <a:pt x="1943" y="346"/>
                      <a:pt x="1969" y="335"/>
                      <a:pt x="1995" y="326"/>
                    </a:cubicBezTo>
                    <a:cubicBezTo>
                      <a:pt x="2021" y="317"/>
                      <a:pt x="2049" y="292"/>
                      <a:pt x="2075" y="281"/>
                    </a:cubicBezTo>
                    <a:cubicBezTo>
                      <a:pt x="2098" y="271"/>
                      <a:pt x="2117" y="274"/>
                      <a:pt x="2145" y="271"/>
                    </a:cubicBezTo>
                    <a:cubicBezTo>
                      <a:pt x="2177" y="260"/>
                      <a:pt x="2212" y="263"/>
                      <a:pt x="2245" y="256"/>
                    </a:cubicBezTo>
                    <a:cubicBezTo>
                      <a:pt x="2255" y="258"/>
                      <a:pt x="2270" y="252"/>
                      <a:pt x="2275" y="261"/>
                    </a:cubicBezTo>
                    <a:cubicBezTo>
                      <a:pt x="2280" y="270"/>
                      <a:pt x="2268" y="281"/>
                      <a:pt x="2265" y="291"/>
                    </a:cubicBezTo>
                    <a:cubicBezTo>
                      <a:pt x="2263" y="296"/>
                      <a:pt x="2260" y="306"/>
                      <a:pt x="2260" y="306"/>
                    </a:cubicBezTo>
                    <a:cubicBezTo>
                      <a:pt x="2262" y="333"/>
                      <a:pt x="2270" y="422"/>
                      <a:pt x="2300" y="446"/>
                    </a:cubicBezTo>
                    <a:cubicBezTo>
                      <a:pt x="2317" y="459"/>
                      <a:pt x="2345" y="464"/>
                      <a:pt x="2365" y="471"/>
                    </a:cubicBezTo>
                    <a:cubicBezTo>
                      <a:pt x="2379" y="512"/>
                      <a:pt x="2349" y="581"/>
                      <a:pt x="2395" y="596"/>
                    </a:cubicBezTo>
                    <a:cubicBezTo>
                      <a:pt x="2403" y="620"/>
                      <a:pt x="2422" y="615"/>
                      <a:pt x="2445" y="621"/>
                    </a:cubicBezTo>
                    <a:cubicBezTo>
                      <a:pt x="2452" y="671"/>
                      <a:pt x="2473" y="723"/>
                      <a:pt x="2505" y="761"/>
                    </a:cubicBezTo>
                    <a:cubicBezTo>
                      <a:pt x="2522" y="782"/>
                      <a:pt x="2513" y="802"/>
                      <a:pt x="2540" y="811"/>
                    </a:cubicBezTo>
                    <a:cubicBezTo>
                      <a:pt x="2550" y="826"/>
                      <a:pt x="2580" y="846"/>
                      <a:pt x="2580" y="846"/>
                    </a:cubicBezTo>
                    <a:cubicBezTo>
                      <a:pt x="2603" y="880"/>
                      <a:pt x="2666" y="896"/>
                      <a:pt x="2705" y="901"/>
                    </a:cubicBezTo>
                    <a:cubicBezTo>
                      <a:pt x="2686" y="930"/>
                      <a:pt x="2636" y="938"/>
                      <a:pt x="2605" y="941"/>
                    </a:cubicBezTo>
                    <a:cubicBezTo>
                      <a:pt x="2600" y="943"/>
                      <a:pt x="2561" y="953"/>
                      <a:pt x="2585" y="961"/>
                    </a:cubicBezTo>
                    <a:cubicBezTo>
                      <a:pt x="2606" y="968"/>
                      <a:pt x="2628" y="964"/>
                      <a:pt x="2650" y="966"/>
                    </a:cubicBezTo>
                    <a:cubicBezTo>
                      <a:pt x="2669" y="1023"/>
                      <a:pt x="2698" y="1018"/>
                      <a:pt x="2750" y="1031"/>
                    </a:cubicBezTo>
                    <a:cubicBezTo>
                      <a:pt x="2784" y="1053"/>
                      <a:pt x="2821" y="1065"/>
                      <a:pt x="2860" y="1076"/>
                    </a:cubicBezTo>
                    <a:cubicBezTo>
                      <a:pt x="2877" y="1081"/>
                      <a:pt x="2888" y="1093"/>
                      <a:pt x="2905" y="1096"/>
                    </a:cubicBezTo>
                    <a:cubicBezTo>
                      <a:pt x="3017" y="1116"/>
                      <a:pt x="2942" y="1098"/>
                      <a:pt x="2995" y="1111"/>
                    </a:cubicBezTo>
                    <a:cubicBezTo>
                      <a:pt x="3001" y="1111"/>
                      <a:pt x="3082" y="1119"/>
                      <a:pt x="3105" y="1096"/>
                    </a:cubicBezTo>
                    <a:lnTo>
                      <a:pt x="3240" y="1036"/>
                    </a:lnTo>
                  </a:path>
                </a:pathLst>
              </a:custGeom>
              <a:solidFill>
                <a:srgbClr val="FFFF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Freeform 157"/>
              <p:cNvSpPr>
                <a:spLocks/>
              </p:cNvSpPr>
              <p:nvPr/>
            </p:nvSpPr>
            <p:spPr bwMode="auto">
              <a:xfrm>
                <a:off x="5075" y="3780"/>
                <a:ext cx="3400" cy="900"/>
              </a:xfrm>
              <a:custGeom>
                <a:avLst/>
                <a:gdLst>
                  <a:gd name="T0" fmla="*/ 3230 w 3400"/>
                  <a:gd name="T1" fmla="*/ 385 h 900"/>
                  <a:gd name="T2" fmla="*/ 3270 w 3400"/>
                  <a:gd name="T3" fmla="*/ 415 h 900"/>
                  <a:gd name="T4" fmla="*/ 3290 w 3400"/>
                  <a:gd name="T5" fmla="*/ 460 h 900"/>
                  <a:gd name="T6" fmla="*/ 3330 w 3400"/>
                  <a:gd name="T7" fmla="*/ 535 h 900"/>
                  <a:gd name="T8" fmla="*/ 3340 w 3400"/>
                  <a:gd name="T9" fmla="*/ 565 h 900"/>
                  <a:gd name="T10" fmla="*/ 3360 w 3400"/>
                  <a:gd name="T11" fmla="*/ 595 h 900"/>
                  <a:gd name="T12" fmla="*/ 3385 w 3400"/>
                  <a:gd name="T13" fmla="*/ 640 h 900"/>
                  <a:gd name="T14" fmla="*/ 3395 w 3400"/>
                  <a:gd name="T15" fmla="*/ 670 h 900"/>
                  <a:gd name="T16" fmla="*/ 3400 w 3400"/>
                  <a:gd name="T17" fmla="*/ 685 h 900"/>
                  <a:gd name="T18" fmla="*/ 3310 w 3400"/>
                  <a:gd name="T19" fmla="*/ 730 h 900"/>
                  <a:gd name="T20" fmla="*/ 3195 w 3400"/>
                  <a:gd name="T21" fmla="*/ 755 h 900"/>
                  <a:gd name="T22" fmla="*/ 3020 w 3400"/>
                  <a:gd name="T23" fmla="*/ 810 h 900"/>
                  <a:gd name="T24" fmla="*/ 2955 w 3400"/>
                  <a:gd name="T25" fmla="*/ 805 h 900"/>
                  <a:gd name="T26" fmla="*/ 2925 w 3400"/>
                  <a:gd name="T27" fmla="*/ 795 h 900"/>
                  <a:gd name="T28" fmla="*/ 2760 w 3400"/>
                  <a:gd name="T29" fmla="*/ 830 h 900"/>
                  <a:gd name="T30" fmla="*/ 2665 w 3400"/>
                  <a:gd name="T31" fmla="*/ 835 h 900"/>
                  <a:gd name="T32" fmla="*/ 2485 w 3400"/>
                  <a:gd name="T33" fmla="*/ 875 h 900"/>
                  <a:gd name="T34" fmla="*/ 2340 w 3400"/>
                  <a:gd name="T35" fmla="*/ 875 h 900"/>
                  <a:gd name="T36" fmla="*/ 2295 w 3400"/>
                  <a:gd name="T37" fmla="*/ 890 h 900"/>
                  <a:gd name="T38" fmla="*/ 2265 w 3400"/>
                  <a:gd name="T39" fmla="*/ 900 h 900"/>
                  <a:gd name="T40" fmla="*/ 2220 w 3400"/>
                  <a:gd name="T41" fmla="*/ 870 h 900"/>
                  <a:gd name="T42" fmla="*/ 2160 w 3400"/>
                  <a:gd name="T43" fmla="*/ 835 h 900"/>
                  <a:gd name="T44" fmla="*/ 2120 w 3400"/>
                  <a:gd name="T45" fmla="*/ 775 h 900"/>
                  <a:gd name="T46" fmla="*/ 2090 w 3400"/>
                  <a:gd name="T47" fmla="*/ 755 h 900"/>
                  <a:gd name="T48" fmla="*/ 2005 w 3400"/>
                  <a:gd name="T49" fmla="*/ 725 h 900"/>
                  <a:gd name="T50" fmla="*/ 1820 w 3400"/>
                  <a:gd name="T51" fmla="*/ 720 h 900"/>
                  <a:gd name="T52" fmla="*/ 1775 w 3400"/>
                  <a:gd name="T53" fmla="*/ 730 h 900"/>
                  <a:gd name="T54" fmla="*/ 1685 w 3400"/>
                  <a:gd name="T55" fmla="*/ 740 h 900"/>
                  <a:gd name="T56" fmla="*/ 1600 w 3400"/>
                  <a:gd name="T57" fmla="*/ 735 h 900"/>
                  <a:gd name="T58" fmla="*/ 1510 w 3400"/>
                  <a:gd name="T59" fmla="*/ 705 h 900"/>
                  <a:gd name="T60" fmla="*/ 1420 w 3400"/>
                  <a:gd name="T61" fmla="*/ 700 h 900"/>
                  <a:gd name="T62" fmla="*/ 1295 w 3400"/>
                  <a:gd name="T63" fmla="*/ 680 h 900"/>
                  <a:gd name="T64" fmla="*/ 1055 w 3400"/>
                  <a:gd name="T65" fmla="*/ 695 h 900"/>
                  <a:gd name="T66" fmla="*/ 940 w 3400"/>
                  <a:gd name="T67" fmla="*/ 735 h 900"/>
                  <a:gd name="T68" fmla="*/ 870 w 3400"/>
                  <a:gd name="T69" fmla="*/ 710 h 900"/>
                  <a:gd name="T70" fmla="*/ 830 w 3400"/>
                  <a:gd name="T71" fmla="*/ 685 h 900"/>
                  <a:gd name="T72" fmla="*/ 780 w 3400"/>
                  <a:gd name="T73" fmla="*/ 680 h 900"/>
                  <a:gd name="T74" fmla="*/ 545 w 3400"/>
                  <a:gd name="T75" fmla="*/ 715 h 900"/>
                  <a:gd name="T76" fmla="*/ 515 w 3400"/>
                  <a:gd name="T77" fmla="*/ 710 h 900"/>
                  <a:gd name="T78" fmla="*/ 535 w 3400"/>
                  <a:gd name="T79" fmla="*/ 700 h 900"/>
                  <a:gd name="T80" fmla="*/ 560 w 3400"/>
                  <a:gd name="T81" fmla="*/ 655 h 900"/>
                  <a:gd name="T82" fmla="*/ 615 w 3400"/>
                  <a:gd name="T83" fmla="*/ 570 h 900"/>
                  <a:gd name="T84" fmla="*/ 660 w 3400"/>
                  <a:gd name="T85" fmla="*/ 475 h 900"/>
                  <a:gd name="T86" fmla="*/ 680 w 3400"/>
                  <a:gd name="T87" fmla="*/ 430 h 900"/>
                  <a:gd name="T88" fmla="*/ 675 w 3400"/>
                  <a:gd name="T89" fmla="*/ 355 h 900"/>
                  <a:gd name="T90" fmla="*/ 660 w 3400"/>
                  <a:gd name="T91" fmla="*/ 350 h 900"/>
                  <a:gd name="T92" fmla="*/ 575 w 3400"/>
                  <a:gd name="T93" fmla="*/ 370 h 900"/>
                  <a:gd name="T94" fmla="*/ 495 w 3400"/>
                  <a:gd name="T95" fmla="*/ 365 h 900"/>
                  <a:gd name="T96" fmla="*/ 455 w 3400"/>
                  <a:gd name="T97" fmla="*/ 335 h 900"/>
                  <a:gd name="T98" fmla="*/ 315 w 3400"/>
                  <a:gd name="T99" fmla="*/ 250 h 900"/>
                  <a:gd name="T100" fmla="*/ 255 w 3400"/>
                  <a:gd name="T101" fmla="*/ 215 h 900"/>
                  <a:gd name="T102" fmla="*/ 240 w 3400"/>
                  <a:gd name="T103" fmla="*/ 205 h 900"/>
                  <a:gd name="T104" fmla="*/ 125 w 3400"/>
                  <a:gd name="T105" fmla="*/ 95 h 900"/>
                  <a:gd name="T106" fmla="*/ 80 w 3400"/>
                  <a:gd name="T107" fmla="*/ 60 h 900"/>
                  <a:gd name="T108" fmla="*/ 65 w 3400"/>
                  <a:gd name="T109" fmla="*/ 50 h 900"/>
                  <a:gd name="T110" fmla="*/ 30 w 3400"/>
                  <a:gd name="T111" fmla="*/ 25 h 900"/>
                  <a:gd name="T112" fmla="*/ 0 w 3400"/>
                  <a:gd name="T113" fmla="*/ 15 h 900"/>
                  <a:gd name="T114" fmla="*/ 40 w 3400"/>
                  <a:gd name="T115" fmla="*/ 0 h 90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400"/>
                  <a:gd name="T175" fmla="*/ 0 h 900"/>
                  <a:gd name="T176" fmla="*/ 3400 w 3400"/>
                  <a:gd name="T177" fmla="*/ 900 h 90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400" h="900">
                    <a:moveTo>
                      <a:pt x="3230" y="385"/>
                    </a:moveTo>
                    <a:cubicBezTo>
                      <a:pt x="3247" y="396"/>
                      <a:pt x="3251" y="409"/>
                      <a:pt x="3270" y="415"/>
                    </a:cubicBezTo>
                    <a:cubicBezTo>
                      <a:pt x="3286" y="439"/>
                      <a:pt x="3278" y="424"/>
                      <a:pt x="3290" y="460"/>
                    </a:cubicBezTo>
                    <a:cubicBezTo>
                      <a:pt x="3299" y="486"/>
                      <a:pt x="3314" y="512"/>
                      <a:pt x="3330" y="535"/>
                    </a:cubicBezTo>
                    <a:cubicBezTo>
                      <a:pt x="3336" y="544"/>
                      <a:pt x="3334" y="556"/>
                      <a:pt x="3340" y="565"/>
                    </a:cubicBezTo>
                    <a:cubicBezTo>
                      <a:pt x="3347" y="575"/>
                      <a:pt x="3353" y="585"/>
                      <a:pt x="3360" y="595"/>
                    </a:cubicBezTo>
                    <a:cubicBezTo>
                      <a:pt x="3369" y="609"/>
                      <a:pt x="3378" y="625"/>
                      <a:pt x="3385" y="640"/>
                    </a:cubicBezTo>
                    <a:cubicBezTo>
                      <a:pt x="3389" y="650"/>
                      <a:pt x="3392" y="660"/>
                      <a:pt x="3395" y="670"/>
                    </a:cubicBezTo>
                    <a:cubicBezTo>
                      <a:pt x="3397" y="675"/>
                      <a:pt x="3400" y="685"/>
                      <a:pt x="3400" y="685"/>
                    </a:cubicBezTo>
                    <a:cubicBezTo>
                      <a:pt x="3390" y="736"/>
                      <a:pt x="3359" y="726"/>
                      <a:pt x="3310" y="730"/>
                    </a:cubicBezTo>
                    <a:cubicBezTo>
                      <a:pt x="3278" y="751"/>
                      <a:pt x="3232" y="748"/>
                      <a:pt x="3195" y="755"/>
                    </a:cubicBezTo>
                    <a:cubicBezTo>
                      <a:pt x="3171" y="791"/>
                      <a:pt x="3059" y="805"/>
                      <a:pt x="3020" y="810"/>
                    </a:cubicBezTo>
                    <a:cubicBezTo>
                      <a:pt x="2998" y="808"/>
                      <a:pt x="2976" y="808"/>
                      <a:pt x="2955" y="805"/>
                    </a:cubicBezTo>
                    <a:cubicBezTo>
                      <a:pt x="2945" y="803"/>
                      <a:pt x="2925" y="795"/>
                      <a:pt x="2925" y="795"/>
                    </a:cubicBezTo>
                    <a:cubicBezTo>
                      <a:pt x="2864" y="800"/>
                      <a:pt x="2817" y="811"/>
                      <a:pt x="2760" y="830"/>
                    </a:cubicBezTo>
                    <a:cubicBezTo>
                      <a:pt x="2730" y="840"/>
                      <a:pt x="2697" y="833"/>
                      <a:pt x="2665" y="835"/>
                    </a:cubicBezTo>
                    <a:cubicBezTo>
                      <a:pt x="2604" y="845"/>
                      <a:pt x="2546" y="866"/>
                      <a:pt x="2485" y="875"/>
                    </a:cubicBezTo>
                    <a:cubicBezTo>
                      <a:pt x="2422" y="870"/>
                      <a:pt x="2410" y="866"/>
                      <a:pt x="2340" y="875"/>
                    </a:cubicBezTo>
                    <a:cubicBezTo>
                      <a:pt x="2324" y="877"/>
                      <a:pt x="2310" y="885"/>
                      <a:pt x="2295" y="890"/>
                    </a:cubicBezTo>
                    <a:cubicBezTo>
                      <a:pt x="2285" y="893"/>
                      <a:pt x="2265" y="900"/>
                      <a:pt x="2265" y="900"/>
                    </a:cubicBezTo>
                    <a:cubicBezTo>
                      <a:pt x="2249" y="884"/>
                      <a:pt x="2238" y="880"/>
                      <a:pt x="2220" y="870"/>
                    </a:cubicBezTo>
                    <a:cubicBezTo>
                      <a:pt x="2198" y="858"/>
                      <a:pt x="2184" y="843"/>
                      <a:pt x="2160" y="835"/>
                    </a:cubicBezTo>
                    <a:cubicBezTo>
                      <a:pt x="2142" y="817"/>
                      <a:pt x="2135" y="797"/>
                      <a:pt x="2120" y="775"/>
                    </a:cubicBezTo>
                    <a:cubicBezTo>
                      <a:pt x="2113" y="765"/>
                      <a:pt x="2100" y="762"/>
                      <a:pt x="2090" y="755"/>
                    </a:cubicBezTo>
                    <a:cubicBezTo>
                      <a:pt x="2057" y="733"/>
                      <a:pt x="2047" y="730"/>
                      <a:pt x="2005" y="725"/>
                    </a:cubicBezTo>
                    <a:cubicBezTo>
                      <a:pt x="1946" y="705"/>
                      <a:pt x="1879" y="718"/>
                      <a:pt x="1820" y="720"/>
                    </a:cubicBezTo>
                    <a:cubicBezTo>
                      <a:pt x="1799" y="727"/>
                      <a:pt x="1803" y="726"/>
                      <a:pt x="1775" y="730"/>
                    </a:cubicBezTo>
                    <a:cubicBezTo>
                      <a:pt x="1745" y="734"/>
                      <a:pt x="1685" y="740"/>
                      <a:pt x="1685" y="740"/>
                    </a:cubicBezTo>
                    <a:cubicBezTo>
                      <a:pt x="1657" y="738"/>
                      <a:pt x="1628" y="738"/>
                      <a:pt x="1600" y="735"/>
                    </a:cubicBezTo>
                    <a:cubicBezTo>
                      <a:pt x="1569" y="731"/>
                      <a:pt x="1533" y="708"/>
                      <a:pt x="1510" y="705"/>
                    </a:cubicBezTo>
                    <a:cubicBezTo>
                      <a:pt x="1480" y="701"/>
                      <a:pt x="1450" y="702"/>
                      <a:pt x="1420" y="700"/>
                    </a:cubicBezTo>
                    <a:cubicBezTo>
                      <a:pt x="1381" y="681"/>
                      <a:pt x="1338" y="683"/>
                      <a:pt x="1295" y="680"/>
                    </a:cubicBezTo>
                    <a:cubicBezTo>
                      <a:pt x="1218" y="682"/>
                      <a:pt x="1132" y="676"/>
                      <a:pt x="1055" y="695"/>
                    </a:cubicBezTo>
                    <a:cubicBezTo>
                      <a:pt x="1021" y="716"/>
                      <a:pt x="979" y="725"/>
                      <a:pt x="940" y="735"/>
                    </a:cubicBezTo>
                    <a:cubicBezTo>
                      <a:pt x="895" y="728"/>
                      <a:pt x="919" y="735"/>
                      <a:pt x="870" y="710"/>
                    </a:cubicBezTo>
                    <a:cubicBezTo>
                      <a:pt x="852" y="701"/>
                      <a:pt x="850" y="689"/>
                      <a:pt x="830" y="685"/>
                    </a:cubicBezTo>
                    <a:cubicBezTo>
                      <a:pt x="814" y="681"/>
                      <a:pt x="797" y="682"/>
                      <a:pt x="780" y="680"/>
                    </a:cubicBezTo>
                    <a:cubicBezTo>
                      <a:pt x="705" y="686"/>
                      <a:pt x="611" y="671"/>
                      <a:pt x="545" y="715"/>
                    </a:cubicBezTo>
                    <a:cubicBezTo>
                      <a:pt x="535" y="713"/>
                      <a:pt x="521" y="718"/>
                      <a:pt x="515" y="710"/>
                    </a:cubicBezTo>
                    <a:cubicBezTo>
                      <a:pt x="511" y="704"/>
                      <a:pt x="529" y="705"/>
                      <a:pt x="535" y="700"/>
                    </a:cubicBezTo>
                    <a:cubicBezTo>
                      <a:pt x="547" y="690"/>
                      <a:pt x="551" y="668"/>
                      <a:pt x="560" y="655"/>
                    </a:cubicBezTo>
                    <a:cubicBezTo>
                      <a:pt x="567" y="619"/>
                      <a:pt x="595" y="600"/>
                      <a:pt x="615" y="570"/>
                    </a:cubicBezTo>
                    <a:cubicBezTo>
                      <a:pt x="624" y="534"/>
                      <a:pt x="640" y="505"/>
                      <a:pt x="660" y="475"/>
                    </a:cubicBezTo>
                    <a:cubicBezTo>
                      <a:pt x="669" y="461"/>
                      <a:pt x="671" y="444"/>
                      <a:pt x="680" y="430"/>
                    </a:cubicBezTo>
                    <a:cubicBezTo>
                      <a:pt x="678" y="405"/>
                      <a:pt x="681" y="379"/>
                      <a:pt x="675" y="355"/>
                    </a:cubicBezTo>
                    <a:cubicBezTo>
                      <a:pt x="674" y="350"/>
                      <a:pt x="665" y="350"/>
                      <a:pt x="660" y="350"/>
                    </a:cubicBezTo>
                    <a:cubicBezTo>
                      <a:pt x="634" y="350"/>
                      <a:pt x="599" y="362"/>
                      <a:pt x="575" y="370"/>
                    </a:cubicBezTo>
                    <a:cubicBezTo>
                      <a:pt x="548" y="368"/>
                      <a:pt x="521" y="369"/>
                      <a:pt x="495" y="365"/>
                    </a:cubicBezTo>
                    <a:cubicBezTo>
                      <a:pt x="477" y="362"/>
                      <a:pt x="473" y="341"/>
                      <a:pt x="455" y="335"/>
                    </a:cubicBezTo>
                    <a:cubicBezTo>
                      <a:pt x="431" y="300"/>
                      <a:pt x="354" y="272"/>
                      <a:pt x="315" y="250"/>
                    </a:cubicBezTo>
                    <a:cubicBezTo>
                      <a:pt x="294" y="238"/>
                      <a:pt x="276" y="229"/>
                      <a:pt x="255" y="215"/>
                    </a:cubicBezTo>
                    <a:cubicBezTo>
                      <a:pt x="250" y="212"/>
                      <a:pt x="240" y="205"/>
                      <a:pt x="240" y="205"/>
                    </a:cubicBezTo>
                    <a:cubicBezTo>
                      <a:pt x="209" y="159"/>
                      <a:pt x="160" y="136"/>
                      <a:pt x="125" y="95"/>
                    </a:cubicBezTo>
                    <a:cubicBezTo>
                      <a:pt x="109" y="77"/>
                      <a:pt x="103" y="75"/>
                      <a:pt x="80" y="60"/>
                    </a:cubicBezTo>
                    <a:cubicBezTo>
                      <a:pt x="75" y="57"/>
                      <a:pt x="65" y="50"/>
                      <a:pt x="65" y="50"/>
                    </a:cubicBezTo>
                    <a:cubicBezTo>
                      <a:pt x="57" y="25"/>
                      <a:pt x="65" y="37"/>
                      <a:pt x="30" y="25"/>
                    </a:cubicBezTo>
                    <a:cubicBezTo>
                      <a:pt x="20" y="22"/>
                      <a:pt x="0" y="15"/>
                      <a:pt x="0" y="15"/>
                    </a:cubicBezTo>
                    <a:cubicBezTo>
                      <a:pt x="13" y="6"/>
                      <a:pt x="23" y="0"/>
                      <a:pt x="40" y="0"/>
                    </a:cubicBezTo>
                  </a:path>
                </a:pathLst>
              </a:custGeom>
              <a:solidFill>
                <a:srgbClr val="FFFF00">
                  <a:alpha val="50195"/>
                </a:srgb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s-ES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7" name="Freeform 158"/>
            <p:cNvSpPr>
              <a:spLocks/>
            </p:cNvSpPr>
            <p:nvPr/>
          </p:nvSpPr>
          <p:spPr bwMode="auto">
            <a:xfrm>
              <a:off x="3575" y="3798"/>
              <a:ext cx="2178" cy="1435"/>
            </a:xfrm>
            <a:custGeom>
              <a:avLst/>
              <a:gdLst>
                <a:gd name="T0" fmla="*/ 145 w 2178"/>
                <a:gd name="T1" fmla="*/ 1052 h 1435"/>
                <a:gd name="T2" fmla="*/ 40 w 2178"/>
                <a:gd name="T3" fmla="*/ 1007 h 1435"/>
                <a:gd name="T4" fmla="*/ 0 w 2178"/>
                <a:gd name="T5" fmla="*/ 917 h 1435"/>
                <a:gd name="T6" fmla="*/ 60 w 2178"/>
                <a:gd name="T7" fmla="*/ 832 h 1435"/>
                <a:gd name="T8" fmla="*/ 355 w 2178"/>
                <a:gd name="T9" fmla="*/ 672 h 1435"/>
                <a:gd name="T10" fmla="*/ 880 w 2178"/>
                <a:gd name="T11" fmla="*/ 362 h 1435"/>
                <a:gd name="T12" fmla="*/ 1125 w 2178"/>
                <a:gd name="T13" fmla="*/ 182 h 1435"/>
                <a:gd name="T14" fmla="*/ 1443 w 2178"/>
                <a:gd name="T15" fmla="*/ 27 h 1435"/>
                <a:gd name="T16" fmla="*/ 1508 w 2178"/>
                <a:gd name="T17" fmla="*/ 17 h 1435"/>
                <a:gd name="T18" fmla="*/ 1548 w 2178"/>
                <a:gd name="T19" fmla="*/ 27 h 1435"/>
                <a:gd name="T20" fmla="*/ 1583 w 2178"/>
                <a:gd name="T21" fmla="*/ 47 h 1435"/>
                <a:gd name="T22" fmla="*/ 1613 w 2178"/>
                <a:gd name="T23" fmla="*/ 67 h 1435"/>
                <a:gd name="T24" fmla="*/ 1638 w 2178"/>
                <a:gd name="T25" fmla="*/ 87 h 1435"/>
                <a:gd name="T26" fmla="*/ 1698 w 2178"/>
                <a:gd name="T27" fmla="*/ 152 h 1435"/>
                <a:gd name="T28" fmla="*/ 1778 w 2178"/>
                <a:gd name="T29" fmla="*/ 222 h 1435"/>
                <a:gd name="T30" fmla="*/ 1798 w 2178"/>
                <a:gd name="T31" fmla="*/ 242 h 1435"/>
                <a:gd name="T32" fmla="*/ 1808 w 2178"/>
                <a:gd name="T33" fmla="*/ 257 h 1435"/>
                <a:gd name="T34" fmla="*/ 1853 w 2178"/>
                <a:gd name="T35" fmla="*/ 272 h 1435"/>
                <a:gd name="T36" fmla="*/ 1883 w 2178"/>
                <a:gd name="T37" fmla="*/ 282 h 1435"/>
                <a:gd name="T38" fmla="*/ 1898 w 2178"/>
                <a:gd name="T39" fmla="*/ 287 h 1435"/>
                <a:gd name="T40" fmla="*/ 1938 w 2178"/>
                <a:gd name="T41" fmla="*/ 312 h 1435"/>
                <a:gd name="T42" fmla="*/ 2028 w 2178"/>
                <a:gd name="T43" fmla="*/ 357 h 1435"/>
                <a:gd name="T44" fmla="*/ 2128 w 2178"/>
                <a:gd name="T45" fmla="*/ 352 h 1435"/>
                <a:gd name="T46" fmla="*/ 2158 w 2178"/>
                <a:gd name="T47" fmla="*/ 342 h 1435"/>
                <a:gd name="T48" fmla="*/ 2158 w 2178"/>
                <a:gd name="T49" fmla="*/ 492 h 1435"/>
                <a:gd name="T50" fmla="*/ 2128 w 2178"/>
                <a:gd name="T51" fmla="*/ 507 h 1435"/>
                <a:gd name="T52" fmla="*/ 2078 w 2178"/>
                <a:gd name="T53" fmla="*/ 597 h 1435"/>
                <a:gd name="T54" fmla="*/ 2048 w 2178"/>
                <a:gd name="T55" fmla="*/ 642 h 1435"/>
                <a:gd name="T56" fmla="*/ 2023 w 2178"/>
                <a:gd name="T57" fmla="*/ 707 h 1435"/>
                <a:gd name="T58" fmla="*/ 1888 w 2178"/>
                <a:gd name="T59" fmla="*/ 752 h 1435"/>
                <a:gd name="T60" fmla="*/ 1813 w 2178"/>
                <a:gd name="T61" fmla="*/ 812 h 1435"/>
                <a:gd name="T62" fmla="*/ 1783 w 2178"/>
                <a:gd name="T63" fmla="*/ 842 h 1435"/>
                <a:gd name="T64" fmla="*/ 1728 w 2178"/>
                <a:gd name="T65" fmla="*/ 917 h 1435"/>
                <a:gd name="T66" fmla="*/ 1688 w 2178"/>
                <a:gd name="T67" fmla="*/ 972 h 1435"/>
                <a:gd name="T68" fmla="*/ 1658 w 2178"/>
                <a:gd name="T69" fmla="*/ 1007 h 1435"/>
                <a:gd name="T70" fmla="*/ 1603 w 2178"/>
                <a:gd name="T71" fmla="*/ 1097 h 1435"/>
                <a:gd name="T72" fmla="*/ 1513 w 2178"/>
                <a:gd name="T73" fmla="*/ 1222 h 1435"/>
                <a:gd name="T74" fmla="*/ 1468 w 2178"/>
                <a:gd name="T75" fmla="*/ 1272 h 1435"/>
                <a:gd name="T76" fmla="*/ 1428 w 2178"/>
                <a:gd name="T77" fmla="*/ 1332 h 1435"/>
                <a:gd name="T78" fmla="*/ 1383 w 2178"/>
                <a:gd name="T79" fmla="*/ 1377 h 1435"/>
                <a:gd name="T80" fmla="*/ 1348 w 2178"/>
                <a:gd name="T81" fmla="*/ 1417 h 1435"/>
                <a:gd name="T82" fmla="*/ 1258 w 2178"/>
                <a:gd name="T83" fmla="*/ 1432 h 1435"/>
                <a:gd name="T84" fmla="*/ 1198 w 2178"/>
                <a:gd name="T85" fmla="*/ 1422 h 1435"/>
                <a:gd name="T86" fmla="*/ 1188 w 2178"/>
                <a:gd name="T87" fmla="*/ 1407 h 1435"/>
                <a:gd name="T88" fmla="*/ 1113 w 2178"/>
                <a:gd name="T89" fmla="*/ 1387 h 1435"/>
                <a:gd name="T90" fmla="*/ 1013 w 2178"/>
                <a:gd name="T91" fmla="*/ 1362 h 1435"/>
                <a:gd name="T92" fmla="*/ 953 w 2178"/>
                <a:gd name="T93" fmla="*/ 1337 h 1435"/>
                <a:gd name="T94" fmla="*/ 848 w 2178"/>
                <a:gd name="T95" fmla="*/ 1312 h 1435"/>
                <a:gd name="T96" fmla="*/ 713 w 2178"/>
                <a:gd name="T97" fmla="*/ 1302 h 1435"/>
                <a:gd name="T98" fmla="*/ 120 w 2178"/>
                <a:gd name="T99" fmla="*/ 1247 h 1435"/>
                <a:gd name="T100" fmla="*/ 35 w 2178"/>
                <a:gd name="T101" fmla="*/ 1142 h 1435"/>
                <a:gd name="T102" fmla="*/ 165 w 2178"/>
                <a:gd name="T103" fmla="*/ 1057 h 1435"/>
                <a:gd name="T104" fmla="*/ 145 w 2178"/>
                <a:gd name="T105" fmla="*/ 1052 h 14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178"/>
                <a:gd name="T160" fmla="*/ 0 h 1435"/>
                <a:gd name="T161" fmla="*/ 2178 w 2178"/>
                <a:gd name="T162" fmla="*/ 1435 h 1435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178" h="1435">
                  <a:moveTo>
                    <a:pt x="145" y="1052"/>
                  </a:moveTo>
                  <a:cubicBezTo>
                    <a:pt x="127" y="1044"/>
                    <a:pt x="64" y="1030"/>
                    <a:pt x="40" y="1007"/>
                  </a:cubicBezTo>
                  <a:lnTo>
                    <a:pt x="0" y="917"/>
                  </a:lnTo>
                  <a:lnTo>
                    <a:pt x="60" y="832"/>
                  </a:lnTo>
                  <a:lnTo>
                    <a:pt x="355" y="672"/>
                  </a:lnTo>
                  <a:lnTo>
                    <a:pt x="880" y="362"/>
                  </a:lnTo>
                  <a:cubicBezTo>
                    <a:pt x="1008" y="280"/>
                    <a:pt x="1031" y="238"/>
                    <a:pt x="1125" y="182"/>
                  </a:cubicBezTo>
                  <a:cubicBezTo>
                    <a:pt x="1219" y="126"/>
                    <a:pt x="1379" y="54"/>
                    <a:pt x="1443" y="27"/>
                  </a:cubicBezTo>
                  <a:cubicBezTo>
                    <a:pt x="1507" y="0"/>
                    <a:pt x="1491" y="17"/>
                    <a:pt x="1508" y="17"/>
                  </a:cubicBezTo>
                  <a:cubicBezTo>
                    <a:pt x="1525" y="17"/>
                    <a:pt x="1536" y="22"/>
                    <a:pt x="1548" y="27"/>
                  </a:cubicBezTo>
                  <a:cubicBezTo>
                    <a:pt x="1560" y="32"/>
                    <a:pt x="1572" y="40"/>
                    <a:pt x="1583" y="47"/>
                  </a:cubicBezTo>
                  <a:cubicBezTo>
                    <a:pt x="1594" y="53"/>
                    <a:pt x="1613" y="67"/>
                    <a:pt x="1613" y="67"/>
                  </a:cubicBezTo>
                  <a:cubicBezTo>
                    <a:pt x="1642" y="110"/>
                    <a:pt x="1603" y="59"/>
                    <a:pt x="1638" y="87"/>
                  </a:cubicBezTo>
                  <a:cubicBezTo>
                    <a:pt x="1662" y="106"/>
                    <a:pt x="1667" y="142"/>
                    <a:pt x="1698" y="152"/>
                  </a:cubicBezTo>
                  <a:cubicBezTo>
                    <a:pt x="1719" y="184"/>
                    <a:pt x="1746" y="201"/>
                    <a:pt x="1778" y="222"/>
                  </a:cubicBezTo>
                  <a:cubicBezTo>
                    <a:pt x="1789" y="255"/>
                    <a:pt x="1774" y="223"/>
                    <a:pt x="1798" y="242"/>
                  </a:cubicBezTo>
                  <a:cubicBezTo>
                    <a:pt x="1803" y="246"/>
                    <a:pt x="1803" y="254"/>
                    <a:pt x="1808" y="257"/>
                  </a:cubicBezTo>
                  <a:cubicBezTo>
                    <a:pt x="1808" y="257"/>
                    <a:pt x="1845" y="270"/>
                    <a:pt x="1853" y="272"/>
                  </a:cubicBezTo>
                  <a:cubicBezTo>
                    <a:pt x="1863" y="275"/>
                    <a:pt x="1873" y="279"/>
                    <a:pt x="1883" y="282"/>
                  </a:cubicBezTo>
                  <a:cubicBezTo>
                    <a:pt x="1888" y="284"/>
                    <a:pt x="1898" y="287"/>
                    <a:pt x="1898" y="287"/>
                  </a:cubicBezTo>
                  <a:cubicBezTo>
                    <a:pt x="1922" y="323"/>
                    <a:pt x="1888" y="279"/>
                    <a:pt x="1938" y="312"/>
                  </a:cubicBezTo>
                  <a:cubicBezTo>
                    <a:pt x="1966" y="331"/>
                    <a:pt x="2000" y="338"/>
                    <a:pt x="2028" y="357"/>
                  </a:cubicBezTo>
                  <a:cubicBezTo>
                    <a:pt x="2061" y="355"/>
                    <a:pt x="2095" y="356"/>
                    <a:pt x="2128" y="352"/>
                  </a:cubicBezTo>
                  <a:cubicBezTo>
                    <a:pt x="2138" y="351"/>
                    <a:pt x="2158" y="342"/>
                    <a:pt x="2158" y="342"/>
                  </a:cubicBezTo>
                  <a:cubicBezTo>
                    <a:pt x="2178" y="372"/>
                    <a:pt x="2158" y="491"/>
                    <a:pt x="2158" y="492"/>
                  </a:cubicBezTo>
                  <a:cubicBezTo>
                    <a:pt x="2156" y="503"/>
                    <a:pt x="2137" y="501"/>
                    <a:pt x="2128" y="507"/>
                  </a:cubicBezTo>
                  <a:cubicBezTo>
                    <a:pt x="2108" y="537"/>
                    <a:pt x="2109" y="577"/>
                    <a:pt x="2078" y="597"/>
                  </a:cubicBezTo>
                  <a:cubicBezTo>
                    <a:pt x="2068" y="612"/>
                    <a:pt x="2054" y="625"/>
                    <a:pt x="2048" y="642"/>
                  </a:cubicBezTo>
                  <a:cubicBezTo>
                    <a:pt x="2042" y="659"/>
                    <a:pt x="2036" y="692"/>
                    <a:pt x="2023" y="707"/>
                  </a:cubicBezTo>
                  <a:cubicBezTo>
                    <a:pt x="2001" y="734"/>
                    <a:pt x="1919" y="746"/>
                    <a:pt x="1888" y="752"/>
                  </a:cubicBezTo>
                  <a:cubicBezTo>
                    <a:pt x="1870" y="778"/>
                    <a:pt x="1839" y="795"/>
                    <a:pt x="1813" y="812"/>
                  </a:cubicBezTo>
                  <a:cubicBezTo>
                    <a:pt x="1801" y="820"/>
                    <a:pt x="1783" y="842"/>
                    <a:pt x="1783" y="842"/>
                  </a:cubicBezTo>
                  <a:cubicBezTo>
                    <a:pt x="1769" y="883"/>
                    <a:pt x="1752" y="890"/>
                    <a:pt x="1728" y="917"/>
                  </a:cubicBezTo>
                  <a:cubicBezTo>
                    <a:pt x="1709" y="938"/>
                    <a:pt x="1710" y="958"/>
                    <a:pt x="1688" y="972"/>
                  </a:cubicBezTo>
                  <a:cubicBezTo>
                    <a:pt x="1676" y="990"/>
                    <a:pt x="1678" y="1000"/>
                    <a:pt x="1658" y="1007"/>
                  </a:cubicBezTo>
                  <a:cubicBezTo>
                    <a:pt x="1645" y="1045"/>
                    <a:pt x="1627" y="1066"/>
                    <a:pt x="1603" y="1097"/>
                  </a:cubicBezTo>
                  <a:cubicBezTo>
                    <a:pt x="1586" y="1149"/>
                    <a:pt x="1545" y="1182"/>
                    <a:pt x="1513" y="1222"/>
                  </a:cubicBezTo>
                  <a:cubicBezTo>
                    <a:pt x="1506" y="1242"/>
                    <a:pt x="1486" y="1260"/>
                    <a:pt x="1468" y="1272"/>
                  </a:cubicBezTo>
                  <a:cubicBezTo>
                    <a:pt x="1455" y="1292"/>
                    <a:pt x="1441" y="1312"/>
                    <a:pt x="1428" y="1332"/>
                  </a:cubicBezTo>
                  <a:cubicBezTo>
                    <a:pt x="1416" y="1350"/>
                    <a:pt x="1395" y="1359"/>
                    <a:pt x="1383" y="1377"/>
                  </a:cubicBezTo>
                  <a:cubicBezTo>
                    <a:pt x="1368" y="1400"/>
                    <a:pt x="1369" y="1407"/>
                    <a:pt x="1348" y="1417"/>
                  </a:cubicBezTo>
                  <a:cubicBezTo>
                    <a:pt x="1322" y="1430"/>
                    <a:pt x="1284" y="1430"/>
                    <a:pt x="1258" y="1432"/>
                  </a:cubicBezTo>
                  <a:cubicBezTo>
                    <a:pt x="1238" y="1430"/>
                    <a:pt x="1214" y="1435"/>
                    <a:pt x="1198" y="1422"/>
                  </a:cubicBezTo>
                  <a:cubicBezTo>
                    <a:pt x="1193" y="1418"/>
                    <a:pt x="1193" y="1410"/>
                    <a:pt x="1188" y="1407"/>
                  </a:cubicBezTo>
                  <a:cubicBezTo>
                    <a:pt x="1168" y="1394"/>
                    <a:pt x="1136" y="1392"/>
                    <a:pt x="1113" y="1387"/>
                  </a:cubicBezTo>
                  <a:cubicBezTo>
                    <a:pt x="1078" y="1380"/>
                    <a:pt x="1048" y="1367"/>
                    <a:pt x="1013" y="1362"/>
                  </a:cubicBezTo>
                  <a:cubicBezTo>
                    <a:pt x="990" y="1354"/>
                    <a:pt x="974" y="1346"/>
                    <a:pt x="953" y="1337"/>
                  </a:cubicBezTo>
                  <a:cubicBezTo>
                    <a:pt x="921" y="1323"/>
                    <a:pt x="881" y="1323"/>
                    <a:pt x="848" y="1312"/>
                  </a:cubicBezTo>
                  <a:cubicBezTo>
                    <a:pt x="805" y="1298"/>
                    <a:pt x="758" y="1307"/>
                    <a:pt x="713" y="1302"/>
                  </a:cubicBezTo>
                  <a:cubicBezTo>
                    <a:pt x="591" y="1280"/>
                    <a:pt x="233" y="1272"/>
                    <a:pt x="120" y="1247"/>
                  </a:cubicBezTo>
                  <a:cubicBezTo>
                    <a:pt x="7" y="1220"/>
                    <a:pt x="28" y="1174"/>
                    <a:pt x="35" y="1142"/>
                  </a:cubicBezTo>
                  <a:cubicBezTo>
                    <a:pt x="42" y="1110"/>
                    <a:pt x="138" y="1075"/>
                    <a:pt x="165" y="1057"/>
                  </a:cubicBezTo>
                  <a:cubicBezTo>
                    <a:pt x="165" y="1057"/>
                    <a:pt x="145" y="1052"/>
                    <a:pt x="145" y="1052"/>
                  </a:cubicBezTo>
                  <a:close/>
                </a:path>
              </a:pathLst>
            </a:custGeom>
            <a:solidFill>
              <a:srgbClr val="3366FF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b="1">
                <a:solidFill>
                  <a:schemeClr val="bg1"/>
                </a:solidFill>
              </a:endParaRPr>
            </a:p>
          </p:txBody>
        </p:sp>
        <p:sp>
          <p:nvSpPr>
            <p:cNvPr id="18" name="Freeform 159"/>
            <p:cNvSpPr>
              <a:spLocks/>
            </p:cNvSpPr>
            <p:nvPr/>
          </p:nvSpPr>
          <p:spPr bwMode="auto">
            <a:xfrm>
              <a:off x="8315" y="3655"/>
              <a:ext cx="1265" cy="1531"/>
            </a:xfrm>
            <a:custGeom>
              <a:avLst/>
              <a:gdLst>
                <a:gd name="T0" fmla="*/ 5 w 1265"/>
                <a:gd name="T1" fmla="*/ 525 h 1531"/>
                <a:gd name="T2" fmla="*/ 25 w 1265"/>
                <a:gd name="T3" fmla="*/ 560 h 1531"/>
                <a:gd name="T4" fmla="*/ 105 w 1265"/>
                <a:gd name="T5" fmla="*/ 655 h 1531"/>
                <a:gd name="T6" fmla="*/ 155 w 1265"/>
                <a:gd name="T7" fmla="*/ 815 h 1531"/>
                <a:gd name="T8" fmla="*/ 120 w 1265"/>
                <a:gd name="T9" fmla="*/ 1000 h 1531"/>
                <a:gd name="T10" fmla="*/ 60 w 1265"/>
                <a:gd name="T11" fmla="*/ 1120 h 1531"/>
                <a:gd name="T12" fmla="*/ 40 w 1265"/>
                <a:gd name="T13" fmla="*/ 1180 h 1531"/>
                <a:gd name="T14" fmla="*/ 60 w 1265"/>
                <a:gd name="T15" fmla="*/ 1230 h 1531"/>
                <a:gd name="T16" fmla="*/ 185 w 1265"/>
                <a:gd name="T17" fmla="*/ 1290 h 1531"/>
                <a:gd name="T18" fmla="*/ 385 w 1265"/>
                <a:gd name="T19" fmla="*/ 1375 h 1531"/>
                <a:gd name="T20" fmla="*/ 545 w 1265"/>
                <a:gd name="T21" fmla="*/ 1435 h 1531"/>
                <a:gd name="T22" fmla="*/ 880 w 1265"/>
                <a:gd name="T23" fmla="*/ 1515 h 1531"/>
                <a:gd name="T24" fmla="*/ 930 w 1265"/>
                <a:gd name="T25" fmla="*/ 1510 h 1531"/>
                <a:gd name="T26" fmla="*/ 1240 w 1265"/>
                <a:gd name="T27" fmla="*/ 1525 h 1531"/>
                <a:gd name="T28" fmla="*/ 1185 w 1265"/>
                <a:gd name="T29" fmla="*/ 1410 h 1531"/>
                <a:gd name="T30" fmla="*/ 1160 w 1265"/>
                <a:gd name="T31" fmla="*/ 1370 h 1531"/>
                <a:gd name="T32" fmla="*/ 1075 w 1265"/>
                <a:gd name="T33" fmla="*/ 1240 h 1531"/>
                <a:gd name="T34" fmla="*/ 1030 w 1265"/>
                <a:gd name="T35" fmla="*/ 1200 h 1531"/>
                <a:gd name="T36" fmla="*/ 975 w 1265"/>
                <a:gd name="T37" fmla="*/ 1090 h 1531"/>
                <a:gd name="T38" fmla="*/ 925 w 1265"/>
                <a:gd name="T39" fmla="*/ 1040 h 1531"/>
                <a:gd name="T40" fmla="*/ 885 w 1265"/>
                <a:gd name="T41" fmla="*/ 985 h 1531"/>
                <a:gd name="T42" fmla="*/ 820 w 1265"/>
                <a:gd name="T43" fmla="*/ 850 h 1531"/>
                <a:gd name="T44" fmla="*/ 875 w 1265"/>
                <a:gd name="T45" fmla="*/ 555 h 1531"/>
                <a:gd name="T46" fmla="*/ 950 w 1265"/>
                <a:gd name="T47" fmla="*/ 370 h 1531"/>
                <a:gd name="T48" fmla="*/ 975 w 1265"/>
                <a:gd name="T49" fmla="*/ 295 h 1531"/>
                <a:gd name="T50" fmla="*/ 940 w 1265"/>
                <a:gd name="T51" fmla="*/ 0 h 1531"/>
                <a:gd name="T52" fmla="*/ 905 w 1265"/>
                <a:gd name="T53" fmla="*/ 35 h 1531"/>
                <a:gd name="T54" fmla="*/ 850 w 1265"/>
                <a:gd name="T55" fmla="*/ 45 h 1531"/>
                <a:gd name="T56" fmla="*/ 715 w 1265"/>
                <a:gd name="T57" fmla="*/ 125 h 1531"/>
                <a:gd name="T58" fmla="*/ 670 w 1265"/>
                <a:gd name="T59" fmla="*/ 145 h 1531"/>
                <a:gd name="T60" fmla="*/ 580 w 1265"/>
                <a:gd name="T61" fmla="*/ 195 h 1531"/>
                <a:gd name="T62" fmla="*/ 400 w 1265"/>
                <a:gd name="T63" fmla="*/ 290 h 1531"/>
                <a:gd name="T64" fmla="*/ 295 w 1265"/>
                <a:gd name="T65" fmla="*/ 345 h 1531"/>
                <a:gd name="T66" fmla="*/ 130 w 1265"/>
                <a:gd name="T67" fmla="*/ 450 h 1531"/>
                <a:gd name="T68" fmla="*/ 25 w 1265"/>
                <a:gd name="T69" fmla="*/ 505 h 1531"/>
                <a:gd name="T70" fmla="*/ 0 w 1265"/>
                <a:gd name="T71" fmla="*/ 510 h 153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65"/>
                <a:gd name="T109" fmla="*/ 0 h 1531"/>
                <a:gd name="T110" fmla="*/ 1265 w 1265"/>
                <a:gd name="T111" fmla="*/ 1531 h 153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65" h="1531">
                  <a:moveTo>
                    <a:pt x="0" y="510"/>
                  </a:moveTo>
                  <a:cubicBezTo>
                    <a:pt x="2" y="515"/>
                    <a:pt x="1" y="521"/>
                    <a:pt x="5" y="525"/>
                  </a:cubicBezTo>
                  <a:cubicBezTo>
                    <a:pt x="9" y="529"/>
                    <a:pt x="17" y="525"/>
                    <a:pt x="20" y="530"/>
                  </a:cubicBezTo>
                  <a:cubicBezTo>
                    <a:pt x="25" y="539"/>
                    <a:pt x="22" y="550"/>
                    <a:pt x="25" y="560"/>
                  </a:cubicBezTo>
                  <a:cubicBezTo>
                    <a:pt x="33" y="585"/>
                    <a:pt x="48" y="595"/>
                    <a:pt x="70" y="610"/>
                  </a:cubicBezTo>
                  <a:cubicBezTo>
                    <a:pt x="86" y="621"/>
                    <a:pt x="105" y="655"/>
                    <a:pt x="105" y="655"/>
                  </a:cubicBezTo>
                  <a:cubicBezTo>
                    <a:pt x="113" y="694"/>
                    <a:pt x="127" y="732"/>
                    <a:pt x="140" y="770"/>
                  </a:cubicBezTo>
                  <a:cubicBezTo>
                    <a:pt x="145" y="785"/>
                    <a:pt x="150" y="800"/>
                    <a:pt x="155" y="815"/>
                  </a:cubicBezTo>
                  <a:cubicBezTo>
                    <a:pt x="157" y="820"/>
                    <a:pt x="160" y="830"/>
                    <a:pt x="160" y="830"/>
                  </a:cubicBezTo>
                  <a:cubicBezTo>
                    <a:pt x="155" y="911"/>
                    <a:pt x="152" y="936"/>
                    <a:pt x="120" y="1000"/>
                  </a:cubicBezTo>
                  <a:cubicBezTo>
                    <a:pt x="111" y="1017"/>
                    <a:pt x="111" y="1039"/>
                    <a:pt x="100" y="1055"/>
                  </a:cubicBezTo>
                  <a:cubicBezTo>
                    <a:pt x="87" y="1075"/>
                    <a:pt x="70" y="1098"/>
                    <a:pt x="60" y="1120"/>
                  </a:cubicBezTo>
                  <a:cubicBezTo>
                    <a:pt x="60" y="1120"/>
                    <a:pt x="47" y="1157"/>
                    <a:pt x="45" y="1165"/>
                  </a:cubicBezTo>
                  <a:cubicBezTo>
                    <a:pt x="43" y="1170"/>
                    <a:pt x="40" y="1180"/>
                    <a:pt x="40" y="1180"/>
                  </a:cubicBezTo>
                  <a:cubicBezTo>
                    <a:pt x="42" y="1193"/>
                    <a:pt x="40" y="1208"/>
                    <a:pt x="45" y="1220"/>
                  </a:cubicBezTo>
                  <a:cubicBezTo>
                    <a:pt x="47" y="1226"/>
                    <a:pt x="56" y="1226"/>
                    <a:pt x="60" y="1230"/>
                  </a:cubicBezTo>
                  <a:cubicBezTo>
                    <a:pt x="74" y="1244"/>
                    <a:pt x="64" y="1247"/>
                    <a:pt x="85" y="1255"/>
                  </a:cubicBezTo>
                  <a:cubicBezTo>
                    <a:pt x="119" y="1267"/>
                    <a:pt x="154" y="1269"/>
                    <a:pt x="185" y="1290"/>
                  </a:cubicBezTo>
                  <a:cubicBezTo>
                    <a:pt x="206" y="1322"/>
                    <a:pt x="250" y="1305"/>
                    <a:pt x="280" y="1330"/>
                  </a:cubicBezTo>
                  <a:cubicBezTo>
                    <a:pt x="310" y="1355"/>
                    <a:pt x="348" y="1363"/>
                    <a:pt x="385" y="1375"/>
                  </a:cubicBezTo>
                  <a:cubicBezTo>
                    <a:pt x="405" y="1382"/>
                    <a:pt x="425" y="1396"/>
                    <a:pt x="445" y="1405"/>
                  </a:cubicBezTo>
                  <a:cubicBezTo>
                    <a:pt x="476" y="1419"/>
                    <a:pt x="512" y="1425"/>
                    <a:pt x="545" y="1435"/>
                  </a:cubicBezTo>
                  <a:cubicBezTo>
                    <a:pt x="624" y="1459"/>
                    <a:pt x="691" y="1475"/>
                    <a:pt x="775" y="1480"/>
                  </a:cubicBezTo>
                  <a:cubicBezTo>
                    <a:pt x="816" y="1488"/>
                    <a:pt x="838" y="1510"/>
                    <a:pt x="880" y="1515"/>
                  </a:cubicBezTo>
                  <a:cubicBezTo>
                    <a:pt x="885" y="1517"/>
                    <a:pt x="910" y="1498"/>
                    <a:pt x="915" y="1500"/>
                  </a:cubicBezTo>
                  <a:cubicBezTo>
                    <a:pt x="920" y="1503"/>
                    <a:pt x="924" y="1508"/>
                    <a:pt x="930" y="1510"/>
                  </a:cubicBezTo>
                  <a:cubicBezTo>
                    <a:pt x="962" y="1522"/>
                    <a:pt x="997" y="1526"/>
                    <a:pt x="1030" y="1530"/>
                  </a:cubicBezTo>
                  <a:cubicBezTo>
                    <a:pt x="1100" y="1528"/>
                    <a:pt x="1170" y="1531"/>
                    <a:pt x="1240" y="1525"/>
                  </a:cubicBezTo>
                  <a:cubicBezTo>
                    <a:pt x="1265" y="1523"/>
                    <a:pt x="1226" y="1486"/>
                    <a:pt x="1225" y="1485"/>
                  </a:cubicBezTo>
                  <a:cubicBezTo>
                    <a:pt x="1216" y="1458"/>
                    <a:pt x="1205" y="1430"/>
                    <a:pt x="1185" y="1410"/>
                  </a:cubicBezTo>
                  <a:cubicBezTo>
                    <a:pt x="1172" y="1372"/>
                    <a:pt x="1191" y="1417"/>
                    <a:pt x="1165" y="1385"/>
                  </a:cubicBezTo>
                  <a:cubicBezTo>
                    <a:pt x="1162" y="1381"/>
                    <a:pt x="1163" y="1375"/>
                    <a:pt x="1160" y="1370"/>
                  </a:cubicBezTo>
                  <a:cubicBezTo>
                    <a:pt x="1151" y="1354"/>
                    <a:pt x="1136" y="1342"/>
                    <a:pt x="1130" y="1325"/>
                  </a:cubicBezTo>
                  <a:cubicBezTo>
                    <a:pt x="1119" y="1293"/>
                    <a:pt x="1110" y="1252"/>
                    <a:pt x="1075" y="1240"/>
                  </a:cubicBezTo>
                  <a:cubicBezTo>
                    <a:pt x="1064" y="1207"/>
                    <a:pt x="1079" y="1239"/>
                    <a:pt x="1055" y="1220"/>
                  </a:cubicBezTo>
                  <a:cubicBezTo>
                    <a:pt x="1023" y="1194"/>
                    <a:pt x="1068" y="1213"/>
                    <a:pt x="1030" y="1200"/>
                  </a:cubicBezTo>
                  <a:cubicBezTo>
                    <a:pt x="1013" y="1150"/>
                    <a:pt x="1041" y="1226"/>
                    <a:pt x="1010" y="1170"/>
                  </a:cubicBezTo>
                  <a:cubicBezTo>
                    <a:pt x="996" y="1145"/>
                    <a:pt x="990" y="1115"/>
                    <a:pt x="975" y="1090"/>
                  </a:cubicBezTo>
                  <a:cubicBezTo>
                    <a:pt x="966" y="1075"/>
                    <a:pt x="935" y="1055"/>
                    <a:pt x="935" y="1055"/>
                  </a:cubicBezTo>
                  <a:cubicBezTo>
                    <a:pt x="932" y="1050"/>
                    <a:pt x="929" y="1044"/>
                    <a:pt x="925" y="1040"/>
                  </a:cubicBezTo>
                  <a:cubicBezTo>
                    <a:pt x="921" y="1036"/>
                    <a:pt x="914" y="1035"/>
                    <a:pt x="910" y="1030"/>
                  </a:cubicBezTo>
                  <a:cubicBezTo>
                    <a:pt x="863" y="976"/>
                    <a:pt x="904" y="1020"/>
                    <a:pt x="885" y="985"/>
                  </a:cubicBezTo>
                  <a:cubicBezTo>
                    <a:pt x="870" y="959"/>
                    <a:pt x="867" y="937"/>
                    <a:pt x="855" y="910"/>
                  </a:cubicBezTo>
                  <a:cubicBezTo>
                    <a:pt x="848" y="893"/>
                    <a:pt x="825" y="869"/>
                    <a:pt x="820" y="850"/>
                  </a:cubicBezTo>
                  <a:cubicBezTo>
                    <a:pt x="817" y="837"/>
                    <a:pt x="810" y="810"/>
                    <a:pt x="810" y="810"/>
                  </a:cubicBezTo>
                  <a:cubicBezTo>
                    <a:pt x="827" y="724"/>
                    <a:pt x="847" y="638"/>
                    <a:pt x="875" y="555"/>
                  </a:cubicBezTo>
                  <a:cubicBezTo>
                    <a:pt x="884" y="528"/>
                    <a:pt x="904" y="502"/>
                    <a:pt x="915" y="475"/>
                  </a:cubicBezTo>
                  <a:cubicBezTo>
                    <a:pt x="929" y="439"/>
                    <a:pt x="941" y="407"/>
                    <a:pt x="950" y="370"/>
                  </a:cubicBezTo>
                  <a:cubicBezTo>
                    <a:pt x="954" y="355"/>
                    <a:pt x="960" y="340"/>
                    <a:pt x="965" y="325"/>
                  </a:cubicBezTo>
                  <a:cubicBezTo>
                    <a:pt x="968" y="315"/>
                    <a:pt x="975" y="295"/>
                    <a:pt x="975" y="295"/>
                  </a:cubicBezTo>
                  <a:cubicBezTo>
                    <a:pt x="987" y="211"/>
                    <a:pt x="989" y="203"/>
                    <a:pt x="980" y="85"/>
                  </a:cubicBezTo>
                  <a:cubicBezTo>
                    <a:pt x="978" y="57"/>
                    <a:pt x="969" y="10"/>
                    <a:pt x="940" y="0"/>
                  </a:cubicBezTo>
                  <a:cubicBezTo>
                    <a:pt x="938" y="5"/>
                    <a:pt x="939" y="11"/>
                    <a:pt x="935" y="15"/>
                  </a:cubicBezTo>
                  <a:cubicBezTo>
                    <a:pt x="927" y="23"/>
                    <a:pt x="905" y="35"/>
                    <a:pt x="905" y="35"/>
                  </a:cubicBezTo>
                  <a:cubicBezTo>
                    <a:pt x="887" y="8"/>
                    <a:pt x="885" y="26"/>
                    <a:pt x="865" y="40"/>
                  </a:cubicBezTo>
                  <a:cubicBezTo>
                    <a:pt x="861" y="43"/>
                    <a:pt x="855" y="42"/>
                    <a:pt x="850" y="45"/>
                  </a:cubicBezTo>
                  <a:cubicBezTo>
                    <a:pt x="815" y="65"/>
                    <a:pt x="780" y="86"/>
                    <a:pt x="745" y="105"/>
                  </a:cubicBezTo>
                  <a:cubicBezTo>
                    <a:pt x="734" y="111"/>
                    <a:pt x="726" y="121"/>
                    <a:pt x="715" y="125"/>
                  </a:cubicBezTo>
                  <a:cubicBezTo>
                    <a:pt x="705" y="128"/>
                    <a:pt x="699" y="164"/>
                    <a:pt x="690" y="170"/>
                  </a:cubicBezTo>
                  <a:cubicBezTo>
                    <a:pt x="685" y="173"/>
                    <a:pt x="675" y="143"/>
                    <a:pt x="670" y="145"/>
                  </a:cubicBezTo>
                  <a:cubicBezTo>
                    <a:pt x="660" y="149"/>
                    <a:pt x="640" y="155"/>
                    <a:pt x="640" y="155"/>
                  </a:cubicBezTo>
                  <a:cubicBezTo>
                    <a:pt x="624" y="176"/>
                    <a:pt x="605" y="187"/>
                    <a:pt x="580" y="195"/>
                  </a:cubicBezTo>
                  <a:cubicBezTo>
                    <a:pt x="540" y="235"/>
                    <a:pt x="484" y="246"/>
                    <a:pt x="435" y="270"/>
                  </a:cubicBezTo>
                  <a:cubicBezTo>
                    <a:pt x="423" y="276"/>
                    <a:pt x="412" y="285"/>
                    <a:pt x="400" y="290"/>
                  </a:cubicBezTo>
                  <a:cubicBezTo>
                    <a:pt x="390" y="294"/>
                    <a:pt x="370" y="300"/>
                    <a:pt x="370" y="300"/>
                  </a:cubicBezTo>
                  <a:cubicBezTo>
                    <a:pt x="350" y="320"/>
                    <a:pt x="320" y="329"/>
                    <a:pt x="295" y="345"/>
                  </a:cubicBezTo>
                  <a:cubicBezTo>
                    <a:pt x="255" y="371"/>
                    <a:pt x="217" y="394"/>
                    <a:pt x="175" y="415"/>
                  </a:cubicBezTo>
                  <a:cubicBezTo>
                    <a:pt x="157" y="424"/>
                    <a:pt x="148" y="442"/>
                    <a:pt x="130" y="450"/>
                  </a:cubicBezTo>
                  <a:cubicBezTo>
                    <a:pt x="111" y="458"/>
                    <a:pt x="89" y="464"/>
                    <a:pt x="70" y="470"/>
                  </a:cubicBezTo>
                  <a:cubicBezTo>
                    <a:pt x="53" y="476"/>
                    <a:pt x="40" y="495"/>
                    <a:pt x="25" y="505"/>
                  </a:cubicBezTo>
                  <a:cubicBezTo>
                    <a:pt x="18" y="525"/>
                    <a:pt x="20" y="515"/>
                    <a:pt x="20" y="535"/>
                  </a:cubicBezTo>
                  <a:cubicBezTo>
                    <a:pt x="20" y="535"/>
                    <a:pt x="0" y="510"/>
                    <a:pt x="0" y="510"/>
                  </a:cubicBezTo>
                  <a:close/>
                </a:path>
              </a:pathLst>
            </a:custGeom>
            <a:solidFill>
              <a:srgbClr val="993300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 b="1">
                <a:solidFill>
                  <a:schemeClr val="bg1"/>
                </a:solidFill>
              </a:endParaRPr>
            </a:p>
          </p:txBody>
        </p:sp>
      </p:grpSp>
      <p:sp>
        <p:nvSpPr>
          <p:cNvPr id="62" name="Text Box 160"/>
          <p:cNvSpPr txBox="1">
            <a:spLocks noChangeArrowheads="1"/>
          </p:cNvSpPr>
          <p:nvPr/>
        </p:nvSpPr>
        <p:spPr bwMode="auto">
          <a:xfrm>
            <a:off x="5206026" y="3429000"/>
            <a:ext cx="12954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O" sz="900" b="1" dirty="0">
                <a:solidFill>
                  <a:schemeClr val="bg1"/>
                </a:solidFill>
              </a:rPr>
              <a:t>ARRECIFES CORALINOS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63" name="Text Box 161"/>
          <p:cNvSpPr txBox="1">
            <a:spLocks noChangeArrowheads="1"/>
          </p:cNvSpPr>
          <p:nvPr/>
        </p:nvSpPr>
        <p:spPr bwMode="auto">
          <a:xfrm>
            <a:off x="6296762" y="3068960"/>
            <a:ext cx="1752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O" sz="900" b="1" dirty="0">
                <a:solidFill>
                  <a:schemeClr val="bg1"/>
                </a:solidFill>
              </a:rPr>
              <a:t>FONDOS SEDIMENTARIOS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64" name="Text Box 162"/>
          <p:cNvSpPr txBox="1">
            <a:spLocks noChangeArrowheads="1"/>
          </p:cNvSpPr>
          <p:nvPr/>
        </p:nvSpPr>
        <p:spPr bwMode="auto">
          <a:xfrm>
            <a:off x="6430162" y="3861048"/>
            <a:ext cx="1752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O" sz="900" b="1" dirty="0">
                <a:solidFill>
                  <a:schemeClr val="bg1"/>
                </a:solidFill>
              </a:rPr>
              <a:t>PASTOS MARINOS</a:t>
            </a:r>
            <a:endParaRPr lang="en-US" sz="900" b="1" dirty="0">
              <a:solidFill>
                <a:schemeClr val="bg1"/>
              </a:solidFill>
            </a:endParaRPr>
          </a:p>
        </p:txBody>
      </p:sp>
      <p:sp>
        <p:nvSpPr>
          <p:cNvPr id="65" name="Text Box 163"/>
          <p:cNvSpPr txBox="1">
            <a:spLocks noChangeArrowheads="1"/>
          </p:cNvSpPr>
          <p:nvPr/>
        </p:nvSpPr>
        <p:spPr bwMode="auto">
          <a:xfrm>
            <a:off x="8277962" y="3754760"/>
            <a:ext cx="17526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O" sz="900" b="1" dirty="0">
                <a:solidFill>
                  <a:schemeClr val="bg1"/>
                </a:solidFill>
              </a:rPr>
              <a:t>MANGLARES</a:t>
            </a:r>
            <a:endParaRPr lang="en-US" sz="900" b="1" dirty="0">
              <a:solidFill>
                <a:schemeClr val="bg1"/>
              </a:solidFill>
            </a:endParaRPr>
          </a:p>
        </p:txBody>
      </p:sp>
      <p:pic>
        <p:nvPicPr>
          <p:cNvPr id="66" name="Picture 4" descr="C:\Documents and Settings\David Alonso\Mis documentos\ZONAS COSTERAS\BIBLIOGRAFIA GENERAL_PDF\AREAS MARINAS PROTEGIDAS\RESERVAS MARINAS\figuras_2008\SnapperLifeCycle_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540374"/>
            <a:ext cx="5204853" cy="410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413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DIFERENCIAS ENTRE AMP Y AP TERRESTRES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4594225"/>
            <a:ext cx="3886200" cy="20574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6525" y="2486025"/>
            <a:ext cx="364807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4572000"/>
            <a:ext cx="3962400" cy="215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914400" y="1828800"/>
            <a:ext cx="414267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s-CO" sz="2800" dirty="0">
                <a:solidFill>
                  <a:srgbClr val="00256E"/>
                </a:solidFill>
                <a:latin typeface="Futura Bk BT" pitchFamily="34" charset="0"/>
              </a:rPr>
              <a:t>  </a:t>
            </a:r>
            <a:r>
              <a:rPr lang="es-CO" sz="2400" dirty="0">
                <a:solidFill>
                  <a:schemeClr val="accent5">
                    <a:lumMod val="50000"/>
                  </a:schemeClr>
                </a:solidFill>
                <a:latin typeface="+mj-lt"/>
              </a:rPr>
              <a:t>Mayor dispersión de especies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6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DIFERENCIAS ENTRE AMP Y AP TERRESTRES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" y="1295400"/>
            <a:ext cx="4191000" cy="21336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s-CO" dirty="0" smtClean="0"/>
          </a:p>
          <a:p>
            <a:r>
              <a:rPr lang="es-CO" sz="2400" dirty="0">
                <a:solidFill>
                  <a:schemeClr val="accent5">
                    <a:lumMod val="50000"/>
                  </a:schemeClr>
                </a:solidFill>
              </a:rPr>
              <a:t>Migraciones en tres dimensiones y grandes distancias</a:t>
            </a:r>
          </a:p>
          <a:p>
            <a:endParaRPr lang="es-CO" sz="24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dirty="0" smtClean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066800"/>
            <a:ext cx="47513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C:\Documents and Settings\David Alonso\Mis documentos\ZONAS COSTERAS\PROYECTO PLANIFICACION ECOREGIONAL CARIBE CONTINENTAL\CARTILLA PLANECO\FOTOS CARTILLA planeco\Lilian Fud Yubarta\Megaptera novaeangliae foto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23" y="3850482"/>
            <a:ext cx="4205201" cy="2578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9 Rectángulo"/>
          <p:cNvSpPr>
            <a:spLocks noChangeArrowheads="1"/>
          </p:cNvSpPr>
          <p:nvPr/>
        </p:nvSpPr>
        <p:spPr bwMode="auto">
          <a:xfrm>
            <a:off x="4643438" y="6215063"/>
            <a:ext cx="4214812" cy="428625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24133" y="6169241"/>
            <a:ext cx="4643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O" sz="1400" b="1"/>
              <a:t>ZONIFICACIÓN DE LA RESERVA MARINA DE LOS MONTES SUBMARINOS DE TASMANIA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225178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DIFERENCIAS ENTRE AMP Y AP TERRESTRES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810000" y="1042277"/>
            <a:ext cx="5334000" cy="51816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s-CO" sz="2400" dirty="0" smtClean="0"/>
          </a:p>
          <a:p>
            <a:r>
              <a:rPr lang="es-CO" sz="2400" dirty="0" smtClean="0"/>
              <a:t>Ecosistemas sujetos a fuerzas físicas (fluidos multidireccionales)</a:t>
            </a:r>
          </a:p>
          <a:p>
            <a:endParaRPr lang="es-CO" sz="2400" dirty="0" smtClean="0"/>
          </a:p>
          <a:p>
            <a:endParaRPr lang="es-CO" sz="2400" dirty="0" smtClean="0"/>
          </a:p>
          <a:p>
            <a:endParaRPr lang="es-CO" sz="2400" dirty="0" smtClean="0"/>
          </a:p>
          <a:p>
            <a:r>
              <a:rPr lang="es-CO" sz="2400" dirty="0" smtClean="0"/>
              <a:t>Mas fácilmente impactados por efectos de contaminación</a:t>
            </a:r>
            <a:endParaRPr lang="en-US" sz="24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351" y="1023937"/>
            <a:ext cx="3244687" cy="165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Mis documentos\Mis imágenes\SANTA MARTA\vista aerea rio cordob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351" y="2812204"/>
            <a:ext cx="3244687" cy="188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810000" y="4898245"/>
            <a:ext cx="5334000" cy="92598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s-CO" sz="2400" dirty="0" smtClean="0"/>
          </a:p>
          <a:p>
            <a:r>
              <a:rPr lang="es-CO" sz="2400" dirty="0" smtClean="0"/>
              <a:t>Son zonas comunes de libre acceso</a:t>
            </a:r>
          </a:p>
          <a:p>
            <a:endParaRPr lang="es-CO" sz="2400" dirty="0" smtClean="0"/>
          </a:p>
          <a:p>
            <a:endParaRPr lang="es-CO" sz="2400" dirty="0" smtClean="0"/>
          </a:p>
          <a:p>
            <a:endParaRPr lang="es-CO" sz="2400" dirty="0" smtClean="0"/>
          </a:p>
        </p:txBody>
      </p:sp>
      <p:pic>
        <p:nvPicPr>
          <p:cNvPr id="8" name="Picture 2" descr="C:\Documents and Settings\David Alonso\Mis documentos\Mis imágenes\TALLERES RED AMPacifico\fotos Pacífico Caro G\Bahia Solano\3abr-caro\P4030108.JPG"/>
          <p:cNvPicPr>
            <a:picLocks noChangeAspect="1" noChangeArrowheads="1"/>
          </p:cNvPicPr>
          <p:nvPr/>
        </p:nvPicPr>
        <p:blipFill rotWithShape="1">
          <a:blip r:embed="rId5" cstate="print"/>
          <a:srcRect l="-11868" t="12099" r="-476" b="-3026"/>
          <a:stretch/>
        </p:blipFill>
        <p:spPr bwMode="auto">
          <a:xfrm>
            <a:off x="-276660" y="4828165"/>
            <a:ext cx="3637698" cy="17894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259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BENEFICIOS DE LAS AMP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632" y="1714500"/>
            <a:ext cx="5313363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09417" y="1381176"/>
            <a:ext cx="7502097" cy="10001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just">
              <a:buFontTx/>
              <a:buAutoNum type="arabicPeriod"/>
            </a:pPr>
            <a:r>
              <a:rPr lang="es-CO" sz="2400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Optimizan la producción de crías que pueden repoblar los territorios de pesca 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019800" y="6096000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206314" y="3976337"/>
            <a:ext cx="3505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Producción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de</a:t>
            </a: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huevos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versus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tamaño</a:t>
            </a: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del</a:t>
            </a: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cuerpo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los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meros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tropicales</a:t>
            </a:r>
            <a:r>
              <a:rPr lang="es-CO" sz="24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9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BENEFICIOS DE LAS AMP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8" name="Picture 2" descr="C:\Documents and Settings\David Alonso\Mis documentos\ZONAS COSTERAS\BIBLIOGRAFIA GENERAL_PDF\AREAS MARINAS PROTEGIDAS\RESERVAS MARINAS\figuras_2008\Snapper_reproduction_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76161"/>
            <a:ext cx="9144000" cy="5781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919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BENEFICIOS DE LAS AMP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42938" y="1428750"/>
            <a:ext cx="7772400" cy="41148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just">
              <a:buFontTx/>
              <a:buNone/>
            </a:pP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</a:rPr>
              <a:t>2. Permiten el desbordamiento de adultos y juveniles hacia territorios de pesca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019800" y="6096000"/>
            <a:ext cx="1905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" name="Picture 9" descr="C:\Documents and Settings\DAVID ALONSO\My Documents\My Pictures\figuras maestria\AMP\ANMP050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09074"/>
            <a:ext cx="5991868" cy="374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C:\Documents and Settings\David Alonso\Mis documentos\ZONAS COSTERAS\PROYECTO PLANIFICACION ECOREGIONAL CARIBE CONTINENTAL\CARTILLA PLANECO\FOTOS CARTILLA planeco\CHUCHUPA\Peces cardumen DSCN1014_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91868" y="4226010"/>
            <a:ext cx="2842569" cy="213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692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A7F8-5E67-E546-8D44-19494CB9927D}" type="slidenum">
              <a:rPr lang="es-ES" smtClean="0"/>
              <a:pPr/>
              <a:t>3</a:t>
            </a:fld>
            <a:endParaRPr lang="es-ES" dirty="0"/>
          </a:p>
        </p:txBody>
      </p:sp>
      <p:sp>
        <p:nvSpPr>
          <p:cNvPr id="9" name="Marcador de número de diapositiva 3"/>
          <p:cNvSpPr txBox="1">
            <a:spLocks/>
          </p:cNvSpPr>
          <p:nvPr/>
        </p:nvSpPr>
        <p:spPr>
          <a:xfrm>
            <a:off x="8349524" y="5952043"/>
            <a:ext cx="433251" cy="247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"/>
            </a:defPPr>
            <a:lvl1pPr marL="0" algn="r" defTabSz="4572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FD40E49-1F5A-4E52-B3D2-7E58D3B954A5}" type="slidenum">
              <a:rPr lang="es-ES" smtClean="0"/>
              <a:pPr/>
              <a:t>3</a:t>
            </a:fld>
            <a:endParaRPr lang="es-ES"/>
          </a:p>
        </p:txBody>
      </p:sp>
      <p:pic>
        <p:nvPicPr>
          <p:cNvPr id="10" name="Picture 4" descr="as0422004B3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884246"/>
            <a:ext cx="1614488" cy="11334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1" name="Picture 5" descr="Cenefa4"/>
          <p:cNvPicPr>
            <a:picLocks noChangeAspect="1" noChangeArrowheads="1"/>
          </p:cNvPicPr>
          <p:nvPr/>
        </p:nvPicPr>
        <p:blipFill>
          <a:blip r:embed="rId4" cstate="print"/>
          <a:srcRect l="1666" t="12892" r="75000" b="5461"/>
          <a:stretch>
            <a:fillRect/>
          </a:stretch>
        </p:blipFill>
        <p:spPr bwMode="auto">
          <a:xfrm>
            <a:off x="1098481" y="4869958"/>
            <a:ext cx="1673225" cy="113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Cenefa4"/>
          <p:cNvPicPr>
            <a:picLocks noChangeAspect="1" noChangeArrowheads="1"/>
          </p:cNvPicPr>
          <p:nvPr/>
        </p:nvPicPr>
        <p:blipFill>
          <a:blip r:embed="rId4" cstate="print"/>
          <a:srcRect l="36667" r="44167" b="14055"/>
          <a:stretch>
            <a:fillRect/>
          </a:stretch>
        </p:blipFill>
        <p:spPr bwMode="auto">
          <a:xfrm>
            <a:off x="31681" y="4869958"/>
            <a:ext cx="10763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 descr="Cenefa4"/>
          <p:cNvPicPr>
            <a:picLocks noChangeAspect="1" noChangeArrowheads="1"/>
          </p:cNvPicPr>
          <p:nvPr/>
        </p:nvPicPr>
        <p:blipFill>
          <a:blip r:embed="rId4" cstate="print"/>
          <a:srcRect l="60001" r="27499" b="18353"/>
          <a:stretch>
            <a:fillRect/>
          </a:stretch>
        </p:blipFill>
        <p:spPr bwMode="auto">
          <a:xfrm>
            <a:off x="2774881" y="4869958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/>
          <a:srcRect l="66061" r="18010" b="7310"/>
          <a:stretch>
            <a:fillRect/>
          </a:stretch>
        </p:blipFill>
        <p:spPr bwMode="auto">
          <a:xfrm>
            <a:off x="7848600" y="4869958"/>
            <a:ext cx="1219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 l="-1056" r="87251" b="7315"/>
          <a:stretch>
            <a:fillRect/>
          </a:stretch>
        </p:blipFill>
        <p:spPr bwMode="auto">
          <a:xfrm>
            <a:off x="3613081" y="4869958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 l="26552" r="62497" b="7315"/>
          <a:stretch>
            <a:fillRect/>
          </a:stretch>
        </p:blipFill>
        <p:spPr bwMode="auto">
          <a:xfrm>
            <a:off x="5570469" y="4869958"/>
            <a:ext cx="7858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 l="12749" r="73447" b="7315"/>
          <a:stretch>
            <a:fillRect/>
          </a:stretch>
        </p:blipFill>
        <p:spPr bwMode="auto">
          <a:xfrm>
            <a:off x="4603681" y="4869958"/>
            <a:ext cx="990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69843" y="1080704"/>
            <a:ext cx="58827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Convenio </a:t>
            </a:r>
            <a:r>
              <a:rPr lang="es-ES_tradnl" sz="28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de </a:t>
            </a:r>
            <a:r>
              <a:rPr lang="es-ES_tradnl" sz="2800" b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Diversidad Biológica - CDB</a:t>
            </a:r>
            <a:endParaRPr lang="es-ES_tradnl" sz="2800" b="1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222181" y="1794520"/>
            <a:ext cx="856059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just">
              <a:spcBef>
                <a:spcPct val="20000"/>
              </a:spcBef>
              <a:defRPr/>
            </a:pPr>
            <a:r>
              <a:rPr lang="es-ES" sz="2800" kern="0" dirty="0">
                <a:solidFill>
                  <a:schemeClr val="bg1"/>
                </a:solidFill>
              </a:rPr>
              <a:t>	</a:t>
            </a:r>
            <a:r>
              <a:rPr lang="es-ES" sz="2000" kern="0" dirty="0">
                <a:solidFill>
                  <a:schemeClr val="bg1"/>
                </a:solidFill>
              </a:rPr>
              <a:t>Establecimiento y mantenimiento de sistemas de áreas terrestres protegidas al 2010 y de </a:t>
            </a:r>
            <a:r>
              <a:rPr lang="es-ES" sz="2200" b="1" kern="0" dirty="0">
                <a:solidFill>
                  <a:schemeClr val="bg1"/>
                </a:solidFill>
              </a:rPr>
              <a:t>áreas marinas protegidas al 2012</a:t>
            </a:r>
            <a:r>
              <a:rPr lang="es-ES" sz="2000" kern="0" dirty="0">
                <a:solidFill>
                  <a:schemeClr val="bg1"/>
                </a:solidFill>
              </a:rPr>
              <a:t>, del orden nacional y regional </a:t>
            </a:r>
            <a:r>
              <a:rPr lang="es-ES" sz="2000" kern="0" dirty="0" smtClean="0">
                <a:solidFill>
                  <a:schemeClr val="bg1"/>
                </a:solidFill>
              </a:rPr>
              <a:t>eficazmente </a:t>
            </a:r>
            <a:r>
              <a:rPr lang="es-ES" sz="2000" kern="0" dirty="0">
                <a:solidFill>
                  <a:schemeClr val="bg1"/>
                </a:solidFill>
              </a:rPr>
              <a:t>gestionados y ecológicamente representativos que contribuyan a cumplir los objetivos del CDB y a reducir el ritmo acelerado de pérdida de biodiversidad.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endParaRPr lang="es-CO" sz="2000" kern="0" dirty="0">
              <a:solidFill>
                <a:schemeClr val="bg1"/>
              </a:solidFill>
            </a:endParaRPr>
          </a:p>
          <a:p>
            <a:pPr marL="342900" indent="-342900">
              <a:spcBef>
                <a:spcPct val="20000"/>
              </a:spcBef>
              <a:defRPr/>
            </a:pPr>
            <a:r>
              <a:rPr lang="es-CO" sz="2000" kern="0" dirty="0">
                <a:solidFill>
                  <a:schemeClr val="bg1"/>
                </a:solidFill>
              </a:rPr>
              <a:t>	COP VII/28. Kuala Lumpur, febrero 2004</a:t>
            </a:r>
            <a:r>
              <a:rPr lang="es-CO" sz="2000" kern="0" dirty="0" smtClean="0">
                <a:solidFill>
                  <a:schemeClr val="bg1"/>
                </a:solidFill>
              </a:rPr>
              <a:t>.</a:t>
            </a:r>
            <a:endParaRPr lang="es-ES_tradnl" sz="2000" kern="0" dirty="0">
              <a:solidFill>
                <a:schemeClr val="bg1"/>
              </a:solidFill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INTRODUCCION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428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BENEFICIOS DE LAS AMP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52168" y="1298575"/>
            <a:ext cx="7772400" cy="771525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just">
              <a:buFontTx/>
              <a:buNone/>
            </a:pPr>
            <a:r>
              <a:rPr lang="es-CO" sz="2400" dirty="0" smtClean="0">
                <a:solidFill>
                  <a:schemeClr val="accent5">
                    <a:lumMod val="75000"/>
                  </a:schemeClr>
                </a:solidFill>
              </a:rPr>
              <a:t>3. Ofrecen refugio a especies vulnerables</a:t>
            </a:r>
            <a:endParaRPr lang="en-US" sz="24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686168" y="60229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" name="Picture 11" descr="C:\Documents and Settings\David Alonso\Mis documentos\ZONAS COSTERAS\PROYECTO PLANIFICACION ECOREGIONAL CARIBE CONTINENTAL\CARTILLA PLANECO\FOTOS CARTILLA planeco\Caro Garcia\tortuga CGarcia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993" y="4356100"/>
            <a:ext cx="3253688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C:\Documents and Settings\David Alonso\Mis documentos\ZONAS COSTERAS\PROYECTO PLANIFICACION ECOREGIONAL CARIBE CONTINENTAL\CARTILLA PLANECO\FOTOS CARTILLA planeco\Caro Garcia\delfin CGarcia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431" y="2027238"/>
            <a:ext cx="3182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C:\Documents and Settings\David Alonso\Mis documentos\ZONAS COSTERAS\COLCIENCIAS\PROYECTO RED AMP-COLCIENCIAS_2005-2006\PROYECTO RED_AMP\CARTILLA RED AMP\fotos arregladas\Gobidae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1181" y="2713038"/>
            <a:ext cx="428625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7179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BENEFICIOS DE LAS AMP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685800" y="1371600"/>
            <a:ext cx="7772400" cy="535404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just">
              <a:buFontTx/>
              <a:buNone/>
            </a:pPr>
            <a:r>
              <a:rPr lang="es-CO" sz="2400" dirty="0" smtClean="0">
                <a:solidFill>
                  <a:schemeClr val="accent5">
                    <a:lumMod val="50000"/>
                  </a:schemeClr>
                </a:solidFill>
              </a:rPr>
              <a:t>4. Previenen el daño de hábitat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019800" y="6096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200879" y="6519446"/>
            <a:ext cx="319965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s-CO" sz="1600" dirty="0"/>
              <a:t>Roberts and Hawkins, 2000</a:t>
            </a:r>
            <a:endParaRPr lang="en-US" sz="1600" dirty="0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1197"/>
            <a:ext cx="3101545" cy="4422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4700" y="2895600"/>
            <a:ext cx="5676900" cy="347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3101545" y="2293838"/>
            <a:ext cx="914400" cy="533400"/>
          </a:xfrm>
          <a:prstGeom prst="curvedDownArrow">
            <a:avLst>
              <a:gd name="adj1" fmla="val 34286"/>
              <a:gd name="adj2" fmla="val 68571"/>
              <a:gd name="adj3" fmla="val 3333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6019800" y="2560538"/>
            <a:ext cx="3628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accent5">
                    <a:lumMod val="50000"/>
                  </a:schemeClr>
                </a:solidFill>
              </a:rPr>
              <a:t>Areas de pesca de arrastre</a:t>
            </a:r>
            <a:endParaRPr lang="es-CO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98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BENEFICIOS DE LAS AMP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4" name="Picture 18" descr="C:\Mis documentos\Mis imágenes\PORTADA POLITICA MIZC\plumeros de m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70363"/>
            <a:ext cx="3505200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371600"/>
            <a:ext cx="7772400" cy="41148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just">
              <a:buFontTx/>
              <a:buNone/>
            </a:pPr>
            <a:r>
              <a:rPr lang="es-CO" sz="2400" dirty="0" smtClean="0">
                <a:solidFill>
                  <a:schemeClr val="accent5">
                    <a:lumMod val="50000"/>
                  </a:schemeClr>
                </a:solidFill>
              </a:rPr>
              <a:t>5. Promueven el desarrollo de las comunidades biológicas naturales que son diferentes de las comunidades en territorios de pesca</a:t>
            </a:r>
            <a:endParaRPr lang="en-US" sz="24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019800" y="6096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7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2394" y="3557589"/>
            <a:ext cx="34290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7" descr="C:\Mis documentos\Mis imágenes\PORTADA POLITICA MIZC\erizo de ma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14700" y="3147993"/>
            <a:ext cx="251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999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BENEFICIOS DE LAS AMP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617837" y="1925594"/>
            <a:ext cx="7900988" cy="11430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just">
              <a:buFontTx/>
              <a:buNone/>
            </a:pPr>
            <a:r>
              <a:rPr lang="es-CO" sz="2800" dirty="0" smtClean="0">
                <a:solidFill>
                  <a:schemeClr val="accent5">
                    <a:lumMod val="50000"/>
                  </a:schemeClr>
                </a:solidFill>
              </a:rPr>
              <a:t>6. Facilitan la recuperación de las perturbaciones catastróficas, tanto humanas como naturales</a:t>
            </a:r>
            <a:endParaRPr lang="en-US" sz="28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19800" y="60960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" name="Picture 13" descr="C:\Documents and Settings\David Alonso\Mis documentos\ZONAS COSTERAS\PROYECTO PLANIFICACION ECOREGIONAL CARIBE CONTINENTAL\CARTILLA PLANECO\FOTOS CARTILLA planeco\CHUCHUPA\Coral de flores naranja-Tubastrea coccinea DSC094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89" y="3696729"/>
            <a:ext cx="3643313" cy="273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 descr="C:\Documents and Settings\David Alonso\Mis documentos\ZONAS COSTERAS\PROYECTO PLANIFICACION ECOREGIONAL CARIBE CONTINENTAL\CARTILLA PLANECO\FOTOS CARTILLA planeco\CHUCHUPA\Coral-Carijoa riisei DSC09169_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0359" y="3696729"/>
            <a:ext cx="3643882" cy="2733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06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8"/>
          <p:cNvSpPr txBox="1">
            <a:spLocks noChangeArrowheads="1"/>
          </p:cNvSpPr>
          <p:nvPr/>
        </p:nvSpPr>
        <p:spPr>
          <a:xfrm>
            <a:off x="76200" y="1743075"/>
            <a:ext cx="5638800" cy="41148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 algn="just">
              <a:buFontTx/>
              <a:buNone/>
            </a:pPr>
            <a:r>
              <a:rPr lang="es-CO" sz="2400" smtClean="0">
                <a:solidFill>
                  <a:schemeClr val="accent5">
                    <a:lumMod val="50000"/>
                  </a:schemeClr>
                </a:solidFill>
              </a:rPr>
              <a:t>Son beneficiosas para las especies migratorias?</a:t>
            </a:r>
          </a:p>
          <a:p>
            <a:pPr marL="533400" indent="-533400" algn="just">
              <a:buFontTx/>
              <a:buNone/>
            </a:pPr>
            <a:endParaRPr lang="es-CO" sz="2400" smtClean="0">
              <a:solidFill>
                <a:schemeClr val="accent5">
                  <a:lumMod val="50000"/>
                </a:schemeClr>
              </a:solidFill>
            </a:endParaRPr>
          </a:p>
          <a:p>
            <a:pPr marL="533400" indent="-533400" algn="just"/>
            <a:r>
              <a:rPr lang="es-CO" sz="2000" smtClean="0">
                <a:solidFill>
                  <a:schemeClr val="accent5">
                    <a:lumMod val="50000"/>
                  </a:schemeClr>
                </a:solidFill>
              </a:rPr>
              <a:t>Es necesario protegerlas en los momentos vulnerables de su vida (cuellos de botella ):</a:t>
            </a:r>
          </a:p>
          <a:p>
            <a:pPr marL="533400" indent="-533400" algn="just">
              <a:buFontTx/>
              <a:buNone/>
            </a:pPr>
            <a:endParaRPr lang="es-CO" sz="2000" smtClean="0">
              <a:solidFill>
                <a:schemeClr val="accent5">
                  <a:lumMod val="50000"/>
                </a:schemeClr>
              </a:solidFill>
            </a:endParaRPr>
          </a:p>
          <a:p>
            <a:pPr marL="914400" lvl="1" indent="-457200" algn="just"/>
            <a:r>
              <a:rPr lang="es-CO" sz="1800" smtClean="0">
                <a:solidFill>
                  <a:schemeClr val="accent5">
                    <a:lumMod val="50000"/>
                  </a:schemeClr>
                </a:solidFill>
              </a:rPr>
              <a:t>Zonas de desove, agregación de peces</a:t>
            </a:r>
          </a:p>
          <a:p>
            <a:pPr marL="914400" lvl="1" indent="-457200" algn="just"/>
            <a:r>
              <a:rPr lang="es-CO" sz="1800" smtClean="0">
                <a:solidFill>
                  <a:schemeClr val="accent5">
                    <a:lumMod val="50000"/>
                  </a:schemeClr>
                </a:solidFill>
              </a:rPr>
              <a:t>Zonas de crecimiento de juveniles</a:t>
            </a:r>
          </a:p>
          <a:p>
            <a:pPr marL="533400" indent="-533400" algn="just">
              <a:buFontTx/>
              <a:buNone/>
            </a:pPr>
            <a:endParaRPr lang="es-CO" sz="2000" smtClean="0">
              <a:solidFill>
                <a:schemeClr val="accent5">
                  <a:lumMod val="50000"/>
                </a:schemeClr>
              </a:solidFill>
            </a:endParaRPr>
          </a:p>
          <a:p>
            <a:pPr marL="533400" indent="-533400" algn="just"/>
            <a:r>
              <a:rPr lang="es-CO" sz="2000" smtClean="0">
                <a:solidFill>
                  <a:schemeClr val="accent5">
                    <a:lumMod val="50000"/>
                  </a:schemeClr>
                </a:solidFill>
              </a:rPr>
              <a:t>Deben ser establecidas en sitios precisos</a:t>
            </a:r>
          </a:p>
          <a:p>
            <a:pPr marL="533400" indent="-533400" algn="just"/>
            <a:r>
              <a:rPr lang="es-CO" sz="2000" smtClean="0">
                <a:solidFill>
                  <a:schemeClr val="accent5">
                    <a:lumMod val="50000"/>
                  </a:schemeClr>
                </a:solidFill>
              </a:rPr>
              <a:t>Considerar sus complejos ciclos biológicos y su comportamiento</a:t>
            </a:r>
            <a:endParaRPr lang="en-US" sz="240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Picture 16" descr="C:\Documents and Settings\David Alonso\Mis documentos\ZONAS COSTERAS\PROYECTO PLANIFICACION ECOREGIONAL CARIBE CONTINENTAL\CARTILLA PLANECO\FOTOS CARTILLA planeco\Lilian Fud Yubarta\Megaptera novaeangliae foto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7875" y="1714500"/>
            <a:ext cx="3343703" cy="2214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 descr="C:\Documents and Settings\David Alonso\Mis documentos\ZONAS COSTERAS\PROYECTO PLANIFICACION ECOREGIONAL CARIBE CONTINENTAL\CARTILLA PLANECO\FOTOS CARTILLA planeco\A Lopez\DSC01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0257" y="4143380"/>
            <a:ext cx="3238495" cy="242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BENEFICIOS DE LAS AMP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112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754507" y="954111"/>
            <a:ext cx="3186113" cy="1143000"/>
          </a:xfrm>
        </p:spPr>
        <p:txBody>
          <a:bodyPr/>
          <a:lstStyle/>
          <a:p>
            <a:pPr algn="l">
              <a:defRPr/>
            </a:pPr>
            <a:r>
              <a:rPr lang="es-CO" sz="2800" dirty="0" smtClean="0"/>
              <a:t>Efectos al interior de las AMP</a:t>
            </a:r>
            <a:endParaRPr lang="en-US" sz="2800" dirty="0"/>
          </a:p>
        </p:txBody>
      </p:sp>
      <p:pic>
        <p:nvPicPr>
          <p:cNvPr id="5" name="Picture 9" descr="C:\Documents and Settings\David Alonso\Mis documentos\ZONAS COSTERAS\BIBLIOGRAFIA GENERAL_PDF\AREAS MARINAS PROTEGIDAS\RESERVAS MARINAS\figuras_2008\GlobalSynthesis_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35686"/>
            <a:ext cx="5647350" cy="6450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20 Grupo"/>
          <p:cNvGrpSpPr>
            <a:grpSpLocks/>
          </p:cNvGrpSpPr>
          <p:nvPr/>
        </p:nvGrpSpPr>
        <p:grpSpPr bwMode="auto">
          <a:xfrm>
            <a:off x="5754507" y="2959937"/>
            <a:ext cx="2643187" cy="2928937"/>
            <a:chOff x="428596" y="3071810"/>
            <a:chExt cx="2643206" cy="2928958"/>
          </a:xfrm>
        </p:grpSpPr>
        <p:sp>
          <p:nvSpPr>
            <p:cNvPr id="7" name="10 CuadroTexto"/>
            <p:cNvSpPr txBox="1">
              <a:spLocks noChangeArrowheads="1"/>
            </p:cNvSpPr>
            <p:nvPr/>
          </p:nvSpPr>
          <p:spPr bwMode="auto">
            <a:xfrm>
              <a:off x="428596" y="3138446"/>
              <a:ext cx="2643206" cy="286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s-ES" b="1"/>
                <a:t>BIOMASA            446%</a:t>
              </a:r>
            </a:p>
            <a:p>
              <a:endParaRPr lang="es-ES" b="1"/>
            </a:p>
            <a:p>
              <a:endParaRPr lang="es-ES" b="1"/>
            </a:p>
            <a:p>
              <a:r>
                <a:rPr lang="es-ES" b="1"/>
                <a:t>DENSIDAD          166%</a:t>
              </a:r>
            </a:p>
            <a:p>
              <a:endParaRPr lang="es-ES" b="1"/>
            </a:p>
            <a:p>
              <a:endParaRPr lang="es-ES" b="1"/>
            </a:p>
            <a:p>
              <a:r>
                <a:rPr lang="es-ES" b="1"/>
                <a:t>TAMAÑO               28%</a:t>
              </a:r>
            </a:p>
            <a:p>
              <a:endParaRPr lang="es-ES" b="1"/>
            </a:p>
            <a:p>
              <a:endParaRPr lang="es-ES" b="1"/>
            </a:p>
            <a:p>
              <a:r>
                <a:rPr lang="es-ES" b="1"/>
                <a:t>DIVERSIDAD       21%</a:t>
              </a:r>
            </a:p>
          </p:txBody>
        </p:sp>
        <p:sp>
          <p:nvSpPr>
            <p:cNvPr id="8" name="11 Flecha arriba"/>
            <p:cNvSpPr>
              <a:spLocks noChangeArrowheads="1"/>
            </p:cNvSpPr>
            <p:nvPr/>
          </p:nvSpPr>
          <p:spPr bwMode="auto">
            <a:xfrm>
              <a:off x="2071670" y="3071810"/>
              <a:ext cx="214314" cy="35719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 algn="ctr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9" name="16 Flecha arriba"/>
            <p:cNvSpPr>
              <a:spLocks noChangeArrowheads="1"/>
            </p:cNvSpPr>
            <p:nvPr/>
          </p:nvSpPr>
          <p:spPr bwMode="auto">
            <a:xfrm>
              <a:off x="2071670" y="3857628"/>
              <a:ext cx="214314" cy="35719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 algn="ctr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0" name="17 Flecha arriba"/>
            <p:cNvSpPr>
              <a:spLocks noChangeArrowheads="1"/>
            </p:cNvSpPr>
            <p:nvPr/>
          </p:nvSpPr>
          <p:spPr bwMode="auto">
            <a:xfrm>
              <a:off x="2071670" y="4643446"/>
              <a:ext cx="214314" cy="35719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 algn="ctr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11" name="18 Flecha arriba"/>
            <p:cNvSpPr>
              <a:spLocks noChangeArrowheads="1"/>
            </p:cNvSpPr>
            <p:nvPr/>
          </p:nvSpPr>
          <p:spPr bwMode="auto">
            <a:xfrm>
              <a:off x="2071670" y="5500702"/>
              <a:ext cx="214314" cy="357190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 w="9525" algn="ctr">
              <a:solidFill>
                <a:srgbClr val="808080"/>
              </a:solidFill>
              <a:round/>
              <a:headEnd/>
              <a:tailEnd/>
            </a:ln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12" name="19 CuadroTexto"/>
          <p:cNvSpPr txBox="1">
            <a:spLocks noChangeArrowheads="1"/>
          </p:cNvSpPr>
          <p:nvPr/>
        </p:nvSpPr>
        <p:spPr bwMode="auto">
          <a:xfrm>
            <a:off x="107157" y="5861050"/>
            <a:ext cx="5540193" cy="11695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1400" b="1" dirty="0"/>
              <a:t>Cambios promedio (barras verdes) en peces, invertebrados y algas dentro de la reservas marinas (AMP) en distintas partes del mundo. Aunque se observo una gran variación (puntos negros), la mayoría presente cambios positivos</a:t>
            </a:r>
            <a:r>
              <a:rPr lang="es-ES" sz="1400" b="1" dirty="0" smtClean="0"/>
              <a:t>.</a:t>
            </a:r>
          </a:p>
          <a:p>
            <a:endParaRPr lang="es-ES" sz="1400" b="1" dirty="0"/>
          </a:p>
        </p:txBody>
      </p:sp>
      <p:sp>
        <p:nvSpPr>
          <p:cNvPr id="13" name="21 CuadroTexto"/>
          <p:cNvSpPr txBox="1"/>
          <p:nvPr/>
        </p:nvSpPr>
        <p:spPr>
          <a:xfrm>
            <a:off x="6122505" y="2097111"/>
            <a:ext cx="27146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Mas peces, invertebrados y algas</a:t>
            </a:r>
          </a:p>
        </p:txBody>
      </p:sp>
      <p:sp>
        <p:nvSpPr>
          <p:cNvPr id="20" name="10 CuadroTexto"/>
          <p:cNvSpPr txBox="1">
            <a:spLocks noChangeArrowheads="1"/>
          </p:cNvSpPr>
          <p:nvPr/>
        </p:nvSpPr>
        <p:spPr bwMode="auto">
          <a:xfrm>
            <a:off x="6122505" y="2993256"/>
            <a:ext cx="2643187" cy="2862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BIOMASA            446%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DENSIDAD          166%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TAMAÑO               28%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DIVERSIDAD       21%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321172" y="57966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EVIDENCIAS DE LOS BENEFICIOS DE LAS AMP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939703" y="6261904"/>
            <a:ext cx="231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PISCO (Partnership for Interdisciplinary Studies of Coastal Oceans). 2007.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259886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1172" y="57966"/>
            <a:ext cx="7081114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EVIDENCIAS DE LOS BENEFICIOS DE LAS AMP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6" name="Picture 2" descr="C:\Documents and Settings\David Alonso\Mis documentos\ZONAS COSTERAS\BIBLIOGRAFIA GENERAL_PDF\AREAS MARINAS PROTEGIDAS\RESERVAS MARINAS\figuras_2008\TempTropIncrease_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54142"/>
            <a:ext cx="5080958" cy="580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4 CuadroTexto"/>
          <p:cNvSpPr txBox="1">
            <a:spLocks noChangeArrowheads="1"/>
          </p:cNvSpPr>
          <p:nvPr/>
        </p:nvSpPr>
        <p:spPr bwMode="auto">
          <a:xfrm>
            <a:off x="5445588" y="3688668"/>
            <a:ext cx="342398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1">
                    <a:lumMod val="50000"/>
                  </a:schemeClr>
                </a:solidFill>
              </a:rPr>
              <a:t>Funcionan en cualquier latitud tanto en regiones templadas como tropicales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445588" y="1366602"/>
            <a:ext cx="3186113" cy="1143000"/>
          </a:xfrm>
        </p:spPr>
        <p:txBody>
          <a:bodyPr/>
          <a:lstStyle/>
          <a:p>
            <a:pPr algn="l">
              <a:defRPr/>
            </a:pPr>
            <a:r>
              <a:rPr lang="es-CO" sz="2800" dirty="0" smtClean="0"/>
              <a:t>Efectos al interior de las AMP</a:t>
            </a:r>
            <a:endParaRPr lang="en-US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5939703" y="6261904"/>
            <a:ext cx="23130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PISCO (Partnership for Interdisciplinary Studies of Coastal Oceans). 2007.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42026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0134"/>
            <a:ext cx="6846751" cy="557766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13316" y="5719247"/>
            <a:ext cx="2430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err="1" smtClean="0">
                <a:solidFill>
                  <a:schemeClr val="bg1"/>
                </a:solidFill>
              </a:rPr>
              <a:t>Mungia</a:t>
            </a:r>
            <a:r>
              <a:rPr lang="es-CO" sz="1600" b="1" dirty="0" smtClean="0">
                <a:solidFill>
                  <a:schemeClr val="bg1"/>
                </a:solidFill>
              </a:rPr>
              <a:t>-Vega et al., 2018</a:t>
            </a:r>
            <a:endParaRPr lang="es-CO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5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MARCO POST 2020 DEL CDB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61586" y="2142215"/>
            <a:ext cx="59542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>
                <a:solidFill>
                  <a:schemeClr val="bg1"/>
                </a:solidFill>
              </a:rPr>
              <a:t>A</a:t>
            </a:r>
            <a:r>
              <a:rPr lang="es-ES" sz="2800" dirty="0" err="1" smtClean="0">
                <a:solidFill>
                  <a:schemeClr val="bg1"/>
                </a:solidFill>
              </a:rPr>
              <a:t>umentar</a:t>
            </a:r>
            <a:r>
              <a:rPr lang="es-ES" sz="2800" dirty="0" smtClean="0">
                <a:solidFill>
                  <a:schemeClr val="bg1"/>
                </a:solidFill>
              </a:rPr>
              <a:t> </a:t>
            </a:r>
            <a:r>
              <a:rPr lang="es-ES" sz="2800" dirty="0">
                <a:solidFill>
                  <a:schemeClr val="bg1"/>
                </a:solidFill>
              </a:rPr>
              <a:t>al 2030 el 30 % de la superficie terrestre y marina en áreas protegidas y otras medidas de conservación eficaces basadas en </a:t>
            </a:r>
            <a:r>
              <a:rPr lang="es-ES" sz="2800" dirty="0" smtClean="0">
                <a:solidFill>
                  <a:schemeClr val="bg1"/>
                </a:solidFill>
              </a:rPr>
              <a:t>áreas.  </a:t>
            </a:r>
            <a:endParaRPr lang="es-CO" sz="2800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408840" y="1377966"/>
            <a:ext cx="2848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dirty="0" smtClean="0">
                <a:solidFill>
                  <a:schemeClr val="accent1">
                    <a:lumMod val="50000"/>
                  </a:schemeClr>
                </a:solidFill>
              </a:rPr>
              <a:t>Meta de 30 x30 </a:t>
            </a:r>
            <a:endParaRPr lang="es-CO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3"/>
          <a:srcRect l="51019" t="40667" r="40043" b="18182"/>
          <a:stretch/>
        </p:blipFill>
        <p:spPr bwMode="auto">
          <a:xfrm>
            <a:off x="65010" y="4137571"/>
            <a:ext cx="1945782" cy="2302508"/>
          </a:xfrm>
          <a:prstGeom prst="rect">
            <a:avLst/>
          </a:prstGeom>
          <a:ln>
            <a:solidFill>
              <a:schemeClr val="bg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497" y="1377966"/>
            <a:ext cx="2130264" cy="297043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2033942" y="4678822"/>
            <a:ext cx="7110058" cy="181588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chemeClr val="bg1"/>
                </a:solidFill>
              </a:rPr>
              <a:t>Solo queda un 3% de océano virgen en el </a:t>
            </a:r>
            <a:r>
              <a:rPr lang="es-CO" sz="1400" dirty="0" smtClean="0">
                <a:solidFill>
                  <a:schemeClr val="bg1"/>
                </a:solidFill>
              </a:rPr>
              <a:t>planeta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</a:rPr>
              <a:t>60% se pesca por encima de los niveles sostenibles y solo 7% se </a:t>
            </a:r>
            <a:r>
              <a:rPr lang="es-ES" sz="1400" dirty="0" smtClean="0">
                <a:solidFill>
                  <a:schemeClr val="bg1"/>
                </a:solidFill>
              </a:rPr>
              <a:t>captura bajo los niveles de sostenibilidad.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1400" dirty="0" smtClean="0">
                <a:solidFill>
                  <a:schemeClr val="bg1"/>
                </a:solidFill>
              </a:rPr>
              <a:t>Hay más de 400 "zonas muertas" en 245.000 km2 de océanos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solidFill>
                  <a:schemeClr val="bg1"/>
                </a:solidFill>
              </a:rPr>
              <a:t>Los ecosistemas marinos y terrestres son los únicos sumideros para las emisiones de carbono antropogénicas, con un secuestro bruto de 5.6 </a:t>
            </a:r>
            <a:r>
              <a:rPr lang="es-ES" sz="1400" dirty="0" err="1">
                <a:solidFill>
                  <a:schemeClr val="bg1"/>
                </a:solidFill>
              </a:rPr>
              <a:t>gigatoneladas</a:t>
            </a:r>
            <a:r>
              <a:rPr lang="es-ES" sz="1400" dirty="0">
                <a:solidFill>
                  <a:schemeClr val="bg1"/>
                </a:solidFill>
              </a:rPr>
              <a:t> de carbono por año (el equivalente a alrededor del 60% de las emisiones antropogénicas mundiales)</a:t>
            </a:r>
            <a:endParaRPr lang="es-CO" sz="1400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solidFill>
                  <a:schemeClr val="bg1"/>
                </a:solidFill>
              </a:rPr>
              <a:t>Las </a:t>
            </a:r>
            <a:r>
              <a:rPr lang="es-ES" sz="1400" dirty="0">
                <a:solidFill>
                  <a:schemeClr val="bg1"/>
                </a:solidFill>
              </a:rPr>
              <a:t>praderas marinas disminuyeron en más del 10% por década entre 1970 y 2000</a:t>
            </a:r>
            <a:endParaRPr lang="es-CO" sz="1400" dirty="0">
              <a:solidFill>
                <a:schemeClr val="bg1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372810" y="4137571"/>
            <a:ext cx="3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Evaluación Global del IPBES</a:t>
            </a:r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372810" y="4348398"/>
            <a:ext cx="28085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>
                <a:hlinkClick r:id="rId5"/>
              </a:rPr>
              <a:t>https://ipbes.net/global-assessment</a:t>
            </a:r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89122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65" y="1493133"/>
            <a:ext cx="7769583" cy="421363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002684" y="5719247"/>
            <a:ext cx="2141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chemeClr val="bg1"/>
                </a:solidFill>
              </a:rPr>
              <a:t>O´Leary et al., 2016</a:t>
            </a:r>
            <a:endParaRPr lang="es-CO" sz="1600" b="1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784921" y="1145894"/>
            <a:ext cx="3321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 smtClean="0">
                <a:solidFill>
                  <a:schemeClr val="bg1"/>
                </a:solidFill>
              </a:rPr>
              <a:t>144 estudios </a:t>
            </a:r>
            <a:endParaRPr lang="es-CO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METAS EN EL POST 2020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5762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A7F8-5E67-E546-8D44-19494CB9927D}" type="slidenum">
              <a:rPr lang="es-ES" smtClean="0"/>
              <a:pPr/>
              <a:t>4</a:t>
            </a:fld>
            <a:endParaRPr lang="es-ES" dirty="0"/>
          </a:p>
        </p:txBody>
      </p:sp>
      <p:sp>
        <p:nvSpPr>
          <p:cNvPr id="4" name="2 Marcador de contenido"/>
          <p:cNvSpPr>
            <a:spLocks noGrp="1"/>
          </p:cNvSpPr>
          <p:nvPr>
            <p:ph idx="4294967295"/>
          </p:nvPr>
        </p:nvSpPr>
        <p:spPr>
          <a:xfrm>
            <a:off x="389842" y="2013601"/>
            <a:ext cx="8229600" cy="1324744"/>
          </a:xfrm>
          <a:prstGeom prst="rect">
            <a:avLst/>
          </a:prstGeom>
        </p:spPr>
        <p:txBody>
          <a:bodyPr/>
          <a:lstStyle/>
          <a:p>
            <a:pPr algn="just">
              <a:buNone/>
            </a:pPr>
            <a:r>
              <a:rPr lang="es-CO" sz="2400" b="1" i="1" dirty="0" smtClean="0">
                <a:solidFill>
                  <a:schemeClr val="accent1">
                    <a:lumMod val="50000"/>
                  </a:schemeClr>
                </a:solidFill>
              </a:rPr>
              <a:t>Objetivo estratégico C: Mejorar la situación de la diversidad biológica </a:t>
            </a:r>
            <a:r>
              <a:rPr lang="es-CO" sz="2400" i="1" dirty="0" smtClean="0">
                <a:solidFill>
                  <a:schemeClr val="accent1">
                    <a:lumMod val="50000"/>
                  </a:schemeClr>
                </a:solidFill>
              </a:rPr>
              <a:t>salvaguardando los ecosistemas, las especies y la diversidad genética</a:t>
            </a:r>
            <a:endParaRPr lang="es-CO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13 CuadroTexto"/>
          <p:cNvSpPr txBox="1"/>
          <p:nvPr/>
        </p:nvSpPr>
        <p:spPr>
          <a:xfrm>
            <a:off x="179512" y="5566873"/>
            <a:ext cx="8352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i="1" dirty="0" smtClean="0">
                <a:solidFill>
                  <a:schemeClr val="bg1"/>
                </a:solidFill>
              </a:rPr>
              <a:t>Información adicional sobre el Plan Estratégico está disponible</a:t>
            </a:r>
          </a:p>
          <a:p>
            <a:pPr algn="r"/>
            <a:r>
              <a:rPr lang="es-CO" sz="1600" b="1" dirty="0" smtClean="0">
                <a:solidFill>
                  <a:schemeClr val="bg1"/>
                </a:solidFill>
              </a:rPr>
              <a:t>en: </a:t>
            </a:r>
            <a:r>
              <a:rPr lang="es-CO" sz="1600" b="1" i="1" dirty="0" smtClean="0">
                <a:solidFill>
                  <a:schemeClr val="bg1"/>
                </a:solidFill>
                <a:hlinkClick r:id="rId2"/>
              </a:rPr>
              <a:t>www.cbd.int/sp2020</a:t>
            </a:r>
            <a:endParaRPr lang="es-CO" sz="1600" b="1" i="1" dirty="0" smtClean="0">
              <a:solidFill>
                <a:schemeClr val="bg1"/>
              </a:solidFill>
            </a:endParaRPr>
          </a:p>
          <a:p>
            <a:pPr algn="r"/>
            <a:endParaRPr lang="es-CO" sz="1600" dirty="0">
              <a:solidFill>
                <a:schemeClr val="bg1"/>
              </a:solidFill>
            </a:endParaRPr>
          </a:p>
        </p:txBody>
      </p:sp>
      <p:sp>
        <p:nvSpPr>
          <p:cNvPr id="7" name="4 CuadroTexto"/>
          <p:cNvSpPr txBox="1"/>
          <p:nvPr/>
        </p:nvSpPr>
        <p:spPr>
          <a:xfrm>
            <a:off x="389842" y="3097802"/>
            <a:ext cx="82089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b="1" dirty="0" smtClean="0">
                <a:solidFill>
                  <a:schemeClr val="bg1"/>
                </a:solidFill>
              </a:rPr>
              <a:t>Meta 11: Para 2020, </a:t>
            </a:r>
            <a:r>
              <a:rPr lang="es-CO" sz="2000" dirty="0" smtClean="0">
                <a:solidFill>
                  <a:schemeClr val="bg1"/>
                </a:solidFill>
              </a:rPr>
              <a:t>al menos el 17 por ciento de las zonas terrestres y de aguas continentales </a:t>
            </a:r>
            <a:r>
              <a:rPr lang="es-CO" sz="2000" b="1" i="1" dirty="0" smtClean="0">
                <a:solidFill>
                  <a:schemeClr val="bg1"/>
                </a:solidFill>
              </a:rPr>
              <a:t>y el 10 por ciento de las zonas marinas y costeras, </a:t>
            </a:r>
            <a:r>
              <a:rPr lang="es-CO" sz="2000" dirty="0" smtClean="0">
                <a:solidFill>
                  <a:schemeClr val="bg1"/>
                </a:solidFill>
              </a:rPr>
              <a:t>especialmente aquellas de particular importancia para la diversidad biológica y los servicios de los ecosistemas, se conservan por medio de </a:t>
            </a:r>
            <a:r>
              <a:rPr lang="es-CO" sz="2000" u="sng" dirty="0" smtClean="0">
                <a:solidFill>
                  <a:schemeClr val="bg1"/>
                </a:solidFill>
              </a:rPr>
              <a:t>sistemas de áreas protegidas administrados de manera eficaz y equitativa, ecológicamente representativos y bien conectados</a:t>
            </a:r>
            <a:r>
              <a:rPr lang="es-CO" sz="2000" dirty="0" smtClean="0">
                <a:solidFill>
                  <a:schemeClr val="bg1"/>
                </a:solidFill>
              </a:rPr>
              <a:t> y </a:t>
            </a:r>
            <a:r>
              <a:rPr lang="es-CO" sz="2000" u="sng" dirty="0" smtClean="0">
                <a:solidFill>
                  <a:schemeClr val="bg1"/>
                </a:solidFill>
              </a:rPr>
              <a:t>otras medidas de conservación eficaces basadas en áreas</a:t>
            </a:r>
            <a:r>
              <a:rPr lang="es-CO" sz="2000" dirty="0" smtClean="0">
                <a:solidFill>
                  <a:schemeClr val="bg1"/>
                </a:solidFill>
              </a:rPr>
              <a:t>, y están integradas en los paisajes terrestres y marinos</a:t>
            </a:r>
          </a:p>
          <a:p>
            <a:r>
              <a:rPr lang="es-CO" sz="2000" dirty="0" smtClean="0">
                <a:solidFill>
                  <a:schemeClr val="bg1"/>
                </a:solidFill>
              </a:rPr>
              <a:t>más amplios.</a:t>
            </a:r>
            <a:endParaRPr lang="es-CO" sz="2000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INTRODUCCION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-207923" y="980476"/>
            <a:ext cx="58827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METAS AICHI 2011-2020 - CDB</a:t>
            </a:r>
            <a:endParaRPr lang="es-ES_tradnl" sz="2800" b="1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5845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874" y="1437666"/>
            <a:ext cx="6770251" cy="3982667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METAS EN EL POST 2020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7002684" y="5719247"/>
            <a:ext cx="21413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 smtClean="0">
                <a:solidFill>
                  <a:schemeClr val="bg1"/>
                </a:solidFill>
              </a:rPr>
              <a:t>O´Leary et al., 2016</a:t>
            </a:r>
            <a:endParaRPr lang="es-CO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A7F8-5E67-E546-8D44-19494CB9927D}" type="slidenum">
              <a:rPr lang="es-ES" smtClean="0"/>
              <a:pPr/>
              <a:t>41</a:t>
            </a:fld>
            <a:endParaRPr lang="es-ES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18625979"/>
              </p:ext>
            </p:extLst>
          </p:nvPr>
        </p:nvGraphicFramePr>
        <p:xfrm>
          <a:off x="991564" y="140503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321172" y="2782669"/>
            <a:ext cx="1944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>
                <a:solidFill>
                  <a:schemeClr val="bg1"/>
                </a:solidFill>
              </a:rPr>
              <a:t>ATRIBUTOS DEL SISTEMA </a:t>
            </a:r>
            <a:endParaRPr lang="es-CO" b="1" dirty="0">
              <a:solidFill>
                <a:schemeClr val="bg1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METAS EN EL POST 2020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724891" y="3244334"/>
            <a:ext cx="2419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 smtClean="0">
                <a:solidFill>
                  <a:schemeClr val="bg1"/>
                </a:solidFill>
              </a:rPr>
              <a:t>REDES DE AMP</a:t>
            </a:r>
            <a:endParaRPr lang="es-CO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66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A7F8-5E67-E546-8D44-19494CB9927D}" type="slidenum">
              <a:rPr lang="es-ES" smtClean="0"/>
              <a:pPr/>
              <a:t>42</a:t>
            </a:fld>
            <a:endParaRPr lang="es-ES" dirty="0"/>
          </a:p>
        </p:txBody>
      </p: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2008920571"/>
              </p:ext>
            </p:extLst>
          </p:nvPr>
        </p:nvGraphicFramePr>
        <p:xfrm>
          <a:off x="0" y="2249606"/>
          <a:ext cx="3673033" cy="2923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623207" y="2126205"/>
            <a:ext cx="38089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dirty="0" smtClean="0">
                <a:solidFill>
                  <a:srgbClr val="FF0000"/>
                </a:solidFill>
              </a:rPr>
              <a:t>30 X 30</a:t>
            </a:r>
          </a:p>
          <a:p>
            <a:pPr algn="ctr"/>
            <a:endParaRPr lang="es-CO" sz="2400" dirty="0" smtClean="0">
              <a:solidFill>
                <a:srgbClr val="FF0000"/>
              </a:solidFill>
            </a:endParaRPr>
          </a:p>
          <a:p>
            <a:pPr algn="ctr"/>
            <a:r>
              <a:rPr lang="es-CO" sz="2400" dirty="0" smtClean="0">
                <a:solidFill>
                  <a:srgbClr val="FF0000"/>
                </a:solidFill>
              </a:rPr>
              <a:t>Areas Marinas Protegidas </a:t>
            </a:r>
          </a:p>
          <a:p>
            <a:pPr algn="ctr"/>
            <a:r>
              <a:rPr lang="es-CO" sz="2400" dirty="0" smtClean="0">
                <a:solidFill>
                  <a:srgbClr val="FF0000"/>
                </a:solidFill>
              </a:rPr>
              <a:t>y </a:t>
            </a:r>
          </a:p>
          <a:p>
            <a:pPr algn="ctr"/>
            <a:r>
              <a:rPr lang="es-ES" sz="2400" dirty="0" smtClean="0">
                <a:solidFill>
                  <a:srgbClr val="FF0000"/>
                </a:solidFill>
              </a:rPr>
              <a:t>Otras </a:t>
            </a:r>
            <a:r>
              <a:rPr lang="es-ES" sz="2400" dirty="0">
                <a:solidFill>
                  <a:srgbClr val="FF0000"/>
                </a:solidFill>
              </a:rPr>
              <a:t>medidas de conservación eficaces basadas en </a:t>
            </a:r>
            <a:r>
              <a:rPr lang="es-ES" sz="2400" dirty="0" smtClean="0">
                <a:solidFill>
                  <a:srgbClr val="FF0000"/>
                </a:solidFill>
              </a:rPr>
              <a:t>áreas</a:t>
            </a:r>
          </a:p>
          <a:p>
            <a:pPr algn="ctr"/>
            <a:r>
              <a:rPr lang="es-CO" sz="2400" dirty="0" smtClean="0">
                <a:solidFill>
                  <a:srgbClr val="FF0000"/>
                </a:solidFill>
              </a:rPr>
              <a:t>“</a:t>
            </a:r>
            <a:r>
              <a:rPr lang="es-CO" sz="2400" dirty="0" err="1" smtClean="0">
                <a:solidFill>
                  <a:srgbClr val="FF0000"/>
                </a:solidFill>
              </a:rPr>
              <a:t>OECMs</a:t>
            </a:r>
            <a:r>
              <a:rPr lang="es-CO" sz="2400" dirty="0" smtClean="0">
                <a:solidFill>
                  <a:srgbClr val="FF0000"/>
                </a:solidFill>
              </a:rPr>
              <a:t>”</a:t>
            </a:r>
            <a:endParaRPr lang="es-CO" sz="2400" dirty="0">
              <a:solidFill>
                <a:srgbClr val="FF0000"/>
              </a:solidFill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06" y="3205764"/>
            <a:ext cx="2847975" cy="1609725"/>
          </a:xfrm>
          <a:prstGeom prst="rect">
            <a:avLst/>
          </a:prstGeom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RETO EN EL POST 2020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12316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A7F8-5E67-E546-8D44-19494CB9927D}" type="slidenum">
              <a:rPr lang="es-ES" smtClean="0"/>
              <a:pPr/>
              <a:t>43</a:t>
            </a:fld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30461" b="7820"/>
          <a:stretch/>
        </p:blipFill>
        <p:spPr>
          <a:xfrm>
            <a:off x="0" y="2424022"/>
            <a:ext cx="9144000" cy="3174521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RETO EN EL POST 2020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00660" y="1713659"/>
            <a:ext cx="816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schemeClr val="bg1"/>
                </a:solidFill>
              </a:rPr>
              <a:t>-</a:t>
            </a:r>
            <a:r>
              <a:rPr lang="es-CO" sz="2800" dirty="0" smtClean="0">
                <a:solidFill>
                  <a:schemeClr val="bg1"/>
                </a:solidFill>
              </a:rPr>
              <a:t>Evitar </a:t>
            </a:r>
            <a:r>
              <a:rPr lang="es-CO" sz="2800" dirty="0">
                <a:solidFill>
                  <a:schemeClr val="bg1"/>
                </a:solidFill>
              </a:rPr>
              <a:t>el </a:t>
            </a:r>
            <a:r>
              <a:rPr lang="es-CO" sz="2800" dirty="0" smtClean="0">
                <a:solidFill>
                  <a:schemeClr val="bg1"/>
                </a:solidFill>
              </a:rPr>
              <a:t>pobre </a:t>
            </a:r>
            <a:r>
              <a:rPr lang="es-CO" sz="2800" dirty="0">
                <a:solidFill>
                  <a:schemeClr val="bg1"/>
                </a:solidFill>
              </a:rPr>
              <a:t>diseño de AMP y Redes de AMP </a:t>
            </a:r>
            <a:endParaRPr lang="es-CO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40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BA7F8-5E67-E546-8D44-19494CB9927D}" type="slidenum">
              <a:rPr lang="es-ES" smtClean="0"/>
              <a:pPr/>
              <a:t>44</a:t>
            </a:fld>
            <a:endParaRPr lang="es-ES" dirty="0"/>
          </a:p>
        </p:txBody>
      </p:sp>
      <p:pic>
        <p:nvPicPr>
          <p:cNvPr id="6" name="Imagen 5"/>
          <p:cNvPicPr/>
          <p:nvPr/>
        </p:nvPicPr>
        <p:blipFill rotWithShape="1">
          <a:blip r:embed="rId3"/>
          <a:srcRect l="2868" t="6466" r="60071" b="6725"/>
          <a:stretch/>
        </p:blipFill>
        <p:spPr bwMode="auto">
          <a:xfrm>
            <a:off x="1184989" y="2336499"/>
            <a:ext cx="5355770" cy="38109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7184573" y="5646480"/>
            <a:ext cx="14928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Waldron et al., 2020</a:t>
            </a:r>
            <a:endParaRPr lang="es-CO" sz="1200" b="1" dirty="0">
              <a:solidFill>
                <a:schemeClr val="bg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RETO EN EL POST 2020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33266" y="912236"/>
            <a:ext cx="8910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Proteger</a:t>
            </a:r>
            <a:r>
              <a:rPr lang="en-US" dirty="0" smtClean="0">
                <a:solidFill>
                  <a:schemeClr val="bg1"/>
                </a:solidFill>
              </a:rPr>
              <a:t> el 30% del </a:t>
            </a:r>
            <a:r>
              <a:rPr lang="en-US" dirty="0" err="1" smtClean="0">
                <a:solidFill>
                  <a:schemeClr val="bg1"/>
                </a:solidFill>
              </a:rPr>
              <a:t>planeta</a:t>
            </a:r>
            <a:r>
              <a:rPr lang="en-US" dirty="0" smtClean="0">
                <a:solidFill>
                  <a:schemeClr val="bg1"/>
                </a:solidFill>
              </a:rPr>
              <a:t>: </a:t>
            </a:r>
            <a:r>
              <a:rPr lang="en-US" dirty="0" err="1" smtClean="0">
                <a:solidFill>
                  <a:schemeClr val="bg1"/>
                </a:solidFill>
              </a:rPr>
              <a:t>costos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beneficios</a:t>
            </a:r>
            <a:r>
              <a:rPr lang="en-US" dirty="0" smtClean="0">
                <a:solidFill>
                  <a:schemeClr val="bg1"/>
                </a:solidFill>
              </a:rPr>
              <a:t>  e </a:t>
            </a:r>
            <a:r>
              <a:rPr lang="en-US" dirty="0" err="1" smtClean="0">
                <a:solidFill>
                  <a:schemeClr val="bg1"/>
                </a:solidFill>
              </a:rPr>
              <a:t>implicaciones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económicas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Working </a:t>
            </a:r>
            <a:r>
              <a:rPr lang="en-US" dirty="0">
                <a:solidFill>
                  <a:schemeClr val="bg1"/>
                </a:solidFill>
              </a:rPr>
              <a:t>paper </a:t>
            </a:r>
            <a:r>
              <a:rPr lang="en-US" dirty="0" err="1">
                <a:solidFill>
                  <a:schemeClr val="bg1"/>
                </a:solidFill>
              </a:rPr>
              <a:t>analysing</a:t>
            </a:r>
            <a:r>
              <a:rPr lang="en-US" dirty="0">
                <a:solidFill>
                  <a:schemeClr val="bg1"/>
                </a:solidFill>
              </a:rPr>
              <a:t> the economic implications of the proposed 30% target for areal protection in the draft post-2020 Global Biodiversity </a:t>
            </a:r>
            <a:r>
              <a:rPr lang="en-US" dirty="0" smtClean="0">
                <a:solidFill>
                  <a:schemeClr val="bg1"/>
                </a:solidFill>
              </a:rPr>
              <a:t>Framework.</a:t>
            </a:r>
            <a:endParaRPr lang="es-C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1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40E49-1F5A-4E52-B3D2-7E58D3B954A5}" type="slidenum">
              <a:rPr lang="es-ES" smtClean="0"/>
              <a:pPr/>
              <a:t>45</a:t>
            </a:fld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/>
              <a:t>Gracias!</a:t>
            </a:r>
            <a:endParaRPr lang="es-ES" sz="4000" dirty="0"/>
          </a:p>
        </p:txBody>
      </p:sp>
      <p:sp>
        <p:nvSpPr>
          <p:cNvPr id="4" name="CuadroTexto 3"/>
          <p:cNvSpPr txBox="1"/>
          <p:nvPr/>
        </p:nvSpPr>
        <p:spPr>
          <a:xfrm>
            <a:off x="5489565" y="5313681"/>
            <a:ext cx="32346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David A. Alonso Carvajal</a:t>
            </a:r>
          </a:p>
          <a:p>
            <a:r>
              <a:rPr lang="en-US" sz="2000" dirty="0" smtClean="0"/>
              <a:t>d</a:t>
            </a:r>
            <a:r>
              <a:rPr lang="en-US" sz="2000" dirty="0" smtClean="0"/>
              <a:t>avid.alonso@invemar.org.co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904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6441"/>
            <a:ext cx="9144000" cy="5985632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INTRODUCCION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719599" y="981572"/>
            <a:ext cx="3424401" cy="177559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Tx/>
              <a:buAutoNum type="arabicPeriod"/>
            </a:pPr>
            <a:r>
              <a:rPr lang="es-CO" sz="1800" dirty="0" smtClean="0">
                <a:solidFill>
                  <a:schemeClr val="accent2"/>
                </a:solidFill>
              </a:rPr>
              <a:t>Sucesos naturales</a:t>
            </a:r>
          </a:p>
          <a:p>
            <a:pPr marL="514350" indent="-514350">
              <a:buFontTx/>
              <a:buAutoNum type="arabicPeriod"/>
            </a:pPr>
            <a:r>
              <a:rPr lang="es-CO" sz="1800" dirty="0" smtClean="0">
                <a:solidFill>
                  <a:schemeClr val="accent2"/>
                </a:solidFill>
              </a:rPr>
              <a:t>Sobre-explotación de recursos</a:t>
            </a:r>
          </a:p>
          <a:p>
            <a:pPr marL="514350" indent="-514350">
              <a:buFontTx/>
              <a:buAutoNum type="arabicPeriod"/>
            </a:pPr>
            <a:r>
              <a:rPr lang="es-CO" sz="1800" dirty="0" smtClean="0">
                <a:solidFill>
                  <a:schemeClr val="accent2"/>
                </a:solidFill>
              </a:rPr>
              <a:t>Desarrollo costero y aumento de la población</a:t>
            </a:r>
          </a:p>
          <a:p>
            <a:pPr marL="514350" indent="-514350">
              <a:buFontTx/>
              <a:buAutoNum type="arabicPeriod"/>
            </a:pPr>
            <a:r>
              <a:rPr lang="es-CO" sz="1800" dirty="0" smtClean="0">
                <a:solidFill>
                  <a:schemeClr val="accent2"/>
                </a:solidFill>
              </a:rPr>
              <a:t>Contaminación 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349414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28596" y="1230126"/>
            <a:ext cx="8458200" cy="93609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CO" sz="2800" b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Evolución </a:t>
            </a:r>
            <a:r>
              <a:rPr lang="es-CO" sz="28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del concepto de  </a:t>
            </a:r>
            <a:r>
              <a:rPr lang="es-CO" sz="2800" b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AMP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CONCEPTOS GENERALES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1172" y="2352216"/>
            <a:ext cx="8100452" cy="333535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endParaRPr lang="es-CO" sz="2400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CO" sz="2400" dirty="0" smtClean="0">
                <a:solidFill>
                  <a:schemeClr val="bg1"/>
                </a:solidFill>
              </a:rPr>
              <a:t>La Unión Internacional para la Naturaleza define en 1988 AMP como:</a:t>
            </a:r>
          </a:p>
          <a:p>
            <a:pPr>
              <a:buFontTx/>
              <a:buNone/>
            </a:pPr>
            <a:endParaRPr lang="es-CO" sz="2400" dirty="0" smtClean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r>
              <a:rPr lang="es-CO" sz="2400" dirty="0" smtClean="0">
                <a:solidFill>
                  <a:schemeClr val="bg1"/>
                </a:solidFill>
              </a:rPr>
              <a:t> “</a:t>
            </a:r>
            <a:r>
              <a:rPr lang="es-CO" sz="2400" i="1" dirty="0" smtClean="0">
                <a:solidFill>
                  <a:schemeClr val="bg1"/>
                </a:solidFill>
              </a:rPr>
              <a:t>Toda área de terreno </a:t>
            </a:r>
            <a:r>
              <a:rPr lang="es-CO" sz="2400" i="1" dirty="0" err="1" smtClean="0">
                <a:solidFill>
                  <a:schemeClr val="bg1"/>
                </a:solidFill>
              </a:rPr>
              <a:t>intermareal</a:t>
            </a:r>
            <a:r>
              <a:rPr lang="es-CO" sz="2400" i="1" dirty="0" smtClean="0">
                <a:solidFill>
                  <a:schemeClr val="bg1"/>
                </a:solidFill>
              </a:rPr>
              <a:t> o submareal, incluidas el agua superficial y la flora, fauna y peculiaridades históricas o culturales asociadas, que ha sido reservada por ley, u otros medios válidos, para proteger parcial o totalmente el ambiente que encierra</a:t>
            </a:r>
            <a:r>
              <a:rPr lang="es-CO" sz="2400" dirty="0" smtClean="0">
                <a:solidFill>
                  <a:schemeClr val="bg1"/>
                </a:solidFill>
              </a:rPr>
              <a:t>” </a:t>
            </a:r>
            <a:r>
              <a:rPr lang="es-CO" sz="2400" dirty="0">
                <a:solidFill>
                  <a:schemeClr val="bg1"/>
                </a:solidFill>
              </a:rPr>
              <a:t>(UICN, 1988)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28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CONCEPTOS GENERALES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21172" y="2416710"/>
            <a:ext cx="8036444" cy="3197706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Tx/>
              <a:buNone/>
            </a:pPr>
            <a:endParaRPr lang="es-CO" sz="2400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CO" sz="2400" dirty="0">
                <a:solidFill>
                  <a:schemeClr val="bg1"/>
                </a:solidFill>
              </a:rPr>
              <a:t>En 1994 la UICN define AMP como: </a:t>
            </a:r>
          </a:p>
          <a:p>
            <a:pPr>
              <a:buFontTx/>
              <a:buNone/>
            </a:pPr>
            <a:endParaRPr lang="es-CO" sz="2400" dirty="0">
              <a:solidFill>
                <a:schemeClr val="bg1"/>
              </a:solidFill>
            </a:endParaRPr>
          </a:p>
          <a:p>
            <a:pPr algn="just">
              <a:buFontTx/>
              <a:buNone/>
            </a:pPr>
            <a:r>
              <a:rPr lang="es-CO" sz="2400" dirty="0">
                <a:solidFill>
                  <a:schemeClr val="bg1"/>
                </a:solidFill>
              </a:rPr>
              <a:t>“</a:t>
            </a:r>
            <a:r>
              <a:rPr lang="es-CO" sz="2400" i="1" dirty="0">
                <a:solidFill>
                  <a:schemeClr val="bg1"/>
                </a:solidFill>
              </a:rPr>
              <a:t>Una superficie de </a:t>
            </a:r>
            <a:r>
              <a:rPr lang="es-CO" sz="2400" i="1" u="sng" dirty="0">
                <a:solidFill>
                  <a:schemeClr val="bg1"/>
                </a:solidFill>
              </a:rPr>
              <a:t>tierra y/o mar</a:t>
            </a:r>
            <a:r>
              <a:rPr lang="es-CO" sz="2400" i="1" dirty="0">
                <a:solidFill>
                  <a:schemeClr val="bg1"/>
                </a:solidFill>
              </a:rPr>
              <a:t> especialmente consagrada a la protección y el mantenimiento de la </a:t>
            </a:r>
            <a:r>
              <a:rPr lang="es-CO" sz="2400" i="1" u="sng" dirty="0">
                <a:solidFill>
                  <a:schemeClr val="bg1"/>
                </a:solidFill>
              </a:rPr>
              <a:t>diversidad biológica</a:t>
            </a:r>
            <a:r>
              <a:rPr lang="es-CO" sz="2400" i="1" dirty="0">
                <a:solidFill>
                  <a:schemeClr val="bg1"/>
                </a:solidFill>
              </a:rPr>
              <a:t>, así como de los  recursos naturales y los recursos culturales asociados, y manejada a través de medios jurídicos u otros medios</a:t>
            </a:r>
            <a:r>
              <a:rPr lang="es-CO" sz="2400" dirty="0" smtClean="0">
                <a:solidFill>
                  <a:schemeClr val="bg1"/>
                </a:solidFill>
              </a:rPr>
              <a:t>“. (UICN, 1994)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28596" y="1230126"/>
            <a:ext cx="8458200" cy="93609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CO" sz="2800" b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Evolución </a:t>
            </a:r>
            <a:r>
              <a:rPr lang="es-CO" sz="28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del concepto de  </a:t>
            </a:r>
            <a:r>
              <a:rPr lang="es-CO" sz="2800" b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AMP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50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CONCEPTOS GENERALES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3319" y="2075107"/>
            <a:ext cx="2770901" cy="3932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Marcador de contenido"/>
          <p:cNvSpPr>
            <a:spLocks noGrp="1"/>
          </p:cNvSpPr>
          <p:nvPr>
            <p:ph idx="4294967295"/>
          </p:nvPr>
        </p:nvSpPr>
        <p:spPr>
          <a:xfrm>
            <a:off x="321172" y="2250857"/>
            <a:ext cx="5500726" cy="4625989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r>
              <a:rPr lang="es-ES" sz="2600" dirty="0" smtClean="0">
                <a:solidFill>
                  <a:schemeClr val="bg1"/>
                </a:solidFill>
              </a:rPr>
              <a:t>En el 2008 la UICN re-definió el concepto de AP como: </a:t>
            </a:r>
          </a:p>
          <a:p>
            <a:pPr algn="just">
              <a:buNone/>
            </a:pPr>
            <a:r>
              <a:rPr lang="es-ES" sz="2600" dirty="0" smtClean="0">
                <a:solidFill>
                  <a:schemeClr val="bg1"/>
                </a:solidFill>
              </a:rPr>
              <a:t>“</a:t>
            </a:r>
            <a:r>
              <a:rPr lang="es-ES" sz="2600" i="1" dirty="0" smtClean="0">
                <a:solidFill>
                  <a:schemeClr val="bg1"/>
                </a:solidFill>
              </a:rPr>
              <a:t>Un espacio geográfico </a:t>
            </a:r>
            <a:r>
              <a:rPr lang="es-ES" sz="2600" i="1" u="sng" dirty="0" smtClean="0">
                <a:solidFill>
                  <a:schemeClr val="bg1"/>
                </a:solidFill>
              </a:rPr>
              <a:t>claramente definido</a:t>
            </a:r>
            <a:r>
              <a:rPr lang="es-ES" sz="2600" i="1" dirty="0" smtClean="0">
                <a:solidFill>
                  <a:schemeClr val="bg1"/>
                </a:solidFill>
              </a:rPr>
              <a:t>, </a:t>
            </a:r>
            <a:r>
              <a:rPr lang="es-ES" sz="2600" i="1" u="sng" dirty="0" smtClean="0">
                <a:solidFill>
                  <a:schemeClr val="bg1"/>
                </a:solidFill>
              </a:rPr>
              <a:t>reconocido</a:t>
            </a:r>
            <a:r>
              <a:rPr lang="es-ES" sz="2600" i="1" dirty="0" smtClean="0">
                <a:solidFill>
                  <a:schemeClr val="bg1"/>
                </a:solidFill>
              </a:rPr>
              <a:t>, </a:t>
            </a:r>
            <a:r>
              <a:rPr lang="es-ES" sz="2600" i="1" u="sng" dirty="0" smtClean="0">
                <a:solidFill>
                  <a:schemeClr val="bg1"/>
                </a:solidFill>
              </a:rPr>
              <a:t>dedicado</a:t>
            </a:r>
            <a:r>
              <a:rPr lang="es-ES" sz="2600" i="1" dirty="0" smtClean="0">
                <a:solidFill>
                  <a:schemeClr val="bg1"/>
                </a:solidFill>
              </a:rPr>
              <a:t> y </a:t>
            </a:r>
            <a:r>
              <a:rPr lang="es-ES" sz="2600" i="1" u="sng" dirty="0" smtClean="0">
                <a:solidFill>
                  <a:schemeClr val="bg1"/>
                </a:solidFill>
              </a:rPr>
              <a:t>gestionado</a:t>
            </a:r>
            <a:r>
              <a:rPr lang="es-ES" sz="2600" i="1" dirty="0" smtClean="0">
                <a:solidFill>
                  <a:schemeClr val="bg1"/>
                </a:solidFill>
              </a:rPr>
              <a:t>, mediante medios legales u otros tipos de medios eficaces </a:t>
            </a:r>
            <a:r>
              <a:rPr lang="es-ES" sz="2600" i="1" u="sng" dirty="0" smtClean="0">
                <a:solidFill>
                  <a:schemeClr val="bg1"/>
                </a:solidFill>
              </a:rPr>
              <a:t>para conseguir </a:t>
            </a:r>
            <a:r>
              <a:rPr lang="es-ES" sz="2600" i="1" dirty="0" smtClean="0">
                <a:solidFill>
                  <a:schemeClr val="bg1"/>
                </a:solidFill>
              </a:rPr>
              <a:t>la conservación </a:t>
            </a:r>
            <a:r>
              <a:rPr lang="es-ES" sz="2600" i="1" u="sng" dirty="0" smtClean="0">
                <a:solidFill>
                  <a:schemeClr val="bg1"/>
                </a:solidFill>
              </a:rPr>
              <a:t>a largo plazo </a:t>
            </a:r>
            <a:r>
              <a:rPr lang="es-ES" sz="2600" i="1" dirty="0" smtClean="0">
                <a:solidFill>
                  <a:schemeClr val="bg1"/>
                </a:solidFill>
              </a:rPr>
              <a:t>de la naturaleza y de sus servicios </a:t>
            </a:r>
            <a:r>
              <a:rPr lang="es-ES" sz="2600" i="1" dirty="0" err="1" smtClean="0">
                <a:solidFill>
                  <a:schemeClr val="bg1"/>
                </a:solidFill>
              </a:rPr>
              <a:t>ecosistémicos</a:t>
            </a:r>
            <a:r>
              <a:rPr lang="es-ES" sz="2600" i="1" dirty="0" smtClean="0">
                <a:solidFill>
                  <a:schemeClr val="bg1"/>
                </a:solidFill>
              </a:rPr>
              <a:t> y sus valores culturales asociados</a:t>
            </a:r>
            <a:r>
              <a:rPr lang="es-ES" sz="2600" dirty="0" smtClean="0">
                <a:solidFill>
                  <a:schemeClr val="bg1"/>
                </a:solidFill>
              </a:rPr>
              <a:t>”.</a:t>
            </a:r>
            <a:endParaRPr lang="es-ES" sz="2600" dirty="0">
              <a:solidFill>
                <a:schemeClr val="bg1"/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929322" y="6357958"/>
            <a:ext cx="2857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 smtClean="0"/>
              <a:t>Edit. </a:t>
            </a:r>
            <a:r>
              <a:rPr lang="es-MX" sz="1100" dirty="0" err="1" smtClean="0"/>
              <a:t>Nigel</a:t>
            </a:r>
            <a:r>
              <a:rPr lang="es-MX" sz="1100" dirty="0" smtClean="0"/>
              <a:t> </a:t>
            </a:r>
            <a:r>
              <a:rPr lang="es-MX" sz="1100" dirty="0" err="1" smtClean="0"/>
              <a:t>Dudley</a:t>
            </a:r>
            <a:r>
              <a:rPr lang="es-MX" sz="1100" dirty="0" smtClean="0"/>
              <a:t>, 2008</a:t>
            </a:r>
            <a:endParaRPr lang="es-CO" sz="1100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428596" y="1230126"/>
            <a:ext cx="8458200" cy="93609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endParaRPr lang="es-CO" dirty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s-CO" sz="2800" b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Evolución </a:t>
            </a:r>
            <a:r>
              <a:rPr lang="es-CO" sz="28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del concepto de  </a:t>
            </a:r>
            <a:r>
              <a:rPr lang="es-CO" sz="2800" b="1" kern="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j-ea"/>
                <a:cs typeface="+mj-cs"/>
              </a:rPr>
              <a:t>AMP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74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21172" y="161761"/>
            <a:ext cx="603510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s-ES_tradnl" sz="28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+mj-cs"/>
              </a:rPr>
              <a:t>CONCEPTOS GENERALES</a:t>
            </a:r>
            <a:endParaRPr lang="es-ES_tradnl" sz="2800" b="1" kern="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+mj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445" y="1552216"/>
            <a:ext cx="2935040" cy="4156364"/>
          </a:xfrm>
          <a:prstGeom prst="rect">
            <a:avLst/>
          </a:prstGeom>
          <a:ln cmpd="sng">
            <a:solidFill>
              <a:schemeClr val="accent1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1915563" y="4877583"/>
            <a:ext cx="3871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chemeClr val="bg1"/>
                </a:solidFill>
              </a:rPr>
              <a:t>Day J., </a:t>
            </a:r>
            <a:r>
              <a:rPr lang="es-CO" sz="1200" b="1" dirty="0" err="1">
                <a:solidFill>
                  <a:schemeClr val="bg1"/>
                </a:solidFill>
              </a:rPr>
              <a:t>Dudley</a:t>
            </a:r>
            <a:r>
              <a:rPr lang="es-CO" sz="1200" b="1" dirty="0">
                <a:solidFill>
                  <a:schemeClr val="bg1"/>
                </a:solidFill>
              </a:rPr>
              <a:t> N., </a:t>
            </a:r>
            <a:r>
              <a:rPr lang="es-CO" sz="1200" b="1" dirty="0" err="1">
                <a:solidFill>
                  <a:schemeClr val="bg1"/>
                </a:solidFill>
              </a:rPr>
              <a:t>Hockings</a:t>
            </a:r>
            <a:r>
              <a:rPr lang="es-CO" sz="1200" b="1" dirty="0">
                <a:solidFill>
                  <a:schemeClr val="bg1"/>
                </a:solidFill>
              </a:rPr>
              <a:t> M., Holmes G., Laffoley D., </a:t>
            </a:r>
            <a:r>
              <a:rPr lang="es-CO" sz="1200" b="1" dirty="0" err="1">
                <a:solidFill>
                  <a:schemeClr val="bg1"/>
                </a:solidFill>
              </a:rPr>
              <a:t>Stolton</a:t>
            </a:r>
            <a:r>
              <a:rPr lang="es-CO" sz="1200" b="1" dirty="0">
                <a:solidFill>
                  <a:schemeClr val="bg1"/>
                </a:solidFill>
              </a:rPr>
              <a:t> S. &amp; S. Wells, 2012</a:t>
            </a:r>
            <a:r>
              <a:rPr lang="es-CO" sz="1200" dirty="0">
                <a:solidFill>
                  <a:schemeClr val="bg1"/>
                </a:solidFill>
              </a:rPr>
              <a:t>. </a:t>
            </a:r>
            <a:r>
              <a:rPr lang="es-CO" sz="1200" i="1" dirty="0">
                <a:solidFill>
                  <a:schemeClr val="bg1"/>
                </a:solidFill>
              </a:rPr>
              <a:t>Directrices para la </a:t>
            </a:r>
            <a:r>
              <a:rPr lang="es-CO" sz="1200" i="1" dirty="0" smtClean="0">
                <a:solidFill>
                  <a:schemeClr val="bg1"/>
                </a:solidFill>
              </a:rPr>
              <a:t>Aplicación de </a:t>
            </a:r>
            <a:r>
              <a:rPr lang="es-CO" sz="1200" i="1" dirty="0">
                <a:solidFill>
                  <a:schemeClr val="bg1"/>
                </a:solidFill>
              </a:rPr>
              <a:t>las Categorías de Gestión de Áreas Protegidas de la UICN en Áreas Marinas Protegidas</a:t>
            </a:r>
            <a:r>
              <a:rPr lang="es-CO" sz="1200" dirty="0">
                <a:solidFill>
                  <a:schemeClr val="bg1"/>
                </a:solidFill>
              </a:rPr>
              <a:t>, </a:t>
            </a:r>
            <a:r>
              <a:rPr lang="es-CO" sz="1200" dirty="0" err="1">
                <a:solidFill>
                  <a:schemeClr val="bg1"/>
                </a:solidFill>
              </a:rPr>
              <a:t>Gland</a:t>
            </a:r>
            <a:r>
              <a:rPr lang="es-CO" sz="1200" dirty="0">
                <a:solidFill>
                  <a:schemeClr val="bg1"/>
                </a:solidFill>
              </a:rPr>
              <a:t>, Suiza: UICN. 36p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11560" y="1844824"/>
            <a:ext cx="48748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</a:rPr>
              <a:t>Estas Directrices suplementarias dan información adicional para el </a:t>
            </a:r>
            <a:r>
              <a:rPr lang="es-CO" sz="2800" dirty="0" smtClean="0">
                <a:solidFill>
                  <a:schemeClr val="bg1"/>
                </a:solidFill>
              </a:rPr>
              <a:t>uso de </a:t>
            </a:r>
            <a:r>
              <a:rPr lang="es-CO" sz="2800" dirty="0">
                <a:solidFill>
                  <a:schemeClr val="bg1"/>
                </a:solidFill>
              </a:rPr>
              <a:t>las Directrices de la UICN en áreas protegidas marinas (</a:t>
            </a:r>
            <a:r>
              <a:rPr lang="es-CO" sz="2800" dirty="0" err="1">
                <a:solidFill>
                  <a:schemeClr val="bg1"/>
                </a:solidFill>
              </a:rPr>
              <a:t>AMPs</a:t>
            </a:r>
            <a:r>
              <a:rPr lang="es-CO" sz="2800" dirty="0">
                <a:solidFill>
                  <a:schemeClr val="bg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7242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vema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3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9421</TotalTime>
  <Words>2264</Words>
  <Application>Microsoft Office PowerPoint</Application>
  <PresentationFormat>Presentación en pantalla (4:3)</PresentationFormat>
  <Paragraphs>359</Paragraphs>
  <Slides>45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4" baseType="lpstr">
      <vt:lpstr>Arial</vt:lpstr>
      <vt:lpstr>Symbol</vt:lpstr>
      <vt:lpstr>Open Sans Extrabold</vt:lpstr>
      <vt:lpstr>Calibri Light</vt:lpstr>
      <vt:lpstr>Futura Bk BT</vt:lpstr>
      <vt:lpstr>Calibri</vt:lpstr>
      <vt:lpstr>Open Sans Light</vt:lpstr>
      <vt:lpstr>Times New Roman</vt:lpstr>
      <vt:lpstr>invemar</vt:lpstr>
      <vt:lpstr>Modulo 4: Gestión Integrada de AMP en el contexto de la Alta Guajira (generalidades)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Que se espera de las AMP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Efectos al interior de las AMP</vt:lpstr>
      <vt:lpstr>Efectos al interior de las AMP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>Convenio INVEMAR MADS 275/2015</dc:subject>
  <dc:creator>Ljarias</dc:creator>
  <cp:keywords>INVEMAR;SIAM;SIAC</cp:keywords>
  <cp:lastModifiedBy>David Alonso</cp:lastModifiedBy>
  <cp:revision>580</cp:revision>
  <dcterms:created xsi:type="dcterms:W3CDTF">2014-09-04T20:27:04Z</dcterms:created>
  <dcterms:modified xsi:type="dcterms:W3CDTF">2020-08-31T16:08:08Z</dcterms:modified>
  <cp:category>GEZ/LABSIS</cp:category>
</cp:coreProperties>
</file>