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6640" autoAdjust="0"/>
    <p:restoredTop sz="94660"/>
  </p:normalViewPr>
  <p:slideViewPr>
    <p:cSldViewPr snapToGrid="0">
      <p:cViewPr>
        <p:scale>
          <a:sx n="100" d="100"/>
          <a:sy n="100" d="100"/>
        </p:scale>
        <p:origin x="1120" y="-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0583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71982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10707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6080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2784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54286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0713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8711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239055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88204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6129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82CF2-4153-46BD-B0B3-173EAC02515A}" type="datetimeFigureOut">
              <a:rPr lang="es-CO" smtClean="0"/>
              <a:t>20/10/20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1008E7-F774-45FD-B064-78E988E4E7E3}" type="slidenum">
              <a:rPr lang="es-CO" smtClean="0"/>
              <a:t>‹Nr.›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07692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o 9"/>
          <p:cNvGrpSpPr/>
          <p:nvPr/>
        </p:nvGrpSpPr>
        <p:grpSpPr>
          <a:xfrm>
            <a:off x="1415145" y="266046"/>
            <a:ext cx="6885548" cy="6412580"/>
            <a:chOff x="414180" y="-292111"/>
            <a:chExt cx="7371609" cy="7009491"/>
          </a:xfrm>
        </p:grpSpPr>
        <p:sp>
          <p:nvSpPr>
            <p:cNvPr id="17" name="Flecha curvada hacia abajo 16"/>
            <p:cNvSpPr/>
            <p:nvPr/>
          </p:nvSpPr>
          <p:spPr>
            <a:xfrm rot="9027546">
              <a:off x="3086849" y="5564099"/>
              <a:ext cx="2543763" cy="1153281"/>
            </a:xfrm>
            <a:prstGeom prst="curvedDownArrow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>
                <a:solidFill>
                  <a:schemeClr val="tx1"/>
                </a:solidFill>
              </a:endParaRPr>
            </a:p>
          </p:txBody>
        </p:sp>
        <p:grpSp>
          <p:nvGrpSpPr>
            <p:cNvPr id="3" name="Grupo 2"/>
            <p:cNvGrpSpPr/>
            <p:nvPr/>
          </p:nvGrpSpPr>
          <p:grpSpPr>
            <a:xfrm>
              <a:off x="414180" y="-292111"/>
              <a:ext cx="7371609" cy="6669345"/>
              <a:chOff x="414180" y="-292111"/>
              <a:chExt cx="7371609" cy="6669345"/>
            </a:xfrm>
          </p:grpSpPr>
          <p:sp>
            <p:nvSpPr>
              <p:cNvPr id="18" name="Flecha curvada hacia abajo 17"/>
              <p:cNvSpPr/>
              <p:nvPr/>
            </p:nvSpPr>
            <p:spPr>
              <a:xfrm rot="18519228">
                <a:off x="780409" y="388362"/>
                <a:ext cx="2518093" cy="1157147"/>
              </a:xfrm>
              <a:prstGeom prst="curvedDownArrow">
                <a:avLst/>
              </a:prstGeom>
              <a:solidFill>
                <a:srgbClr val="92D05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s-CO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" name="Grupo 1"/>
              <p:cNvGrpSpPr/>
              <p:nvPr/>
            </p:nvGrpSpPr>
            <p:grpSpPr>
              <a:xfrm>
                <a:off x="414180" y="31300"/>
                <a:ext cx="7371609" cy="6345934"/>
                <a:chOff x="414180" y="31300"/>
                <a:chExt cx="7371609" cy="6345934"/>
              </a:xfrm>
            </p:grpSpPr>
            <p:sp>
              <p:nvSpPr>
                <p:cNvPr id="4" name="Elipse 3"/>
                <p:cNvSpPr/>
                <p:nvPr/>
              </p:nvSpPr>
              <p:spPr>
                <a:xfrm>
                  <a:off x="2936700" y="2403029"/>
                  <a:ext cx="1980000" cy="1980000"/>
                </a:xfrm>
                <a:prstGeom prst="ellipse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s-CO" sz="4400" dirty="0" smtClean="0"/>
                    <a:t>SUIFP</a:t>
                  </a:r>
                  <a:endParaRPr lang="es-CO" dirty="0"/>
                </a:p>
              </p:txBody>
            </p:sp>
            <p:sp>
              <p:nvSpPr>
                <p:cNvPr id="12" name="Flecha curvada hacia abajo 11"/>
                <p:cNvSpPr/>
                <p:nvPr/>
              </p:nvSpPr>
              <p:spPr>
                <a:xfrm rot="1476345">
                  <a:off x="4752255" y="276110"/>
                  <a:ext cx="2473040" cy="1156752"/>
                </a:xfrm>
                <a:prstGeom prst="curvedDownArrow">
                  <a:avLst/>
                </a:prstGeom>
                <a:solidFill>
                  <a:srgbClr val="92D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9" name="Elipse 8"/>
                <p:cNvSpPr/>
                <p:nvPr/>
              </p:nvSpPr>
              <p:spPr>
                <a:xfrm>
                  <a:off x="2983741" y="31300"/>
                  <a:ext cx="1980000" cy="198000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s-CO" sz="4400" b="1" dirty="0">
                      <a:solidFill>
                        <a:srgbClr val="7030A0"/>
                      </a:solidFill>
                    </a:rPr>
                    <a:t>1</a:t>
                  </a:r>
                  <a:endParaRPr lang="es-CO" b="1" dirty="0">
                    <a:solidFill>
                      <a:srgbClr val="7030A0"/>
                    </a:solidFill>
                  </a:endParaRPr>
                </a:p>
              </p:txBody>
            </p:sp>
            <p:sp>
              <p:nvSpPr>
                <p:cNvPr id="13" name="Flecha curvada hacia abajo 12"/>
                <p:cNvSpPr/>
                <p:nvPr/>
              </p:nvSpPr>
              <p:spPr>
                <a:xfrm rot="6318114">
                  <a:off x="5962112" y="3846153"/>
                  <a:ext cx="2482351" cy="1165003"/>
                </a:xfrm>
                <a:prstGeom prst="curvedDownArrow">
                  <a:avLst/>
                </a:prstGeom>
                <a:solidFill>
                  <a:srgbClr val="92D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5" name="Elipse 4"/>
                <p:cNvSpPr/>
                <p:nvPr/>
              </p:nvSpPr>
              <p:spPr>
                <a:xfrm>
                  <a:off x="5355628" y="1748932"/>
                  <a:ext cx="1980000" cy="198000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s-CO" sz="4400" b="1" dirty="0" smtClean="0">
                      <a:solidFill>
                        <a:srgbClr val="7030A0"/>
                      </a:solidFill>
                    </a:rPr>
                    <a:t>2</a:t>
                  </a:r>
                  <a:endParaRPr lang="es-CO" b="1" dirty="0">
                    <a:solidFill>
                      <a:srgbClr val="7030A0"/>
                    </a:solidFill>
                  </a:endParaRPr>
                </a:p>
              </p:txBody>
            </p:sp>
            <p:sp>
              <p:nvSpPr>
                <p:cNvPr id="16" name="Flecha curvada hacia abajo 15"/>
                <p:cNvSpPr/>
                <p:nvPr/>
              </p:nvSpPr>
              <p:spPr>
                <a:xfrm rot="13998888">
                  <a:off x="-266293" y="3986219"/>
                  <a:ext cx="2518093" cy="1157147"/>
                </a:xfrm>
                <a:prstGeom prst="curvedDownArrow">
                  <a:avLst/>
                </a:prstGeom>
                <a:solidFill>
                  <a:srgbClr val="92D050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CO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" name="Elipse 6"/>
                <p:cNvSpPr/>
                <p:nvPr/>
              </p:nvSpPr>
              <p:spPr>
                <a:xfrm>
                  <a:off x="4415633" y="4342837"/>
                  <a:ext cx="1980000" cy="198000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s-CO" sz="4400" b="1" dirty="0" smtClean="0">
                      <a:solidFill>
                        <a:srgbClr val="7030A0"/>
                      </a:solidFill>
                    </a:rPr>
                    <a:t>3</a:t>
                  </a:r>
                  <a:endParaRPr lang="es-CO" b="1" dirty="0">
                    <a:solidFill>
                      <a:srgbClr val="7030A0"/>
                    </a:solidFill>
                  </a:endParaRPr>
                </a:p>
              </p:txBody>
            </p:sp>
            <p:sp>
              <p:nvSpPr>
                <p:cNvPr id="6" name="Elipse 5"/>
                <p:cNvSpPr/>
                <p:nvPr/>
              </p:nvSpPr>
              <p:spPr>
                <a:xfrm>
                  <a:off x="1535682" y="4397234"/>
                  <a:ext cx="1980000" cy="198000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s-CO" sz="4400" b="1" dirty="0" smtClean="0">
                      <a:solidFill>
                        <a:srgbClr val="7030A0"/>
                      </a:solidFill>
                    </a:rPr>
                    <a:t>4</a:t>
                  </a:r>
                  <a:endParaRPr lang="es-CO" b="1" dirty="0">
                    <a:solidFill>
                      <a:srgbClr val="7030A0"/>
                    </a:solidFill>
                  </a:endParaRPr>
                </a:p>
              </p:txBody>
            </p:sp>
            <p:sp>
              <p:nvSpPr>
                <p:cNvPr id="8" name="Elipse 7"/>
                <p:cNvSpPr/>
                <p:nvPr/>
              </p:nvSpPr>
              <p:spPr>
                <a:xfrm>
                  <a:off x="558725" y="1759816"/>
                  <a:ext cx="1980000" cy="1980000"/>
                </a:xfrm>
                <a:prstGeom prst="ellipse">
                  <a:avLst/>
                </a:prstGeom>
                <a:solidFill>
                  <a:schemeClr val="bg1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tIns="0" rIns="0" bIns="0" rtlCol="0" anchor="ctr"/>
                <a:lstStyle/>
                <a:p>
                  <a:pPr algn="ctr"/>
                  <a:r>
                    <a:rPr lang="es-CO" sz="4400" b="1" dirty="0" smtClean="0">
                      <a:solidFill>
                        <a:srgbClr val="7030A0"/>
                      </a:solidFill>
                    </a:rPr>
                    <a:t>5</a:t>
                  </a:r>
                  <a:endParaRPr lang="es-CO" b="1" dirty="0">
                    <a:solidFill>
                      <a:srgbClr val="7030A0"/>
                    </a:solidFill>
                  </a:endParaRPr>
                </a:p>
              </p:txBody>
            </p:sp>
          </p:grpSp>
        </p:grpSp>
      </p:grpSp>
      <p:sp>
        <p:nvSpPr>
          <p:cNvPr id="19" name="Elipse 18"/>
          <p:cNvSpPr/>
          <p:nvPr/>
        </p:nvSpPr>
        <p:spPr>
          <a:xfrm>
            <a:off x="2372678" y="4457700"/>
            <a:ext cx="1980000" cy="1980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2000" b="1" smtClean="0">
                <a:solidFill>
                  <a:schemeClr val="bg1"/>
                </a:solidFill>
              </a:rPr>
              <a:t>Seguimiento</a:t>
            </a:r>
            <a:endParaRPr lang="es-CO" sz="1000" b="1" dirty="0">
              <a:solidFill>
                <a:schemeClr val="bg1"/>
              </a:solidFill>
            </a:endParaRPr>
          </a:p>
        </p:txBody>
      </p:sp>
      <p:sp>
        <p:nvSpPr>
          <p:cNvPr id="20" name="Elipse 19"/>
          <p:cNvSpPr/>
          <p:nvPr/>
        </p:nvSpPr>
        <p:spPr>
          <a:xfrm>
            <a:off x="5955999" y="2124127"/>
            <a:ext cx="1980000" cy="1980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Programación</a:t>
            </a:r>
            <a:endParaRPr lang="es-CO" sz="1500" b="1" dirty="0">
              <a:solidFill>
                <a:schemeClr val="bg1"/>
              </a:solidFill>
            </a:endParaRPr>
          </a:p>
        </p:txBody>
      </p:sp>
      <p:sp>
        <p:nvSpPr>
          <p:cNvPr id="21" name="Elipse 20"/>
          <p:cNvSpPr/>
          <p:nvPr/>
        </p:nvSpPr>
        <p:spPr>
          <a:xfrm>
            <a:off x="1496683" y="1997146"/>
            <a:ext cx="1980000" cy="1980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2000" b="1" dirty="0" smtClean="0">
                <a:solidFill>
                  <a:schemeClr val="bg1"/>
                </a:solidFill>
              </a:rPr>
              <a:t>Evaluación</a:t>
            </a:r>
            <a:endParaRPr lang="es-CO" sz="1000" b="1" dirty="0">
              <a:solidFill>
                <a:schemeClr val="bg1"/>
              </a:solidFill>
            </a:endParaRPr>
          </a:p>
        </p:txBody>
      </p:sp>
      <p:sp>
        <p:nvSpPr>
          <p:cNvPr id="22" name="Elipse 21"/>
          <p:cNvSpPr/>
          <p:nvPr/>
        </p:nvSpPr>
        <p:spPr>
          <a:xfrm>
            <a:off x="3787517" y="536996"/>
            <a:ext cx="1980000" cy="1980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b="1" dirty="0" smtClean="0">
                <a:solidFill>
                  <a:schemeClr val="bg1"/>
                </a:solidFill>
              </a:rPr>
              <a:t>Planeación</a:t>
            </a:r>
            <a:endParaRPr lang="es-CO" sz="1600" b="1" dirty="0">
              <a:solidFill>
                <a:schemeClr val="bg1"/>
              </a:solidFill>
            </a:endParaRPr>
          </a:p>
        </p:txBody>
      </p:sp>
      <p:sp>
        <p:nvSpPr>
          <p:cNvPr id="23" name="Elipse 22"/>
          <p:cNvSpPr/>
          <p:nvPr/>
        </p:nvSpPr>
        <p:spPr>
          <a:xfrm>
            <a:off x="5076561" y="4473266"/>
            <a:ext cx="1980000" cy="1980000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s-CO" sz="2000" b="1" dirty="0" smtClean="0">
                <a:solidFill>
                  <a:schemeClr val="bg1"/>
                </a:solidFill>
              </a:rPr>
              <a:t>Ejecución</a:t>
            </a:r>
            <a:endParaRPr lang="es-CO" sz="1000" b="1" dirty="0">
              <a:solidFill>
                <a:schemeClr val="bg1"/>
              </a:solidFill>
            </a:endParaRPr>
          </a:p>
        </p:txBody>
      </p:sp>
      <p:sp>
        <p:nvSpPr>
          <p:cNvPr id="24" name="Elipse 23"/>
          <p:cNvSpPr/>
          <p:nvPr/>
        </p:nvSpPr>
        <p:spPr>
          <a:xfrm>
            <a:off x="-700635" y="-106883"/>
            <a:ext cx="590718" cy="6141855"/>
          </a:xfrm>
          <a:prstGeom prst="ellipse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CO" sz="2800" b="1" dirty="0" smtClean="0"/>
              <a:t>EJERCICIO 2</a:t>
            </a:r>
            <a:endParaRPr lang="es-CO" sz="2800" b="1" dirty="0"/>
          </a:p>
        </p:txBody>
      </p:sp>
      <p:sp>
        <p:nvSpPr>
          <p:cNvPr id="11" name="CuadroTexto 10"/>
          <p:cNvSpPr txBox="1"/>
          <p:nvPr/>
        </p:nvSpPr>
        <p:spPr>
          <a:xfrm>
            <a:off x="731520" y="164592"/>
            <a:ext cx="3712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Ubique los círculos dentro del flujo</a:t>
            </a:r>
            <a:endParaRPr lang="es-ES_tradnl" dirty="0"/>
          </a:p>
        </p:txBody>
      </p:sp>
      <p:cxnSp>
        <p:nvCxnSpPr>
          <p:cNvPr id="15" name="Conector recto 14"/>
          <p:cNvCxnSpPr/>
          <p:nvPr/>
        </p:nvCxnSpPr>
        <p:spPr>
          <a:xfrm>
            <a:off x="4864100" y="1079500"/>
            <a:ext cx="482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uadroTexto 24"/>
          <p:cNvSpPr txBox="1"/>
          <p:nvPr/>
        </p:nvSpPr>
        <p:spPr>
          <a:xfrm>
            <a:off x="9690100" y="698500"/>
            <a:ext cx="20447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BPIN:</a:t>
            </a:r>
          </a:p>
          <a:p>
            <a:r>
              <a:rPr lang="es-ES_tradnl" dirty="0" smtClean="0"/>
              <a:t>Actualización- viabilidad</a:t>
            </a:r>
            <a:endParaRPr lang="es-ES_tradnl" dirty="0"/>
          </a:p>
        </p:txBody>
      </p:sp>
      <p:cxnSp>
        <p:nvCxnSpPr>
          <p:cNvPr id="27" name="Conector recto de flecha 26"/>
          <p:cNvCxnSpPr/>
          <p:nvPr/>
        </p:nvCxnSpPr>
        <p:spPr>
          <a:xfrm>
            <a:off x="7721600" y="2768600"/>
            <a:ext cx="1739900" cy="12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CuadroTexto 27"/>
          <p:cNvSpPr txBox="1"/>
          <p:nvPr/>
        </p:nvSpPr>
        <p:spPr>
          <a:xfrm>
            <a:off x="9613900" y="2438400"/>
            <a:ext cx="19685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PRORAMACIÓN:</a:t>
            </a:r>
          </a:p>
          <a:p>
            <a:r>
              <a:rPr lang="es-ES_tradnl" dirty="0" smtClean="0"/>
              <a:t>Cuota- Fuente- Regionalización- Focalización P. Transversales</a:t>
            </a:r>
            <a:endParaRPr lang="es-ES_tradnl" dirty="0"/>
          </a:p>
        </p:txBody>
      </p:sp>
      <p:cxnSp>
        <p:nvCxnSpPr>
          <p:cNvPr id="30" name="Conector recto de flecha 29"/>
          <p:cNvCxnSpPr>
            <a:endCxn id="31" idx="1"/>
          </p:cNvCxnSpPr>
          <p:nvPr/>
        </p:nvCxnSpPr>
        <p:spPr>
          <a:xfrm>
            <a:off x="6438900" y="5156200"/>
            <a:ext cx="2730500" cy="5469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CuadroTexto 30"/>
          <p:cNvSpPr txBox="1"/>
          <p:nvPr/>
        </p:nvSpPr>
        <p:spPr>
          <a:xfrm>
            <a:off x="9169400" y="4826000"/>
            <a:ext cx="24257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EJECUCIÓN:</a:t>
            </a:r>
          </a:p>
          <a:p>
            <a:r>
              <a:rPr lang="es-ES_tradnl" dirty="0" smtClean="0"/>
              <a:t>Modificaciones- Traslados</a:t>
            </a:r>
          </a:p>
          <a:p>
            <a:r>
              <a:rPr lang="es-ES_tradnl" dirty="0" smtClean="0"/>
              <a:t>Autorizaciones- VF Distribuciones previo concepto</a:t>
            </a:r>
            <a:endParaRPr lang="es-ES_tradnl" dirty="0"/>
          </a:p>
        </p:txBody>
      </p:sp>
      <p:sp>
        <p:nvSpPr>
          <p:cNvPr id="33" name="CuadroTexto 32"/>
          <p:cNvSpPr txBox="1"/>
          <p:nvPr/>
        </p:nvSpPr>
        <p:spPr>
          <a:xfrm>
            <a:off x="152400" y="5103674"/>
            <a:ext cx="25273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SPI:</a:t>
            </a:r>
          </a:p>
          <a:p>
            <a:r>
              <a:rPr lang="es-ES_tradnl" dirty="0" err="1" smtClean="0"/>
              <a:t>Sist</a:t>
            </a:r>
            <a:r>
              <a:rPr lang="es-ES_tradnl" dirty="0" smtClean="0"/>
              <a:t>. Seguimiento a proyectos inversión:</a:t>
            </a:r>
          </a:p>
          <a:p>
            <a:r>
              <a:rPr lang="es-ES_tradnl" dirty="0" smtClean="0"/>
              <a:t>Físico</a:t>
            </a:r>
          </a:p>
          <a:p>
            <a:r>
              <a:rPr lang="es-ES_tradnl" dirty="0" smtClean="0"/>
              <a:t>Financiero</a:t>
            </a:r>
          </a:p>
          <a:p>
            <a:r>
              <a:rPr lang="es-ES_tradnl" dirty="0" smtClean="0"/>
              <a:t>Gestión (mensualmente)</a:t>
            </a:r>
            <a:endParaRPr lang="es-ES_tradnl" dirty="0"/>
          </a:p>
        </p:txBody>
      </p:sp>
      <p:sp>
        <p:nvSpPr>
          <p:cNvPr id="34" name="CuadroTexto 33"/>
          <p:cNvSpPr txBox="1"/>
          <p:nvPr/>
        </p:nvSpPr>
        <p:spPr>
          <a:xfrm>
            <a:off x="215900" y="1219200"/>
            <a:ext cx="180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SIGERGIA</a:t>
            </a:r>
            <a:endParaRPr lang="es-ES_tradnl" dirty="0"/>
          </a:p>
        </p:txBody>
      </p:sp>
      <p:cxnSp>
        <p:nvCxnSpPr>
          <p:cNvPr id="36" name="Conector recto de flecha 35"/>
          <p:cNvCxnSpPr>
            <a:stCxn id="21" idx="2"/>
            <a:endCxn id="34" idx="2"/>
          </p:cNvCxnSpPr>
          <p:nvPr/>
        </p:nvCxnSpPr>
        <p:spPr>
          <a:xfrm flipH="1" flipV="1">
            <a:off x="1117600" y="1588532"/>
            <a:ext cx="379083" cy="13986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786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8389997"/>
              </p:ext>
            </p:extLst>
          </p:nvPr>
        </p:nvGraphicFramePr>
        <p:xfrm>
          <a:off x="2032000" y="1394290"/>
          <a:ext cx="8128000" cy="493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52772"/>
                <a:gridCol w="6575228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ETAPA</a:t>
                      </a:r>
                      <a:endParaRPr lang="es-C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DEFINICIÓN</a:t>
                      </a:r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Planeación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O" dirty="0" smtClean="0"/>
                    </a:p>
                    <a:p>
                      <a:endParaRPr lang="es-CO" dirty="0" smtClean="0"/>
                    </a:p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Programación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O" dirty="0" smtClean="0"/>
                    </a:p>
                    <a:p>
                      <a:endParaRPr lang="es-CO" dirty="0" smtClean="0"/>
                    </a:p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Ejecución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O" dirty="0" smtClean="0"/>
                    </a:p>
                    <a:p>
                      <a:endParaRPr lang="es-CO" dirty="0" smtClean="0"/>
                    </a:p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Seguimiento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O" dirty="0" smtClean="0"/>
                    </a:p>
                    <a:p>
                      <a:endParaRPr lang="es-CO" dirty="0" smtClean="0"/>
                    </a:p>
                    <a:p>
                      <a:endParaRPr lang="es-CO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CO" dirty="0" smtClean="0"/>
                        <a:t>Evaluación</a:t>
                      </a:r>
                      <a:endParaRPr lang="es-CO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CO" dirty="0" smtClean="0"/>
                    </a:p>
                    <a:p>
                      <a:endParaRPr lang="es-CO" dirty="0" smtClean="0"/>
                    </a:p>
                    <a:p>
                      <a:endParaRPr lang="es-CO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CuadroTexto 2"/>
          <p:cNvSpPr txBox="1"/>
          <p:nvPr/>
        </p:nvSpPr>
        <p:spPr>
          <a:xfrm>
            <a:off x="1956816" y="640080"/>
            <a:ext cx="7498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Escriba una breve definición de cada etapa del ciclo de </a:t>
            </a:r>
            <a:r>
              <a:rPr lang="es-ES_tradnl" smtClean="0"/>
              <a:t>la inversión pública:</a:t>
            </a:r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051867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</TotalTime>
  <Words>78</Words>
  <Application>Microsoft Macintosh PowerPoint</Application>
  <PresentationFormat>Panorámica</PresentationFormat>
  <Paragraphs>39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15.0032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Rocio Herrera Cruz</cp:lastModifiedBy>
  <cp:revision>16</cp:revision>
  <dcterms:created xsi:type="dcterms:W3CDTF">2020-10-13T03:40:15Z</dcterms:created>
  <dcterms:modified xsi:type="dcterms:W3CDTF">2020-10-20T16:30:45Z</dcterms:modified>
</cp:coreProperties>
</file>