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634"/>
    <a:srgbClr val="632723"/>
    <a:srgbClr val="E6B8B7"/>
    <a:srgbClr val="990000"/>
    <a:srgbClr val="742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931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710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0944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96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4845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32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873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733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9244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1088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30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DBEA0-BDC3-4537-9D2A-FE3C0D5F1682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070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92942" y="388423"/>
            <a:ext cx="7994931" cy="784922"/>
          </a:xfrm>
        </p:spPr>
        <p:txBody>
          <a:bodyPr>
            <a:noAutofit/>
          </a:bodyPr>
          <a:lstStyle/>
          <a:p>
            <a:r>
              <a:rPr lang="es-CO" sz="3600" b="1" dirty="0" smtClean="0">
                <a:solidFill>
                  <a:schemeClr val="accent5">
                    <a:lumMod val="50000"/>
                  </a:schemeClr>
                </a:solidFill>
              </a:rPr>
              <a:t>Construya un árbol del problema con las siguientes fichas </a:t>
            </a:r>
            <a:endParaRPr lang="es-CO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5" name="Elipse 14"/>
          <p:cNvSpPr/>
          <p:nvPr/>
        </p:nvSpPr>
        <p:spPr>
          <a:xfrm>
            <a:off x="137565" y="388417"/>
            <a:ext cx="590718" cy="6141855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2800" b="1" dirty="0" smtClean="0"/>
              <a:t>EJERCICIO 4</a:t>
            </a:r>
            <a:endParaRPr lang="es-CO" sz="2800" b="1" dirty="0"/>
          </a:p>
        </p:txBody>
      </p:sp>
      <p:sp>
        <p:nvSpPr>
          <p:cNvPr id="18" name="Rectángulo 17"/>
          <p:cNvSpPr/>
          <p:nvPr/>
        </p:nvSpPr>
        <p:spPr>
          <a:xfrm>
            <a:off x="1157721" y="3369251"/>
            <a:ext cx="1499620" cy="669246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/>
              <a:t>Fuga de información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5939603" y="4431901"/>
            <a:ext cx="1956167" cy="880327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Dificultad de acceso a la información de la entidad y sector al ciudadano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923632" y="1057663"/>
            <a:ext cx="1499620" cy="669246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Pérdida de información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8621886" y="4130453"/>
            <a:ext cx="1944513" cy="775375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Alto riesgo de no continuidad del negocio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4511962" y="1476782"/>
            <a:ext cx="1499620" cy="669246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Generación de reprocesos</a:t>
            </a:r>
          </a:p>
        </p:txBody>
      </p:sp>
      <p:sp>
        <p:nvSpPr>
          <p:cNvPr id="40" name="Rectángulo 39"/>
          <p:cNvSpPr/>
          <p:nvPr/>
        </p:nvSpPr>
        <p:spPr>
          <a:xfrm>
            <a:off x="8109020" y="1736091"/>
            <a:ext cx="3770411" cy="1097544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>
                <a:solidFill>
                  <a:schemeClr val="bg1"/>
                </a:solidFill>
              </a:rPr>
              <a:t>Incremento de la brecha tecnológica en la gestión de la información y las telecomunicaciones requeridos para el desarrollo misional de la entidad</a:t>
            </a:r>
          </a:p>
        </p:txBody>
      </p:sp>
      <p:sp>
        <p:nvSpPr>
          <p:cNvPr id="41" name="Rectángulo 40"/>
          <p:cNvSpPr/>
          <p:nvPr/>
        </p:nvSpPr>
        <p:spPr>
          <a:xfrm>
            <a:off x="1907532" y="4362866"/>
            <a:ext cx="3404698" cy="804219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Baja capacidad de infraestructura tecnológica para soportar los servicios de información requeridos por las áreas</a:t>
            </a:r>
          </a:p>
        </p:txBody>
      </p:sp>
      <p:sp>
        <p:nvSpPr>
          <p:cNvPr id="42" name="Rectángulo 41"/>
          <p:cNvSpPr/>
          <p:nvPr/>
        </p:nvSpPr>
        <p:spPr>
          <a:xfrm>
            <a:off x="5502479" y="2373421"/>
            <a:ext cx="2129791" cy="670706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Obsolescencia tecnológica</a:t>
            </a:r>
          </a:p>
        </p:txBody>
      </p:sp>
      <p:sp>
        <p:nvSpPr>
          <p:cNvPr id="55" name="Rectángulo 54"/>
          <p:cNvSpPr/>
          <p:nvPr/>
        </p:nvSpPr>
        <p:spPr>
          <a:xfrm>
            <a:off x="999572" y="1930400"/>
            <a:ext cx="3438011" cy="898938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Los procesos misionales y de apoyo gestionan la información con herramientas limitadas, desactualizadas y desarticuladas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9527001" y="3135091"/>
            <a:ext cx="2229570" cy="856337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Sistemas de información de alta vulnerabilidad 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3215751" y="3193141"/>
            <a:ext cx="2430306" cy="972456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El manejo de la información no cuenta con estándares que permitan gestión e integración entre sistemas </a:t>
            </a:r>
          </a:p>
        </p:txBody>
      </p:sp>
      <p:sp>
        <p:nvSpPr>
          <p:cNvPr id="58" name="Rectángulo 57"/>
          <p:cNvSpPr/>
          <p:nvPr/>
        </p:nvSpPr>
        <p:spPr>
          <a:xfrm>
            <a:off x="6255657" y="5663893"/>
            <a:ext cx="2130699" cy="780449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Cumplimiento del ciclo de vida de las aplicaciones</a:t>
            </a:r>
          </a:p>
        </p:txBody>
      </p:sp>
      <p:sp>
        <p:nvSpPr>
          <p:cNvPr id="59" name="Rectángulo 58"/>
          <p:cNvSpPr/>
          <p:nvPr/>
        </p:nvSpPr>
        <p:spPr>
          <a:xfrm>
            <a:off x="3381829" y="5367601"/>
            <a:ext cx="2120650" cy="786455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Baja disponibilidad del servicio tecnológico</a:t>
            </a:r>
          </a:p>
        </p:txBody>
      </p:sp>
      <p:sp>
        <p:nvSpPr>
          <p:cNvPr id="61" name="Rectángulo 60"/>
          <p:cNvSpPr/>
          <p:nvPr/>
        </p:nvSpPr>
        <p:spPr>
          <a:xfrm>
            <a:off x="1118982" y="5522393"/>
            <a:ext cx="1624218" cy="805836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Vulnerabilidad de la información</a:t>
            </a:r>
          </a:p>
        </p:txBody>
      </p:sp>
      <p:sp>
        <p:nvSpPr>
          <p:cNvPr id="63" name="Rectángulo 62"/>
          <p:cNvSpPr/>
          <p:nvPr/>
        </p:nvSpPr>
        <p:spPr>
          <a:xfrm>
            <a:off x="8665029" y="5286025"/>
            <a:ext cx="1647417" cy="780946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Dificultad en la trazabilidad de la información</a:t>
            </a:r>
          </a:p>
        </p:txBody>
      </p:sp>
      <p:sp>
        <p:nvSpPr>
          <p:cNvPr id="65" name="Rectángulo 64"/>
          <p:cNvSpPr/>
          <p:nvPr/>
        </p:nvSpPr>
        <p:spPr>
          <a:xfrm>
            <a:off x="10393400" y="5776686"/>
            <a:ext cx="1609914" cy="753586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Baja disponibilidad de la </a:t>
            </a:r>
            <a:r>
              <a:rPr lang="es-CO" sz="1500" dirty="0" smtClean="0"/>
              <a:t>información</a:t>
            </a:r>
            <a:endParaRPr lang="es-CO" sz="1500" dirty="0"/>
          </a:p>
        </p:txBody>
      </p:sp>
      <p:sp>
        <p:nvSpPr>
          <p:cNvPr id="67" name="Rectángulo 66"/>
          <p:cNvSpPr/>
          <p:nvPr/>
        </p:nvSpPr>
        <p:spPr>
          <a:xfrm>
            <a:off x="6918045" y="3343460"/>
            <a:ext cx="1674412" cy="735053"/>
          </a:xfrm>
          <a:prstGeom prst="rect">
            <a:avLst/>
          </a:prstGeom>
          <a:solidFill>
            <a:srgbClr val="963634"/>
          </a:solidFill>
          <a:ln>
            <a:solidFill>
              <a:srgbClr val="632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Baja calidad de la información misional</a:t>
            </a:r>
          </a:p>
        </p:txBody>
      </p:sp>
    </p:spTree>
    <p:extLst>
      <p:ext uri="{BB962C8B-B14F-4D97-AF65-F5344CB8AC3E}">
        <p14:creationId xmlns:p14="http://schemas.microsoft.com/office/powerpoint/2010/main" val="70446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214574" y="647365"/>
            <a:ext cx="11841747" cy="5719621"/>
            <a:chOff x="214574" y="647365"/>
            <a:chExt cx="11841747" cy="5719621"/>
          </a:xfrm>
        </p:grpSpPr>
        <p:sp>
          <p:nvSpPr>
            <p:cNvPr id="3" name="Rectángulo 2"/>
            <p:cNvSpPr/>
            <p:nvPr/>
          </p:nvSpPr>
          <p:spPr>
            <a:xfrm>
              <a:off x="1364420" y="647365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4" name="Rectángulo 3"/>
            <p:cNvSpPr/>
            <p:nvPr/>
          </p:nvSpPr>
          <p:spPr>
            <a:xfrm>
              <a:off x="5375342" y="657593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" name="Conector recto de flecha 7"/>
            <p:cNvCxnSpPr/>
            <p:nvPr/>
          </p:nvCxnSpPr>
          <p:spPr>
            <a:xfrm>
              <a:off x="1096911" y="256026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cto 10"/>
            <p:cNvCxnSpPr/>
            <p:nvPr/>
          </p:nvCxnSpPr>
          <p:spPr>
            <a:xfrm>
              <a:off x="1085021" y="2872077"/>
              <a:ext cx="995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ángulo 15"/>
            <p:cNvSpPr/>
            <p:nvPr/>
          </p:nvSpPr>
          <p:spPr>
            <a:xfrm>
              <a:off x="347101" y="1878834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7" name="Rectángulo 16"/>
            <p:cNvSpPr/>
            <p:nvPr/>
          </p:nvSpPr>
          <p:spPr>
            <a:xfrm>
              <a:off x="2414525" y="1878834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8" name="Rectángulo 17"/>
            <p:cNvSpPr/>
            <p:nvPr/>
          </p:nvSpPr>
          <p:spPr>
            <a:xfrm>
              <a:off x="4410705" y="1883245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20" name="Conector recto de flecha 19"/>
            <p:cNvCxnSpPr/>
            <p:nvPr/>
          </p:nvCxnSpPr>
          <p:spPr>
            <a:xfrm>
              <a:off x="1092732" y="159407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de flecha 20"/>
            <p:cNvCxnSpPr/>
            <p:nvPr/>
          </p:nvCxnSpPr>
          <p:spPr>
            <a:xfrm>
              <a:off x="3160198" y="2571314"/>
              <a:ext cx="0" cy="28800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de flecha 21"/>
            <p:cNvCxnSpPr/>
            <p:nvPr/>
          </p:nvCxnSpPr>
          <p:spPr>
            <a:xfrm>
              <a:off x="5152207" y="256026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de flecha 22"/>
            <p:cNvCxnSpPr/>
            <p:nvPr/>
          </p:nvCxnSpPr>
          <p:spPr>
            <a:xfrm>
              <a:off x="3160198" y="159407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/>
            <p:cNvCxnSpPr/>
            <p:nvPr/>
          </p:nvCxnSpPr>
          <p:spPr>
            <a:xfrm>
              <a:off x="1092731" y="1610760"/>
              <a:ext cx="995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cto de flecha 25"/>
            <p:cNvCxnSpPr/>
            <p:nvPr/>
          </p:nvCxnSpPr>
          <p:spPr>
            <a:xfrm>
              <a:off x="2111721" y="1319149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ángulo 4"/>
            <p:cNvSpPr/>
            <p:nvPr/>
          </p:nvSpPr>
          <p:spPr>
            <a:xfrm>
              <a:off x="3040388" y="3143363"/>
              <a:ext cx="6133211" cy="714572"/>
            </a:xfrm>
            <a:prstGeom prst="rect">
              <a:avLst/>
            </a:prstGeom>
            <a:solidFill>
              <a:srgbClr val="63272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>
                <a:solidFill>
                  <a:schemeClr val="bg1"/>
                </a:solidFill>
              </a:endParaRPr>
            </a:p>
          </p:txBody>
        </p:sp>
        <p:sp>
          <p:nvSpPr>
            <p:cNvPr id="6" name="Rectángulo 5"/>
            <p:cNvSpPr/>
            <p:nvPr/>
          </p:nvSpPr>
          <p:spPr>
            <a:xfrm>
              <a:off x="1989843" y="4445092"/>
              <a:ext cx="343801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" name="Rectángulo 6"/>
            <p:cNvSpPr/>
            <p:nvPr/>
          </p:nvSpPr>
          <p:spPr>
            <a:xfrm>
              <a:off x="2618602" y="5694774"/>
              <a:ext cx="212979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27" name="Conector recto de flecha 26"/>
            <p:cNvCxnSpPr/>
            <p:nvPr/>
          </p:nvCxnSpPr>
          <p:spPr>
            <a:xfrm>
              <a:off x="3710952" y="415348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/>
            <p:cNvCxnSpPr/>
            <p:nvPr/>
          </p:nvCxnSpPr>
          <p:spPr>
            <a:xfrm>
              <a:off x="3707970" y="4161119"/>
              <a:ext cx="6012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de flecha 28"/>
            <p:cNvCxnSpPr/>
            <p:nvPr/>
          </p:nvCxnSpPr>
          <p:spPr>
            <a:xfrm>
              <a:off x="6107932" y="3864079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cto de flecha 29"/>
            <p:cNvCxnSpPr/>
            <p:nvPr/>
          </p:nvCxnSpPr>
          <p:spPr>
            <a:xfrm>
              <a:off x="9708236" y="4162523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de flecha 30"/>
            <p:cNvCxnSpPr/>
            <p:nvPr/>
          </p:nvCxnSpPr>
          <p:spPr>
            <a:xfrm>
              <a:off x="1278279" y="540306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de flecha 31"/>
            <p:cNvCxnSpPr/>
            <p:nvPr/>
          </p:nvCxnSpPr>
          <p:spPr>
            <a:xfrm>
              <a:off x="3739951" y="5419743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32"/>
            <p:cNvCxnSpPr/>
            <p:nvPr/>
          </p:nvCxnSpPr>
          <p:spPr>
            <a:xfrm>
              <a:off x="1274021" y="5419743"/>
              <a:ext cx="4788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recto de flecha 33"/>
            <p:cNvCxnSpPr/>
            <p:nvPr/>
          </p:nvCxnSpPr>
          <p:spPr>
            <a:xfrm>
              <a:off x="3730764" y="5128132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recto de flecha 34"/>
            <p:cNvCxnSpPr/>
            <p:nvPr/>
          </p:nvCxnSpPr>
          <p:spPr>
            <a:xfrm>
              <a:off x="8464818" y="5404567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cto de flecha 35"/>
            <p:cNvCxnSpPr/>
            <p:nvPr/>
          </p:nvCxnSpPr>
          <p:spPr>
            <a:xfrm>
              <a:off x="10997362" y="5404567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36"/>
            <p:cNvCxnSpPr/>
            <p:nvPr/>
          </p:nvCxnSpPr>
          <p:spPr>
            <a:xfrm>
              <a:off x="8460561" y="5421250"/>
              <a:ext cx="252532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de flecha 37"/>
            <p:cNvCxnSpPr/>
            <p:nvPr/>
          </p:nvCxnSpPr>
          <p:spPr>
            <a:xfrm>
              <a:off x="9731605" y="512963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ángulo 39"/>
            <p:cNvSpPr/>
            <p:nvPr/>
          </p:nvSpPr>
          <p:spPr>
            <a:xfrm>
              <a:off x="7999169" y="4455644"/>
              <a:ext cx="343801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41" name="Rectángulo 40"/>
            <p:cNvSpPr/>
            <p:nvPr/>
          </p:nvSpPr>
          <p:spPr>
            <a:xfrm>
              <a:off x="214574" y="5696280"/>
              <a:ext cx="212979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42" name="Rectángulo 41"/>
            <p:cNvSpPr/>
            <p:nvPr/>
          </p:nvSpPr>
          <p:spPr>
            <a:xfrm>
              <a:off x="9926530" y="5685076"/>
              <a:ext cx="212979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43" name="Rectángulo 42"/>
            <p:cNvSpPr/>
            <p:nvPr/>
          </p:nvSpPr>
          <p:spPr>
            <a:xfrm>
              <a:off x="7397210" y="5686582"/>
              <a:ext cx="212979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9" name="Rectángulo 38"/>
            <p:cNvSpPr/>
            <p:nvPr/>
          </p:nvSpPr>
          <p:spPr>
            <a:xfrm>
              <a:off x="5000214" y="5693426"/>
              <a:ext cx="2129791" cy="670706"/>
            </a:xfrm>
            <a:prstGeom prst="rect">
              <a:avLst/>
            </a:prstGeom>
            <a:solidFill>
              <a:srgbClr val="96363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4" name="Conector recto de flecha 43"/>
            <p:cNvCxnSpPr/>
            <p:nvPr/>
          </p:nvCxnSpPr>
          <p:spPr>
            <a:xfrm>
              <a:off x="6067142" y="5401713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ángulo 44"/>
            <p:cNvSpPr/>
            <p:nvPr/>
          </p:nvSpPr>
          <p:spPr>
            <a:xfrm>
              <a:off x="6361762" y="1874872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6" name="Conector recto de flecha 45"/>
            <p:cNvCxnSpPr/>
            <p:nvPr/>
          </p:nvCxnSpPr>
          <p:spPr>
            <a:xfrm>
              <a:off x="7103264" y="255188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ángulo 46"/>
            <p:cNvSpPr/>
            <p:nvPr/>
          </p:nvSpPr>
          <p:spPr>
            <a:xfrm>
              <a:off x="8361389" y="1884921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8" name="Conector recto de flecha 47"/>
            <p:cNvCxnSpPr/>
            <p:nvPr/>
          </p:nvCxnSpPr>
          <p:spPr>
            <a:xfrm>
              <a:off x="9102891" y="2571985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ángulo 48"/>
            <p:cNvSpPr/>
            <p:nvPr/>
          </p:nvSpPr>
          <p:spPr>
            <a:xfrm>
              <a:off x="10312446" y="1876548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50" name="Conector recto de flecha 49"/>
            <p:cNvCxnSpPr/>
            <p:nvPr/>
          </p:nvCxnSpPr>
          <p:spPr>
            <a:xfrm>
              <a:off x="11053948" y="2563612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ángulo 50"/>
            <p:cNvSpPr/>
            <p:nvPr/>
          </p:nvSpPr>
          <p:spPr>
            <a:xfrm>
              <a:off x="9104958" y="659267"/>
              <a:ext cx="1499620" cy="669246"/>
            </a:xfrm>
            <a:prstGeom prst="rect">
              <a:avLst/>
            </a:prstGeom>
            <a:solidFill>
              <a:srgbClr val="E6B8B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52" name="Conector recto de flecha 51"/>
            <p:cNvCxnSpPr/>
            <p:nvPr/>
          </p:nvCxnSpPr>
          <p:spPr>
            <a:xfrm>
              <a:off x="6102598" y="133087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de flecha 52"/>
            <p:cNvCxnSpPr/>
            <p:nvPr/>
          </p:nvCxnSpPr>
          <p:spPr>
            <a:xfrm>
              <a:off x="5129582" y="159380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/>
            <p:cNvCxnSpPr/>
            <p:nvPr/>
          </p:nvCxnSpPr>
          <p:spPr>
            <a:xfrm>
              <a:off x="7090689" y="159548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/>
            <p:cNvCxnSpPr/>
            <p:nvPr/>
          </p:nvCxnSpPr>
          <p:spPr>
            <a:xfrm>
              <a:off x="9081938" y="1607205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ector recto de flecha 55"/>
            <p:cNvCxnSpPr/>
            <p:nvPr/>
          </p:nvCxnSpPr>
          <p:spPr>
            <a:xfrm>
              <a:off x="11032991" y="1608884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ector recto de flecha 56"/>
            <p:cNvCxnSpPr/>
            <p:nvPr/>
          </p:nvCxnSpPr>
          <p:spPr>
            <a:xfrm>
              <a:off x="9867383" y="1337576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ector recto de flecha 57"/>
            <p:cNvCxnSpPr/>
            <p:nvPr/>
          </p:nvCxnSpPr>
          <p:spPr>
            <a:xfrm>
              <a:off x="6109293" y="2864919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27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083231"/>
              </p:ext>
            </p:extLst>
          </p:nvPr>
        </p:nvGraphicFramePr>
        <p:xfrm>
          <a:off x="1975356" y="2953589"/>
          <a:ext cx="8127999" cy="1499019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2709333"/>
                <a:gridCol w="2709333"/>
                <a:gridCol w="2709333"/>
              </a:tblGrid>
              <a:tr h="386499">
                <a:tc gridSpan="3"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Magnitud del problema (Línea base)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bg1"/>
                          </a:solidFill>
                        </a:rPr>
                        <a:t>Descripción</a:t>
                      </a:r>
                      <a:endParaRPr lang="es-CO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bg1"/>
                          </a:solidFill>
                        </a:rPr>
                        <a:t>Unidad</a:t>
                      </a:r>
                      <a:r>
                        <a:rPr lang="es-CO" baseline="0" dirty="0" smtClean="0">
                          <a:solidFill>
                            <a:schemeClr val="bg1"/>
                          </a:solidFill>
                        </a:rPr>
                        <a:t> de medida</a:t>
                      </a:r>
                      <a:endParaRPr lang="es-CO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bg1"/>
                          </a:solidFill>
                        </a:rPr>
                        <a:t>Cantidad</a:t>
                      </a:r>
                      <a:endParaRPr lang="es-CO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ítulo 1"/>
          <p:cNvSpPr txBox="1">
            <a:spLocks/>
          </p:cNvSpPr>
          <p:nvPr/>
        </p:nvSpPr>
        <p:spPr>
          <a:xfrm>
            <a:off x="1834148" y="629596"/>
            <a:ext cx="8329447" cy="90631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600" b="1" dirty="0" smtClean="0">
                <a:solidFill>
                  <a:schemeClr val="accent5">
                    <a:lumMod val="50000"/>
                  </a:schemeClr>
                </a:solidFill>
              </a:rPr>
              <a:t>Defina la magnitud del problema</a:t>
            </a:r>
            <a:endParaRPr lang="es-CO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383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169</Words>
  <Application>Microsoft Macintosh PowerPoint</Application>
  <PresentationFormat>Panorámica</PresentationFormat>
  <Paragraphs>24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Tema de Office</vt:lpstr>
      <vt:lpstr>Construya un árbol del problema con las siguientes fichas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Falso (F) o verdadero (V)?</dc:title>
  <dc:creator>Usuario de Windows</dc:creator>
  <cp:lastModifiedBy>Rocio Herrera Cruz</cp:lastModifiedBy>
  <cp:revision>30</cp:revision>
  <dcterms:created xsi:type="dcterms:W3CDTF">2020-10-13T19:32:58Z</dcterms:created>
  <dcterms:modified xsi:type="dcterms:W3CDTF">2020-10-20T16:31:31Z</dcterms:modified>
</cp:coreProperties>
</file>