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F6228"/>
    <a:srgbClr val="DF9FFF"/>
    <a:srgbClr val="76933C"/>
    <a:srgbClr val="D8E4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660B408-B3CF-4A94-85FC-2B1E0A45F4A2}" styleName="Estilo oscuro 2 - Énfasis 1/Énfasis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6" autoAdjust="0"/>
    <p:restoredTop sz="94660"/>
  </p:normalViewPr>
  <p:slideViewPr>
    <p:cSldViewPr snapToGrid="0">
      <p:cViewPr varScale="1">
        <p:scale>
          <a:sx n="88" d="100"/>
          <a:sy n="88" d="100"/>
        </p:scale>
        <p:origin x="74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DBEA0-BDC3-4537-9D2A-FE3C0D5F1682}" type="datetimeFigureOut">
              <a:rPr lang="es-CO" smtClean="0"/>
              <a:t>23/10/20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D9B55-FBEB-42FD-B118-C7FB44CB3229}" type="slidenum">
              <a:rPr lang="es-CO" smtClean="0"/>
              <a:t>‹Nr.›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193193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DBEA0-BDC3-4537-9D2A-FE3C0D5F1682}" type="datetimeFigureOut">
              <a:rPr lang="es-CO" smtClean="0"/>
              <a:t>23/10/20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D9B55-FBEB-42FD-B118-C7FB44CB3229}" type="slidenum">
              <a:rPr lang="es-CO" smtClean="0"/>
              <a:t>‹Nr.›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671052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DBEA0-BDC3-4537-9D2A-FE3C0D5F1682}" type="datetimeFigureOut">
              <a:rPr lang="es-CO" smtClean="0"/>
              <a:t>23/10/20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D9B55-FBEB-42FD-B118-C7FB44CB3229}" type="slidenum">
              <a:rPr lang="es-CO" smtClean="0"/>
              <a:t>‹Nr.›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909440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DBEA0-BDC3-4537-9D2A-FE3C0D5F1682}" type="datetimeFigureOut">
              <a:rPr lang="es-CO" smtClean="0"/>
              <a:t>23/10/20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D9B55-FBEB-42FD-B118-C7FB44CB3229}" type="slidenum">
              <a:rPr lang="es-CO" smtClean="0"/>
              <a:t>‹Nr.›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29617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DBEA0-BDC3-4537-9D2A-FE3C0D5F1682}" type="datetimeFigureOut">
              <a:rPr lang="es-CO" smtClean="0"/>
              <a:t>23/10/20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D9B55-FBEB-42FD-B118-C7FB44CB3229}" type="slidenum">
              <a:rPr lang="es-CO" smtClean="0"/>
              <a:t>‹Nr.›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94845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DBEA0-BDC3-4537-9D2A-FE3C0D5F1682}" type="datetimeFigureOut">
              <a:rPr lang="es-CO" smtClean="0"/>
              <a:t>23/10/20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D9B55-FBEB-42FD-B118-C7FB44CB3229}" type="slidenum">
              <a:rPr lang="es-CO" smtClean="0"/>
              <a:t>‹Nr.›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33265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DBEA0-BDC3-4537-9D2A-FE3C0D5F1682}" type="datetimeFigureOut">
              <a:rPr lang="es-CO" smtClean="0"/>
              <a:t>23/10/20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D9B55-FBEB-42FD-B118-C7FB44CB3229}" type="slidenum">
              <a:rPr lang="es-CO" smtClean="0"/>
              <a:t>‹Nr.›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687393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DBEA0-BDC3-4537-9D2A-FE3C0D5F1682}" type="datetimeFigureOut">
              <a:rPr lang="es-CO" smtClean="0"/>
              <a:t>23/10/20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D9B55-FBEB-42FD-B118-C7FB44CB3229}" type="slidenum">
              <a:rPr lang="es-CO" smtClean="0"/>
              <a:t>‹Nr.›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67334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DBEA0-BDC3-4537-9D2A-FE3C0D5F1682}" type="datetimeFigureOut">
              <a:rPr lang="es-CO" smtClean="0"/>
              <a:t>23/10/20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D9B55-FBEB-42FD-B118-C7FB44CB3229}" type="slidenum">
              <a:rPr lang="es-CO" smtClean="0"/>
              <a:t>‹Nr.›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92441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DBEA0-BDC3-4537-9D2A-FE3C0D5F1682}" type="datetimeFigureOut">
              <a:rPr lang="es-CO" smtClean="0"/>
              <a:t>23/10/20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D9B55-FBEB-42FD-B118-C7FB44CB3229}" type="slidenum">
              <a:rPr lang="es-CO" smtClean="0"/>
              <a:t>‹Nr.›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61088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DBEA0-BDC3-4537-9D2A-FE3C0D5F1682}" type="datetimeFigureOut">
              <a:rPr lang="es-CO" smtClean="0"/>
              <a:t>23/10/20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D9B55-FBEB-42FD-B118-C7FB44CB3229}" type="slidenum">
              <a:rPr lang="es-CO" smtClean="0"/>
              <a:t>‹Nr.›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7306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ADBEA0-BDC3-4537-9D2A-FE3C0D5F1682}" type="datetimeFigureOut">
              <a:rPr lang="es-CO" smtClean="0"/>
              <a:t>23/10/20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3D9B55-FBEB-42FD-B118-C7FB44CB3229}" type="slidenum">
              <a:rPr lang="es-CO" smtClean="0"/>
              <a:t>‹Nr.›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60701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tif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043873" y="200720"/>
            <a:ext cx="10552014" cy="906313"/>
          </a:xfrm>
        </p:spPr>
        <p:txBody>
          <a:bodyPr>
            <a:noAutofit/>
          </a:bodyPr>
          <a:lstStyle/>
          <a:p>
            <a:r>
              <a:rPr lang="es-CO" sz="3600" b="1" dirty="0" smtClean="0">
                <a:solidFill>
                  <a:schemeClr val="accent5">
                    <a:lumMod val="50000"/>
                  </a:schemeClr>
                </a:solidFill>
              </a:rPr>
              <a:t>A partir del árbol del problema construido, elabore un árbol de objetivos con las siguientes fichas</a:t>
            </a:r>
            <a:endParaRPr lang="es-CO" sz="36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9" name="Elipse 38"/>
          <p:cNvSpPr/>
          <p:nvPr/>
        </p:nvSpPr>
        <p:spPr>
          <a:xfrm>
            <a:off x="137565" y="388417"/>
            <a:ext cx="590718" cy="6141855"/>
          </a:xfrm>
          <a:prstGeom prst="ellipse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CO" sz="2800" b="1" dirty="0" smtClean="0"/>
              <a:t>EJERCICIO 5</a:t>
            </a:r>
            <a:endParaRPr lang="es-CO" sz="2800" b="1" dirty="0"/>
          </a:p>
        </p:txBody>
      </p:sp>
      <p:sp>
        <p:nvSpPr>
          <p:cNvPr id="126" name="Rectángulo 125"/>
          <p:cNvSpPr/>
          <p:nvPr/>
        </p:nvSpPr>
        <p:spPr>
          <a:xfrm>
            <a:off x="10096266" y="5347091"/>
            <a:ext cx="1602247" cy="676337"/>
          </a:xfrm>
          <a:prstGeom prst="rect">
            <a:avLst/>
          </a:prstGeom>
          <a:solidFill>
            <a:srgbClr val="4F622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500" dirty="0"/>
              <a:t>Reducir los reprocesos</a:t>
            </a:r>
          </a:p>
        </p:txBody>
      </p:sp>
      <p:sp>
        <p:nvSpPr>
          <p:cNvPr id="127" name="Rectángulo 126"/>
          <p:cNvSpPr/>
          <p:nvPr/>
        </p:nvSpPr>
        <p:spPr>
          <a:xfrm>
            <a:off x="3077028" y="2381054"/>
            <a:ext cx="2460900" cy="870145"/>
          </a:xfrm>
          <a:prstGeom prst="rect">
            <a:avLst/>
          </a:prstGeom>
          <a:solidFill>
            <a:srgbClr val="4F622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500" dirty="0"/>
              <a:t>Facilitar la disponibilidad de la información de la entidad y sector al ciudadano</a:t>
            </a:r>
          </a:p>
        </p:txBody>
      </p:sp>
      <p:sp>
        <p:nvSpPr>
          <p:cNvPr id="130" name="Rectángulo 129"/>
          <p:cNvSpPr/>
          <p:nvPr/>
        </p:nvSpPr>
        <p:spPr>
          <a:xfrm>
            <a:off x="850941" y="2594567"/>
            <a:ext cx="1689057" cy="801776"/>
          </a:xfrm>
          <a:prstGeom prst="rect">
            <a:avLst/>
          </a:prstGeom>
          <a:solidFill>
            <a:srgbClr val="4F622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500" dirty="0"/>
              <a:t>Brindar seguridad a la información</a:t>
            </a:r>
          </a:p>
        </p:txBody>
      </p:sp>
      <p:sp>
        <p:nvSpPr>
          <p:cNvPr id="131" name="Rectángulo 130"/>
          <p:cNvSpPr/>
          <p:nvPr/>
        </p:nvSpPr>
        <p:spPr>
          <a:xfrm>
            <a:off x="5483787" y="4455644"/>
            <a:ext cx="1499620" cy="669246"/>
          </a:xfrm>
          <a:prstGeom prst="rect">
            <a:avLst/>
          </a:prstGeom>
          <a:solidFill>
            <a:srgbClr val="4F622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500" dirty="0"/>
              <a:t>Mejorar la trazabilidad de la información</a:t>
            </a:r>
          </a:p>
        </p:txBody>
      </p:sp>
      <p:sp>
        <p:nvSpPr>
          <p:cNvPr id="132" name="Rectángulo 131"/>
          <p:cNvSpPr/>
          <p:nvPr/>
        </p:nvSpPr>
        <p:spPr>
          <a:xfrm>
            <a:off x="1303098" y="3703874"/>
            <a:ext cx="1499620" cy="669246"/>
          </a:xfrm>
          <a:prstGeom prst="rect">
            <a:avLst/>
          </a:prstGeom>
          <a:solidFill>
            <a:srgbClr val="4F622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500" dirty="0"/>
              <a:t>Evitar fuga de información</a:t>
            </a:r>
          </a:p>
        </p:txBody>
      </p:sp>
      <p:sp>
        <p:nvSpPr>
          <p:cNvPr id="139" name="Rectángulo 138"/>
          <p:cNvSpPr/>
          <p:nvPr/>
        </p:nvSpPr>
        <p:spPr>
          <a:xfrm>
            <a:off x="1133397" y="5591442"/>
            <a:ext cx="4280432" cy="998043"/>
          </a:xfrm>
          <a:prstGeom prst="rect">
            <a:avLst/>
          </a:prstGeom>
          <a:solidFill>
            <a:srgbClr val="4F622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500" dirty="0">
                <a:solidFill>
                  <a:schemeClr val="bg1"/>
                </a:solidFill>
              </a:rPr>
              <a:t>Reducir la brecha tecnológica en la gestión de la información y las telecomunicaciones requeridos para el desarrollo misional del Ministerio de Justicia y del Derecho</a:t>
            </a:r>
          </a:p>
        </p:txBody>
      </p:sp>
      <p:sp>
        <p:nvSpPr>
          <p:cNvPr id="140" name="Rectángulo 139"/>
          <p:cNvSpPr/>
          <p:nvPr/>
        </p:nvSpPr>
        <p:spPr>
          <a:xfrm>
            <a:off x="5095913" y="1216685"/>
            <a:ext cx="3511058" cy="786286"/>
          </a:xfrm>
          <a:prstGeom prst="rect">
            <a:avLst/>
          </a:prstGeom>
          <a:solidFill>
            <a:srgbClr val="4F622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500" dirty="0"/>
              <a:t> Optimizar la gestión de la información de los procesos misionales y de apoyo de la entidad</a:t>
            </a:r>
          </a:p>
        </p:txBody>
      </p:sp>
      <p:sp>
        <p:nvSpPr>
          <p:cNvPr id="141" name="Rectángulo 140"/>
          <p:cNvSpPr/>
          <p:nvPr/>
        </p:nvSpPr>
        <p:spPr>
          <a:xfrm>
            <a:off x="3091543" y="3459344"/>
            <a:ext cx="2117635" cy="793342"/>
          </a:xfrm>
          <a:prstGeom prst="rect">
            <a:avLst/>
          </a:prstGeom>
          <a:solidFill>
            <a:srgbClr val="4F622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500" dirty="0"/>
              <a:t>Mejorar la capacidad y usabilidad de las aplicaciones</a:t>
            </a:r>
          </a:p>
        </p:txBody>
      </p:sp>
      <p:sp>
        <p:nvSpPr>
          <p:cNvPr id="154" name="Rectángulo 153"/>
          <p:cNvSpPr/>
          <p:nvPr/>
        </p:nvSpPr>
        <p:spPr>
          <a:xfrm>
            <a:off x="7999169" y="4078514"/>
            <a:ext cx="3481631" cy="1047836"/>
          </a:xfrm>
          <a:prstGeom prst="rect">
            <a:avLst/>
          </a:prstGeom>
          <a:solidFill>
            <a:srgbClr val="4F622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500" dirty="0"/>
              <a:t>Repotenciar la capacidad de la infraestructura tecnológica conforme al comportamiento de la demanda de servicios de las áreas</a:t>
            </a:r>
          </a:p>
        </p:txBody>
      </p:sp>
      <p:sp>
        <p:nvSpPr>
          <p:cNvPr id="155" name="Rectángulo 154"/>
          <p:cNvSpPr/>
          <p:nvPr/>
        </p:nvSpPr>
        <p:spPr>
          <a:xfrm>
            <a:off x="5936343" y="2261404"/>
            <a:ext cx="2176365" cy="786595"/>
          </a:xfrm>
          <a:prstGeom prst="rect">
            <a:avLst/>
          </a:prstGeom>
          <a:solidFill>
            <a:srgbClr val="4F622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500" dirty="0"/>
              <a:t>Reducir la vulnerabilidad de los sistemas de información</a:t>
            </a:r>
          </a:p>
        </p:txBody>
      </p:sp>
      <p:sp>
        <p:nvSpPr>
          <p:cNvPr id="156" name="Rectángulo 155"/>
          <p:cNvSpPr/>
          <p:nvPr/>
        </p:nvSpPr>
        <p:spPr>
          <a:xfrm>
            <a:off x="1335315" y="1262743"/>
            <a:ext cx="3077028" cy="1001486"/>
          </a:xfrm>
          <a:prstGeom prst="rect">
            <a:avLst/>
          </a:prstGeom>
          <a:solidFill>
            <a:srgbClr val="4F622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500" dirty="0"/>
              <a:t>Establecer estándares para la gestión de la información que permitan la integración /interoperabilidad entre sistemas</a:t>
            </a:r>
          </a:p>
        </p:txBody>
      </p:sp>
      <p:sp>
        <p:nvSpPr>
          <p:cNvPr id="157" name="Rectángulo 156"/>
          <p:cNvSpPr/>
          <p:nvPr/>
        </p:nvSpPr>
        <p:spPr>
          <a:xfrm>
            <a:off x="5631543" y="3418623"/>
            <a:ext cx="2177731" cy="805033"/>
          </a:xfrm>
          <a:prstGeom prst="rect">
            <a:avLst/>
          </a:prstGeom>
          <a:solidFill>
            <a:srgbClr val="4F622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500" dirty="0"/>
              <a:t>Modernizar la infraestructura tecnológica</a:t>
            </a:r>
          </a:p>
        </p:txBody>
      </p:sp>
      <p:sp>
        <p:nvSpPr>
          <p:cNvPr id="158" name="Rectángulo 157"/>
          <p:cNvSpPr/>
          <p:nvPr/>
        </p:nvSpPr>
        <p:spPr>
          <a:xfrm>
            <a:off x="8750471" y="2188974"/>
            <a:ext cx="2135244" cy="829997"/>
          </a:xfrm>
          <a:prstGeom prst="rect">
            <a:avLst/>
          </a:prstGeom>
          <a:solidFill>
            <a:srgbClr val="4F622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500" dirty="0"/>
              <a:t>Incrementar la disponibilidad de servicios tecnológicos</a:t>
            </a:r>
          </a:p>
        </p:txBody>
      </p:sp>
      <p:sp>
        <p:nvSpPr>
          <p:cNvPr id="160" name="Rectángulo 159"/>
          <p:cNvSpPr/>
          <p:nvPr/>
        </p:nvSpPr>
        <p:spPr>
          <a:xfrm>
            <a:off x="3178629" y="4673600"/>
            <a:ext cx="1517629" cy="787373"/>
          </a:xfrm>
          <a:prstGeom prst="rect">
            <a:avLst/>
          </a:prstGeom>
          <a:solidFill>
            <a:srgbClr val="4F622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500" dirty="0"/>
              <a:t>Garantizar la continuidad del negocio</a:t>
            </a:r>
          </a:p>
        </p:txBody>
      </p:sp>
      <p:sp>
        <p:nvSpPr>
          <p:cNvPr id="162" name="Rectángulo 161"/>
          <p:cNvSpPr/>
          <p:nvPr/>
        </p:nvSpPr>
        <p:spPr>
          <a:xfrm>
            <a:off x="8596647" y="3274342"/>
            <a:ext cx="1499620" cy="669246"/>
          </a:xfrm>
          <a:prstGeom prst="rect">
            <a:avLst/>
          </a:prstGeom>
          <a:solidFill>
            <a:srgbClr val="4F622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500" dirty="0"/>
              <a:t>Evitar fuga de información</a:t>
            </a:r>
          </a:p>
        </p:txBody>
      </p:sp>
      <p:sp>
        <p:nvSpPr>
          <p:cNvPr id="164" name="Rectángulo 163"/>
          <p:cNvSpPr/>
          <p:nvPr/>
        </p:nvSpPr>
        <p:spPr>
          <a:xfrm>
            <a:off x="7547429" y="5525585"/>
            <a:ext cx="1708274" cy="904244"/>
          </a:xfrm>
          <a:prstGeom prst="rect">
            <a:avLst/>
          </a:prstGeom>
          <a:solidFill>
            <a:srgbClr val="4F622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500" dirty="0"/>
              <a:t>Mejorar la calidad de la información misional</a:t>
            </a:r>
          </a:p>
        </p:txBody>
      </p:sp>
      <p:sp>
        <p:nvSpPr>
          <p:cNvPr id="166" name="Rectángulo 165"/>
          <p:cNvSpPr/>
          <p:nvPr/>
        </p:nvSpPr>
        <p:spPr>
          <a:xfrm>
            <a:off x="9728279" y="1161819"/>
            <a:ext cx="2115377" cy="841151"/>
          </a:xfrm>
          <a:prstGeom prst="rect">
            <a:avLst/>
          </a:prstGeom>
          <a:solidFill>
            <a:srgbClr val="4F622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500" dirty="0"/>
              <a:t>Mantener la disponibilidad de la información</a:t>
            </a:r>
          </a:p>
        </p:txBody>
      </p:sp>
    </p:spTree>
    <p:extLst>
      <p:ext uri="{BB962C8B-B14F-4D97-AF65-F5344CB8AC3E}">
        <p14:creationId xmlns:p14="http://schemas.microsoft.com/office/powerpoint/2010/main" val="704463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Grupo 55"/>
          <p:cNvGrpSpPr/>
          <p:nvPr/>
        </p:nvGrpSpPr>
        <p:grpSpPr>
          <a:xfrm>
            <a:off x="214574" y="647365"/>
            <a:ext cx="11841747" cy="5719621"/>
            <a:chOff x="214574" y="647365"/>
            <a:chExt cx="11841747" cy="5719621"/>
          </a:xfrm>
        </p:grpSpPr>
        <p:sp>
          <p:nvSpPr>
            <p:cNvPr id="3" name="Rectángulo 2"/>
            <p:cNvSpPr/>
            <p:nvPr/>
          </p:nvSpPr>
          <p:spPr>
            <a:xfrm>
              <a:off x="1364420" y="647365"/>
              <a:ext cx="1499620" cy="669246"/>
            </a:xfrm>
            <a:prstGeom prst="rect">
              <a:avLst/>
            </a:prstGeom>
            <a:solidFill>
              <a:srgbClr val="D8E4B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sp>
          <p:nvSpPr>
            <p:cNvPr id="4" name="Rectángulo 3"/>
            <p:cNvSpPr/>
            <p:nvPr/>
          </p:nvSpPr>
          <p:spPr>
            <a:xfrm>
              <a:off x="5375342" y="657593"/>
              <a:ext cx="1499620" cy="669246"/>
            </a:xfrm>
            <a:prstGeom prst="rect">
              <a:avLst/>
            </a:prstGeom>
            <a:solidFill>
              <a:srgbClr val="D8E4B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cxnSp>
          <p:nvCxnSpPr>
            <p:cNvPr id="5" name="Conector recto de flecha 4"/>
            <p:cNvCxnSpPr/>
            <p:nvPr/>
          </p:nvCxnSpPr>
          <p:spPr>
            <a:xfrm>
              <a:off x="1096911" y="2560261"/>
              <a:ext cx="0" cy="291611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Conector recto 5"/>
            <p:cNvCxnSpPr/>
            <p:nvPr/>
          </p:nvCxnSpPr>
          <p:spPr>
            <a:xfrm>
              <a:off x="1085021" y="2872077"/>
              <a:ext cx="9954000" cy="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Rectángulo 6"/>
            <p:cNvSpPr/>
            <p:nvPr/>
          </p:nvSpPr>
          <p:spPr>
            <a:xfrm>
              <a:off x="347101" y="1878834"/>
              <a:ext cx="1499620" cy="669246"/>
            </a:xfrm>
            <a:prstGeom prst="rect">
              <a:avLst/>
            </a:prstGeom>
            <a:solidFill>
              <a:srgbClr val="D8E4B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sp>
          <p:nvSpPr>
            <p:cNvPr id="8" name="Rectángulo 7"/>
            <p:cNvSpPr/>
            <p:nvPr/>
          </p:nvSpPr>
          <p:spPr>
            <a:xfrm>
              <a:off x="2414525" y="1878834"/>
              <a:ext cx="1499620" cy="669246"/>
            </a:xfrm>
            <a:prstGeom prst="rect">
              <a:avLst/>
            </a:prstGeom>
            <a:solidFill>
              <a:srgbClr val="D8E4B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sp>
          <p:nvSpPr>
            <p:cNvPr id="9" name="Rectángulo 8"/>
            <p:cNvSpPr/>
            <p:nvPr/>
          </p:nvSpPr>
          <p:spPr>
            <a:xfrm>
              <a:off x="4410705" y="1883245"/>
              <a:ext cx="1499620" cy="669246"/>
            </a:xfrm>
            <a:prstGeom prst="rect">
              <a:avLst/>
            </a:prstGeom>
            <a:solidFill>
              <a:srgbClr val="D8E4B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cxnSp>
          <p:nvCxnSpPr>
            <p:cNvPr id="10" name="Conector recto de flecha 9"/>
            <p:cNvCxnSpPr/>
            <p:nvPr/>
          </p:nvCxnSpPr>
          <p:spPr>
            <a:xfrm>
              <a:off x="1092732" y="1594078"/>
              <a:ext cx="0" cy="291611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Conector recto de flecha 10"/>
            <p:cNvCxnSpPr/>
            <p:nvPr/>
          </p:nvCxnSpPr>
          <p:spPr>
            <a:xfrm>
              <a:off x="3160198" y="2571314"/>
              <a:ext cx="0" cy="288000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onector recto de flecha 11"/>
            <p:cNvCxnSpPr/>
            <p:nvPr/>
          </p:nvCxnSpPr>
          <p:spPr>
            <a:xfrm>
              <a:off x="5152207" y="2560261"/>
              <a:ext cx="0" cy="291611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onector recto de flecha 12"/>
            <p:cNvCxnSpPr/>
            <p:nvPr/>
          </p:nvCxnSpPr>
          <p:spPr>
            <a:xfrm>
              <a:off x="3160198" y="1594078"/>
              <a:ext cx="0" cy="291611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Conector recto 13"/>
            <p:cNvCxnSpPr/>
            <p:nvPr/>
          </p:nvCxnSpPr>
          <p:spPr>
            <a:xfrm>
              <a:off x="1092731" y="1610760"/>
              <a:ext cx="9954000" cy="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Conector recto de flecha 14"/>
            <p:cNvCxnSpPr/>
            <p:nvPr/>
          </p:nvCxnSpPr>
          <p:spPr>
            <a:xfrm>
              <a:off x="2111721" y="1319149"/>
              <a:ext cx="0" cy="291611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Rectángulo 15"/>
            <p:cNvSpPr/>
            <p:nvPr/>
          </p:nvSpPr>
          <p:spPr>
            <a:xfrm>
              <a:off x="3040388" y="3143363"/>
              <a:ext cx="6133211" cy="714572"/>
            </a:xfrm>
            <a:prstGeom prst="rect">
              <a:avLst/>
            </a:prstGeom>
            <a:solidFill>
              <a:srgbClr val="4F622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 dirty="0">
                <a:solidFill>
                  <a:schemeClr val="bg1"/>
                </a:solidFill>
              </a:endParaRPr>
            </a:p>
          </p:txBody>
        </p:sp>
        <p:sp>
          <p:nvSpPr>
            <p:cNvPr id="17" name="Rectángulo 16"/>
            <p:cNvSpPr/>
            <p:nvPr/>
          </p:nvSpPr>
          <p:spPr>
            <a:xfrm>
              <a:off x="1989843" y="4445092"/>
              <a:ext cx="3438011" cy="670706"/>
            </a:xfrm>
            <a:prstGeom prst="rect">
              <a:avLst/>
            </a:prstGeom>
            <a:solidFill>
              <a:srgbClr val="76933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sp>
          <p:nvSpPr>
            <p:cNvPr id="18" name="Rectángulo 17"/>
            <p:cNvSpPr/>
            <p:nvPr/>
          </p:nvSpPr>
          <p:spPr>
            <a:xfrm>
              <a:off x="2618602" y="5694774"/>
              <a:ext cx="2129791" cy="670706"/>
            </a:xfrm>
            <a:prstGeom prst="rect">
              <a:avLst/>
            </a:prstGeom>
            <a:solidFill>
              <a:srgbClr val="76933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cxnSp>
          <p:nvCxnSpPr>
            <p:cNvPr id="19" name="Conector recto de flecha 18"/>
            <p:cNvCxnSpPr/>
            <p:nvPr/>
          </p:nvCxnSpPr>
          <p:spPr>
            <a:xfrm>
              <a:off x="3710952" y="4153481"/>
              <a:ext cx="0" cy="291611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ector recto 19"/>
            <p:cNvCxnSpPr/>
            <p:nvPr/>
          </p:nvCxnSpPr>
          <p:spPr>
            <a:xfrm>
              <a:off x="3707970" y="4161119"/>
              <a:ext cx="6012000" cy="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Conector recto de flecha 20"/>
            <p:cNvCxnSpPr/>
            <p:nvPr/>
          </p:nvCxnSpPr>
          <p:spPr>
            <a:xfrm>
              <a:off x="6107932" y="3864079"/>
              <a:ext cx="0" cy="291611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Conector recto de flecha 21"/>
            <p:cNvCxnSpPr/>
            <p:nvPr/>
          </p:nvCxnSpPr>
          <p:spPr>
            <a:xfrm>
              <a:off x="9708236" y="4162523"/>
              <a:ext cx="0" cy="291611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Conector recto de flecha 22"/>
            <p:cNvCxnSpPr/>
            <p:nvPr/>
          </p:nvCxnSpPr>
          <p:spPr>
            <a:xfrm>
              <a:off x="1278279" y="5403061"/>
              <a:ext cx="0" cy="291611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Conector recto de flecha 23"/>
            <p:cNvCxnSpPr/>
            <p:nvPr/>
          </p:nvCxnSpPr>
          <p:spPr>
            <a:xfrm>
              <a:off x="3739951" y="5419743"/>
              <a:ext cx="0" cy="291611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Conector recto 24"/>
            <p:cNvCxnSpPr/>
            <p:nvPr/>
          </p:nvCxnSpPr>
          <p:spPr>
            <a:xfrm>
              <a:off x="1274021" y="5419743"/>
              <a:ext cx="4788000" cy="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Conector recto de flecha 25"/>
            <p:cNvCxnSpPr/>
            <p:nvPr/>
          </p:nvCxnSpPr>
          <p:spPr>
            <a:xfrm>
              <a:off x="3730764" y="5128132"/>
              <a:ext cx="0" cy="291611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Conector recto de flecha 26"/>
            <p:cNvCxnSpPr/>
            <p:nvPr/>
          </p:nvCxnSpPr>
          <p:spPr>
            <a:xfrm>
              <a:off x="8464818" y="5404567"/>
              <a:ext cx="0" cy="291611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Conector recto de flecha 27"/>
            <p:cNvCxnSpPr/>
            <p:nvPr/>
          </p:nvCxnSpPr>
          <p:spPr>
            <a:xfrm>
              <a:off x="10997362" y="5404567"/>
              <a:ext cx="0" cy="291611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Conector recto 28"/>
            <p:cNvCxnSpPr/>
            <p:nvPr/>
          </p:nvCxnSpPr>
          <p:spPr>
            <a:xfrm>
              <a:off x="8460561" y="5421250"/>
              <a:ext cx="2525322" cy="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Conector recto de flecha 29"/>
            <p:cNvCxnSpPr/>
            <p:nvPr/>
          </p:nvCxnSpPr>
          <p:spPr>
            <a:xfrm>
              <a:off x="9731605" y="5129638"/>
              <a:ext cx="0" cy="291611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Rectángulo 30"/>
            <p:cNvSpPr/>
            <p:nvPr/>
          </p:nvSpPr>
          <p:spPr>
            <a:xfrm>
              <a:off x="7999169" y="4455644"/>
              <a:ext cx="3438011" cy="670706"/>
            </a:xfrm>
            <a:prstGeom prst="rect">
              <a:avLst/>
            </a:prstGeom>
            <a:solidFill>
              <a:srgbClr val="76933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sp>
          <p:nvSpPr>
            <p:cNvPr id="32" name="Rectángulo 31"/>
            <p:cNvSpPr/>
            <p:nvPr/>
          </p:nvSpPr>
          <p:spPr>
            <a:xfrm>
              <a:off x="214574" y="5696280"/>
              <a:ext cx="2129791" cy="670706"/>
            </a:xfrm>
            <a:prstGeom prst="rect">
              <a:avLst/>
            </a:prstGeom>
            <a:solidFill>
              <a:srgbClr val="76933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sp>
          <p:nvSpPr>
            <p:cNvPr id="33" name="Rectángulo 32"/>
            <p:cNvSpPr/>
            <p:nvPr/>
          </p:nvSpPr>
          <p:spPr>
            <a:xfrm>
              <a:off x="9926530" y="5685076"/>
              <a:ext cx="2129791" cy="670706"/>
            </a:xfrm>
            <a:prstGeom prst="rect">
              <a:avLst/>
            </a:prstGeom>
            <a:solidFill>
              <a:srgbClr val="76933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sp>
          <p:nvSpPr>
            <p:cNvPr id="34" name="Rectángulo 33"/>
            <p:cNvSpPr/>
            <p:nvPr/>
          </p:nvSpPr>
          <p:spPr>
            <a:xfrm>
              <a:off x="7397210" y="5686582"/>
              <a:ext cx="2129791" cy="670706"/>
            </a:xfrm>
            <a:prstGeom prst="rect">
              <a:avLst/>
            </a:prstGeom>
            <a:solidFill>
              <a:srgbClr val="76933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sp>
          <p:nvSpPr>
            <p:cNvPr id="35" name="Rectángulo 34"/>
            <p:cNvSpPr/>
            <p:nvPr/>
          </p:nvSpPr>
          <p:spPr>
            <a:xfrm>
              <a:off x="5000214" y="5693426"/>
              <a:ext cx="2129791" cy="670706"/>
            </a:xfrm>
            <a:prstGeom prst="rect">
              <a:avLst/>
            </a:prstGeom>
            <a:solidFill>
              <a:srgbClr val="76933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cxnSp>
          <p:nvCxnSpPr>
            <p:cNvPr id="36" name="Conector recto de flecha 35"/>
            <p:cNvCxnSpPr/>
            <p:nvPr/>
          </p:nvCxnSpPr>
          <p:spPr>
            <a:xfrm>
              <a:off x="6067142" y="5401713"/>
              <a:ext cx="0" cy="291611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Rectángulo 36"/>
            <p:cNvSpPr/>
            <p:nvPr/>
          </p:nvSpPr>
          <p:spPr>
            <a:xfrm>
              <a:off x="6361762" y="1874872"/>
              <a:ext cx="1499620" cy="669246"/>
            </a:xfrm>
            <a:prstGeom prst="rect">
              <a:avLst/>
            </a:prstGeom>
            <a:solidFill>
              <a:srgbClr val="D8E4B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cxnSp>
          <p:nvCxnSpPr>
            <p:cNvPr id="38" name="Conector recto de flecha 37"/>
            <p:cNvCxnSpPr/>
            <p:nvPr/>
          </p:nvCxnSpPr>
          <p:spPr>
            <a:xfrm>
              <a:off x="7103264" y="2551888"/>
              <a:ext cx="0" cy="291611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Rectángulo 38"/>
            <p:cNvSpPr/>
            <p:nvPr/>
          </p:nvSpPr>
          <p:spPr>
            <a:xfrm>
              <a:off x="8361389" y="1884921"/>
              <a:ext cx="1499620" cy="669246"/>
            </a:xfrm>
            <a:prstGeom prst="rect">
              <a:avLst/>
            </a:prstGeom>
            <a:solidFill>
              <a:srgbClr val="D8E4B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cxnSp>
          <p:nvCxnSpPr>
            <p:cNvPr id="40" name="Conector recto de flecha 39"/>
            <p:cNvCxnSpPr/>
            <p:nvPr/>
          </p:nvCxnSpPr>
          <p:spPr>
            <a:xfrm>
              <a:off x="9102891" y="2571985"/>
              <a:ext cx="0" cy="291611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Rectángulo 40"/>
            <p:cNvSpPr/>
            <p:nvPr/>
          </p:nvSpPr>
          <p:spPr>
            <a:xfrm>
              <a:off x="10312446" y="1876548"/>
              <a:ext cx="1499620" cy="669246"/>
            </a:xfrm>
            <a:prstGeom prst="rect">
              <a:avLst/>
            </a:prstGeom>
            <a:solidFill>
              <a:srgbClr val="D8E4B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cxnSp>
          <p:nvCxnSpPr>
            <p:cNvPr id="42" name="Conector recto de flecha 41"/>
            <p:cNvCxnSpPr/>
            <p:nvPr/>
          </p:nvCxnSpPr>
          <p:spPr>
            <a:xfrm>
              <a:off x="11053948" y="2563612"/>
              <a:ext cx="0" cy="291611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Rectángulo 42"/>
            <p:cNvSpPr/>
            <p:nvPr/>
          </p:nvSpPr>
          <p:spPr>
            <a:xfrm>
              <a:off x="9104958" y="659267"/>
              <a:ext cx="1499620" cy="669246"/>
            </a:xfrm>
            <a:prstGeom prst="rect">
              <a:avLst/>
            </a:prstGeom>
            <a:solidFill>
              <a:srgbClr val="D8E4B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cxnSp>
          <p:nvCxnSpPr>
            <p:cNvPr id="44" name="Conector recto de flecha 43"/>
            <p:cNvCxnSpPr/>
            <p:nvPr/>
          </p:nvCxnSpPr>
          <p:spPr>
            <a:xfrm>
              <a:off x="6102598" y="1330871"/>
              <a:ext cx="0" cy="291611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Conector recto de flecha 44"/>
            <p:cNvCxnSpPr/>
            <p:nvPr/>
          </p:nvCxnSpPr>
          <p:spPr>
            <a:xfrm>
              <a:off x="5129582" y="1593801"/>
              <a:ext cx="0" cy="291611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Conector recto de flecha 45"/>
            <p:cNvCxnSpPr/>
            <p:nvPr/>
          </p:nvCxnSpPr>
          <p:spPr>
            <a:xfrm>
              <a:off x="7090689" y="1595481"/>
              <a:ext cx="0" cy="291611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Conector recto de flecha 46"/>
            <p:cNvCxnSpPr/>
            <p:nvPr/>
          </p:nvCxnSpPr>
          <p:spPr>
            <a:xfrm>
              <a:off x="9081938" y="1607205"/>
              <a:ext cx="0" cy="291611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Conector recto de flecha 47"/>
            <p:cNvCxnSpPr/>
            <p:nvPr/>
          </p:nvCxnSpPr>
          <p:spPr>
            <a:xfrm>
              <a:off x="11032991" y="1608884"/>
              <a:ext cx="0" cy="291611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Conector recto de flecha 48"/>
            <p:cNvCxnSpPr/>
            <p:nvPr/>
          </p:nvCxnSpPr>
          <p:spPr>
            <a:xfrm>
              <a:off x="9867383" y="1337576"/>
              <a:ext cx="0" cy="291611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Conector recto de flecha 49"/>
            <p:cNvCxnSpPr/>
            <p:nvPr/>
          </p:nvCxnSpPr>
          <p:spPr>
            <a:xfrm>
              <a:off x="6109293" y="2864919"/>
              <a:ext cx="0" cy="291611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8936293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 txBox="1">
            <a:spLocks/>
          </p:cNvSpPr>
          <p:nvPr/>
        </p:nvSpPr>
        <p:spPr>
          <a:xfrm>
            <a:off x="1834148" y="629596"/>
            <a:ext cx="8329447" cy="906313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O" sz="3600" b="1" dirty="0" smtClean="0">
                <a:solidFill>
                  <a:schemeClr val="accent5">
                    <a:lumMod val="50000"/>
                  </a:schemeClr>
                </a:solidFill>
              </a:rPr>
              <a:t>Defina el indicador de resultado</a:t>
            </a:r>
            <a:endParaRPr lang="es-CO" sz="36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6142115"/>
              </p:ext>
            </p:extLst>
          </p:nvPr>
        </p:nvGraphicFramePr>
        <p:xfrm>
          <a:off x="2059873" y="3031334"/>
          <a:ext cx="8127999" cy="1499019"/>
        </p:xfrm>
        <a:graphic>
          <a:graphicData uri="http://schemas.openxmlformats.org/drawingml/2006/table">
            <a:tbl>
              <a:tblPr firstRow="1" bandRow="1">
                <a:tableStyleId>{0660B408-B3CF-4A94-85FC-2B1E0A45F4A2}</a:tableStyleId>
              </a:tblPr>
              <a:tblGrid>
                <a:gridCol w="2709333"/>
                <a:gridCol w="2709333"/>
                <a:gridCol w="2709333"/>
              </a:tblGrid>
              <a:tr h="386499">
                <a:tc gridSpan="3">
                  <a:txBody>
                    <a:bodyPr/>
                    <a:lstStyle/>
                    <a:p>
                      <a:pPr algn="ctr"/>
                      <a:r>
                        <a:rPr lang="es-CO" dirty="0" smtClean="0"/>
                        <a:t>Indicadores</a:t>
                      </a:r>
                      <a:r>
                        <a:rPr lang="es-CO" baseline="0" dirty="0" smtClean="0"/>
                        <a:t> de resultado</a:t>
                      </a:r>
                      <a:endParaRPr lang="es-C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CO" dirty="0" smtClean="0">
                          <a:solidFill>
                            <a:schemeClr val="bg1"/>
                          </a:solidFill>
                        </a:rPr>
                        <a:t>Descripción</a:t>
                      </a:r>
                      <a:endParaRPr lang="es-CO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dirty="0" smtClean="0">
                          <a:solidFill>
                            <a:schemeClr val="bg1"/>
                          </a:solidFill>
                        </a:rPr>
                        <a:t>Unidad</a:t>
                      </a:r>
                      <a:r>
                        <a:rPr lang="es-CO" baseline="0" dirty="0" smtClean="0">
                          <a:solidFill>
                            <a:schemeClr val="bg1"/>
                          </a:solidFill>
                        </a:rPr>
                        <a:t> de medida</a:t>
                      </a:r>
                      <a:endParaRPr lang="es-CO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dirty="0" smtClean="0">
                          <a:solidFill>
                            <a:schemeClr val="bg1"/>
                          </a:solidFill>
                        </a:rPr>
                        <a:t>Cantidad</a:t>
                      </a:r>
                      <a:endParaRPr lang="es-CO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s-CO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O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716692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65422"/>
            <a:ext cx="12192000" cy="4727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51824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658</TotalTime>
  <Words>187</Words>
  <Application>Microsoft Macintosh PowerPoint</Application>
  <PresentationFormat>Panorámica</PresentationFormat>
  <Paragraphs>24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Calibri</vt:lpstr>
      <vt:lpstr>Calibri Light</vt:lpstr>
      <vt:lpstr>Arial</vt:lpstr>
      <vt:lpstr>Tema de Office</vt:lpstr>
      <vt:lpstr>A partir del árbol del problema construido, elabore un árbol de objetivos con las siguientes fichas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Falso (F) o verdadero (V)?</dc:title>
  <dc:creator>Usuario de Windows</dc:creator>
  <cp:lastModifiedBy>Rocio Herrera Cruz</cp:lastModifiedBy>
  <cp:revision>19</cp:revision>
  <dcterms:created xsi:type="dcterms:W3CDTF">2020-10-13T19:32:58Z</dcterms:created>
  <dcterms:modified xsi:type="dcterms:W3CDTF">2020-10-23T16:20:10Z</dcterms:modified>
</cp:coreProperties>
</file>