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3" r:id="rId5"/>
    <p:sldId id="262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931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710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0944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96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4845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32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873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73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244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108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30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DBEA0-BDC3-4537-9D2A-FE3C0D5F1682}" type="datetimeFigureOut">
              <a:rPr lang="es-CO" smtClean="0"/>
              <a:t>14/10/20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070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709440" y="452790"/>
            <a:ext cx="9951179" cy="17077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AutoNum type="arabicPeriod"/>
            </a:pPr>
            <a:r>
              <a:rPr lang="es-CO" sz="4800" dirty="0" smtClean="0"/>
              <a:t>Seleccione el tema sobre el cual se desea formular el proyecto</a:t>
            </a:r>
          </a:p>
          <a:p>
            <a:pPr marL="914400" indent="-914400">
              <a:buAutoNum type="arabicPeriod"/>
            </a:pPr>
            <a:endParaRPr lang="es-CO" sz="4800" dirty="0" smtClean="0"/>
          </a:p>
          <a:p>
            <a:pPr marL="914400" indent="-914400">
              <a:buAutoNum type="arabicPeriod"/>
            </a:pPr>
            <a:r>
              <a:rPr lang="es-CO" sz="4800" dirty="0" smtClean="0"/>
              <a:t>Teniendo el tema realice la lluvia de ideas y coloque cada una de ellas en una ficha diferente</a:t>
            </a:r>
          </a:p>
          <a:p>
            <a:pPr marL="914400" indent="-914400">
              <a:buAutoNum type="arabicPeriod"/>
            </a:pPr>
            <a:endParaRPr lang="es-CO" sz="4800" b="1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68980" y="3809623"/>
            <a:ext cx="9949831" cy="1329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Font typeface="+mj-lt"/>
              <a:buAutoNum type="arabicPeriod" startAt="3"/>
            </a:pPr>
            <a:r>
              <a:rPr lang="es-CO" sz="3000" dirty="0" smtClean="0"/>
              <a:t>Agrupe las ideas identificadas en el punto anterior conforme a su correlación temática e identifique la dependencia y procedencia entre grupos (Causas-efectos)</a:t>
            </a:r>
            <a:endParaRPr lang="es-CO" sz="4800" b="1" dirty="0"/>
          </a:p>
        </p:txBody>
      </p:sp>
      <p:grpSp>
        <p:nvGrpSpPr>
          <p:cNvPr id="18" name="Grupo 17"/>
          <p:cNvGrpSpPr/>
          <p:nvPr/>
        </p:nvGrpSpPr>
        <p:grpSpPr>
          <a:xfrm>
            <a:off x="4440318" y="5274359"/>
            <a:ext cx="4511834" cy="1383738"/>
            <a:chOff x="877462" y="1493198"/>
            <a:chExt cx="10543270" cy="4556929"/>
          </a:xfrm>
        </p:grpSpPr>
        <p:sp>
          <p:nvSpPr>
            <p:cNvPr id="6" name="Rectángulo 5"/>
            <p:cNvSpPr/>
            <p:nvPr/>
          </p:nvSpPr>
          <p:spPr>
            <a:xfrm>
              <a:off x="877463" y="1493198"/>
              <a:ext cx="1866447" cy="122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/>
            <p:cNvSpPr/>
            <p:nvPr/>
          </p:nvSpPr>
          <p:spPr>
            <a:xfrm>
              <a:off x="877463" y="3137184"/>
              <a:ext cx="1866447" cy="122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8" name="Rectángulo 7"/>
            <p:cNvSpPr/>
            <p:nvPr/>
          </p:nvSpPr>
          <p:spPr>
            <a:xfrm>
              <a:off x="877462" y="4822727"/>
              <a:ext cx="1866447" cy="122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9" name="Rectángulo 8"/>
            <p:cNvSpPr/>
            <p:nvPr/>
          </p:nvSpPr>
          <p:spPr>
            <a:xfrm>
              <a:off x="3754703" y="1493198"/>
              <a:ext cx="1866447" cy="1225725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3754703" y="3137184"/>
              <a:ext cx="1866447" cy="1225725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3754702" y="4822727"/>
              <a:ext cx="1866447" cy="1225725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6677045" y="1494873"/>
              <a:ext cx="1866447" cy="122572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3" name="Rectángulo 12"/>
            <p:cNvSpPr/>
            <p:nvPr/>
          </p:nvSpPr>
          <p:spPr>
            <a:xfrm>
              <a:off x="6677045" y="3138859"/>
              <a:ext cx="1866447" cy="122572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4" name="Rectángulo 13"/>
            <p:cNvSpPr/>
            <p:nvPr/>
          </p:nvSpPr>
          <p:spPr>
            <a:xfrm>
              <a:off x="6677044" y="4824402"/>
              <a:ext cx="1866447" cy="122572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9554285" y="1494873"/>
              <a:ext cx="1866447" cy="122572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6" name="Rectángulo 15"/>
            <p:cNvSpPr/>
            <p:nvPr/>
          </p:nvSpPr>
          <p:spPr>
            <a:xfrm>
              <a:off x="9554285" y="3138859"/>
              <a:ext cx="1866447" cy="122572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9554284" y="4824402"/>
              <a:ext cx="1866447" cy="122572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32" name="Rectángulo 31"/>
          <p:cNvSpPr/>
          <p:nvPr/>
        </p:nvSpPr>
        <p:spPr>
          <a:xfrm>
            <a:off x="9008171" y="2736858"/>
            <a:ext cx="798718" cy="372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3" name="Rectángulo 32"/>
          <p:cNvSpPr/>
          <p:nvPr/>
        </p:nvSpPr>
        <p:spPr>
          <a:xfrm>
            <a:off x="4182671" y="2884045"/>
            <a:ext cx="798718" cy="372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4" name="Rectángulo 33"/>
          <p:cNvSpPr/>
          <p:nvPr/>
        </p:nvSpPr>
        <p:spPr>
          <a:xfrm>
            <a:off x="7350583" y="3340048"/>
            <a:ext cx="798718" cy="372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5" name="Rectángulo 34"/>
          <p:cNvSpPr/>
          <p:nvPr/>
        </p:nvSpPr>
        <p:spPr>
          <a:xfrm>
            <a:off x="9911213" y="3281742"/>
            <a:ext cx="798718" cy="3721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6" name="Rectángulo 35"/>
          <p:cNvSpPr/>
          <p:nvPr/>
        </p:nvSpPr>
        <p:spPr>
          <a:xfrm>
            <a:off x="5192841" y="2257948"/>
            <a:ext cx="798718" cy="3721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7" name="Rectángulo 36"/>
          <p:cNvSpPr/>
          <p:nvPr/>
        </p:nvSpPr>
        <p:spPr>
          <a:xfrm>
            <a:off x="7826637" y="2002517"/>
            <a:ext cx="798718" cy="3721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8" name="Rectángulo 37"/>
          <p:cNvSpPr/>
          <p:nvPr/>
        </p:nvSpPr>
        <p:spPr>
          <a:xfrm>
            <a:off x="5481113" y="3253110"/>
            <a:ext cx="798718" cy="3721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9" name="Rectángulo 38"/>
          <p:cNvSpPr/>
          <p:nvPr/>
        </p:nvSpPr>
        <p:spPr>
          <a:xfrm>
            <a:off x="3984564" y="1983968"/>
            <a:ext cx="798718" cy="37219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0" name="Rectángulo 39"/>
          <p:cNvSpPr/>
          <p:nvPr/>
        </p:nvSpPr>
        <p:spPr>
          <a:xfrm>
            <a:off x="6390918" y="2543465"/>
            <a:ext cx="798718" cy="37219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1" name="Rectángulo 40"/>
          <p:cNvSpPr/>
          <p:nvPr/>
        </p:nvSpPr>
        <p:spPr>
          <a:xfrm>
            <a:off x="9511854" y="2081291"/>
            <a:ext cx="798718" cy="37219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2" name="Rectángulo 41"/>
          <p:cNvSpPr/>
          <p:nvPr/>
        </p:nvSpPr>
        <p:spPr>
          <a:xfrm>
            <a:off x="3079135" y="2573258"/>
            <a:ext cx="798718" cy="3721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3" name="Rectángulo 42"/>
          <p:cNvSpPr/>
          <p:nvPr/>
        </p:nvSpPr>
        <p:spPr>
          <a:xfrm>
            <a:off x="7904635" y="2753706"/>
            <a:ext cx="798718" cy="3721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Elipse 1"/>
          <p:cNvSpPr/>
          <p:nvPr/>
        </p:nvSpPr>
        <p:spPr>
          <a:xfrm>
            <a:off x="137565" y="388417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800" b="1" dirty="0" smtClean="0"/>
              <a:t>EJERCICIO 6</a:t>
            </a:r>
            <a:endParaRPr lang="es-CO" sz="2800" b="1" dirty="0"/>
          </a:p>
        </p:txBody>
      </p:sp>
    </p:spTree>
    <p:extLst>
      <p:ext uri="{BB962C8B-B14F-4D97-AF65-F5344CB8AC3E}">
        <p14:creationId xmlns:p14="http://schemas.microsoft.com/office/powerpoint/2010/main" val="209624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78420" y="452790"/>
            <a:ext cx="9949831" cy="17077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Font typeface="+mj-lt"/>
              <a:buAutoNum type="arabicPeriod" startAt="4"/>
            </a:pPr>
            <a:r>
              <a:rPr lang="es-CO" sz="4800" dirty="0" smtClean="0"/>
              <a:t>Construya el árbol del problema (use el archivo Excel) </a:t>
            </a:r>
          </a:p>
          <a:p>
            <a:pPr marL="914400" indent="-914400">
              <a:buAutoNum type="arabicPeriod" startAt="4"/>
            </a:pPr>
            <a:endParaRPr lang="es-CO" sz="4800" dirty="0" smtClean="0"/>
          </a:p>
          <a:p>
            <a:pPr marL="914400" indent="-914400">
              <a:buAutoNum type="arabicPeriod" startAt="4"/>
            </a:pPr>
            <a:r>
              <a:rPr lang="es-CO" sz="4800" dirty="0" smtClean="0"/>
              <a:t>Comparta el árbol con los miembros del grupo en mesa redonda y acuerden un solo árbol del problema</a:t>
            </a:r>
          </a:p>
          <a:p>
            <a:pPr marL="914400" indent="-914400">
              <a:buAutoNum type="arabicPeriod" startAt="4"/>
            </a:pPr>
            <a:endParaRPr lang="es-CO" sz="4800" b="1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60888" y="5193355"/>
            <a:ext cx="9949831" cy="1439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Font typeface="+mj-lt"/>
              <a:buAutoNum type="arabicPeriod" startAt="6"/>
            </a:pPr>
            <a:r>
              <a:rPr lang="es-CO" sz="3000" dirty="0" smtClean="0"/>
              <a:t>Construya el indicador de Línea base del problema</a:t>
            </a:r>
          </a:p>
          <a:p>
            <a:pPr marL="914400" indent="-914400">
              <a:buFont typeface="+mj-lt"/>
              <a:buAutoNum type="arabicPeriod" startAt="6"/>
            </a:pPr>
            <a:endParaRPr lang="es-CO" sz="3000" b="1" dirty="0"/>
          </a:p>
          <a:p>
            <a:pPr algn="ctr"/>
            <a:r>
              <a:rPr lang="es-CO" sz="3000" b="1" dirty="0" smtClean="0">
                <a:solidFill>
                  <a:srgbClr val="0070C0"/>
                </a:solidFill>
              </a:rPr>
              <a:t>Presentar un solo archivo Excel por grupo</a:t>
            </a:r>
            <a:endParaRPr lang="es-CO" sz="4800" b="1" dirty="0">
              <a:solidFill>
                <a:srgbClr val="0070C0"/>
              </a:solidFill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137565" y="388417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800" b="1" dirty="0" smtClean="0"/>
              <a:t>EJERCICIO 6</a:t>
            </a:r>
            <a:endParaRPr lang="es-CO" sz="2800" b="1" dirty="0"/>
          </a:p>
        </p:txBody>
      </p:sp>
      <p:grpSp>
        <p:nvGrpSpPr>
          <p:cNvPr id="39" name="Grupo 38"/>
          <p:cNvGrpSpPr/>
          <p:nvPr/>
        </p:nvGrpSpPr>
        <p:grpSpPr>
          <a:xfrm>
            <a:off x="2443795" y="1893537"/>
            <a:ext cx="8334796" cy="3243461"/>
            <a:chOff x="214574" y="647365"/>
            <a:chExt cx="11841747" cy="5719621"/>
          </a:xfrm>
        </p:grpSpPr>
        <p:sp>
          <p:nvSpPr>
            <p:cNvPr id="40" name="Rectángulo 39"/>
            <p:cNvSpPr/>
            <p:nvPr/>
          </p:nvSpPr>
          <p:spPr>
            <a:xfrm>
              <a:off x="1364420" y="647365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1" name="Rectángulo 40"/>
            <p:cNvSpPr/>
            <p:nvPr/>
          </p:nvSpPr>
          <p:spPr>
            <a:xfrm>
              <a:off x="5375342" y="657593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2" name="Conector recto de flecha 41"/>
            <p:cNvCxnSpPr/>
            <p:nvPr/>
          </p:nvCxnSpPr>
          <p:spPr>
            <a:xfrm>
              <a:off x="1096911" y="25602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cto 42"/>
            <p:cNvCxnSpPr/>
            <p:nvPr/>
          </p:nvCxnSpPr>
          <p:spPr>
            <a:xfrm>
              <a:off x="1085021" y="2872077"/>
              <a:ext cx="995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ángulo 43"/>
            <p:cNvSpPr/>
            <p:nvPr/>
          </p:nvSpPr>
          <p:spPr>
            <a:xfrm>
              <a:off x="347101" y="1878834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5" name="Rectángulo 44"/>
            <p:cNvSpPr/>
            <p:nvPr/>
          </p:nvSpPr>
          <p:spPr>
            <a:xfrm>
              <a:off x="2414525" y="1878834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6" name="Rectángulo 45"/>
            <p:cNvSpPr/>
            <p:nvPr/>
          </p:nvSpPr>
          <p:spPr>
            <a:xfrm>
              <a:off x="4410705" y="1883245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7" name="Conector recto de flecha 46"/>
            <p:cNvCxnSpPr/>
            <p:nvPr/>
          </p:nvCxnSpPr>
          <p:spPr>
            <a:xfrm>
              <a:off x="1092732" y="159407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de flecha 47"/>
            <p:cNvCxnSpPr/>
            <p:nvPr/>
          </p:nvCxnSpPr>
          <p:spPr>
            <a:xfrm>
              <a:off x="3160198" y="2571314"/>
              <a:ext cx="0" cy="28800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cto de flecha 48"/>
            <p:cNvCxnSpPr/>
            <p:nvPr/>
          </p:nvCxnSpPr>
          <p:spPr>
            <a:xfrm>
              <a:off x="5152207" y="25602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cto de flecha 49"/>
            <p:cNvCxnSpPr/>
            <p:nvPr/>
          </p:nvCxnSpPr>
          <p:spPr>
            <a:xfrm>
              <a:off x="3160198" y="159407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50"/>
            <p:cNvCxnSpPr/>
            <p:nvPr/>
          </p:nvCxnSpPr>
          <p:spPr>
            <a:xfrm>
              <a:off x="1092731" y="1610760"/>
              <a:ext cx="995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de flecha 51"/>
            <p:cNvCxnSpPr/>
            <p:nvPr/>
          </p:nvCxnSpPr>
          <p:spPr>
            <a:xfrm>
              <a:off x="2111721" y="131914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ángulo 52"/>
            <p:cNvSpPr/>
            <p:nvPr/>
          </p:nvSpPr>
          <p:spPr>
            <a:xfrm>
              <a:off x="3040388" y="3143363"/>
              <a:ext cx="6133211" cy="714572"/>
            </a:xfrm>
            <a:prstGeom prst="rect">
              <a:avLst/>
            </a:prstGeom>
            <a:solidFill>
              <a:srgbClr val="63272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>
                <a:solidFill>
                  <a:schemeClr val="bg1"/>
                </a:solidFill>
              </a:endParaRPr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1989843" y="4445092"/>
              <a:ext cx="343801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5" name="Rectángulo 54"/>
            <p:cNvSpPr/>
            <p:nvPr/>
          </p:nvSpPr>
          <p:spPr>
            <a:xfrm>
              <a:off x="2618602" y="5694774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56" name="Conector recto de flecha 55"/>
            <p:cNvCxnSpPr/>
            <p:nvPr/>
          </p:nvCxnSpPr>
          <p:spPr>
            <a:xfrm>
              <a:off x="3710952" y="415348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ector recto 56"/>
            <p:cNvCxnSpPr/>
            <p:nvPr/>
          </p:nvCxnSpPr>
          <p:spPr>
            <a:xfrm>
              <a:off x="3707970" y="4161119"/>
              <a:ext cx="6012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ector recto de flecha 57"/>
            <p:cNvCxnSpPr/>
            <p:nvPr/>
          </p:nvCxnSpPr>
          <p:spPr>
            <a:xfrm>
              <a:off x="6107932" y="386407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ector recto de flecha 58"/>
            <p:cNvCxnSpPr/>
            <p:nvPr/>
          </p:nvCxnSpPr>
          <p:spPr>
            <a:xfrm>
              <a:off x="9708236" y="416252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ector recto de flecha 59"/>
            <p:cNvCxnSpPr/>
            <p:nvPr/>
          </p:nvCxnSpPr>
          <p:spPr>
            <a:xfrm>
              <a:off x="1278279" y="54030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ector recto de flecha 60"/>
            <p:cNvCxnSpPr/>
            <p:nvPr/>
          </p:nvCxnSpPr>
          <p:spPr>
            <a:xfrm>
              <a:off x="3739951" y="541974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ector recto 61"/>
            <p:cNvCxnSpPr/>
            <p:nvPr/>
          </p:nvCxnSpPr>
          <p:spPr>
            <a:xfrm>
              <a:off x="1274021" y="5419743"/>
              <a:ext cx="4788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ector recto de flecha 62"/>
            <p:cNvCxnSpPr/>
            <p:nvPr/>
          </p:nvCxnSpPr>
          <p:spPr>
            <a:xfrm>
              <a:off x="3730764" y="5128132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ector recto de flecha 63"/>
            <p:cNvCxnSpPr/>
            <p:nvPr/>
          </p:nvCxnSpPr>
          <p:spPr>
            <a:xfrm>
              <a:off x="8464818" y="5404567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ector recto de flecha 64"/>
            <p:cNvCxnSpPr/>
            <p:nvPr/>
          </p:nvCxnSpPr>
          <p:spPr>
            <a:xfrm>
              <a:off x="10997362" y="5404567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ector recto 65"/>
            <p:cNvCxnSpPr/>
            <p:nvPr/>
          </p:nvCxnSpPr>
          <p:spPr>
            <a:xfrm>
              <a:off x="8460561" y="5421250"/>
              <a:ext cx="252532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ector recto de flecha 66"/>
            <p:cNvCxnSpPr/>
            <p:nvPr/>
          </p:nvCxnSpPr>
          <p:spPr>
            <a:xfrm>
              <a:off x="9731605" y="512963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ángulo 67"/>
            <p:cNvSpPr/>
            <p:nvPr/>
          </p:nvSpPr>
          <p:spPr>
            <a:xfrm>
              <a:off x="7999169" y="4455644"/>
              <a:ext cx="343801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69" name="Rectángulo 68"/>
            <p:cNvSpPr/>
            <p:nvPr/>
          </p:nvSpPr>
          <p:spPr>
            <a:xfrm>
              <a:off x="214574" y="5696280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0" name="Rectángulo 69"/>
            <p:cNvSpPr/>
            <p:nvPr/>
          </p:nvSpPr>
          <p:spPr>
            <a:xfrm>
              <a:off x="9926530" y="5685076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1" name="Rectángulo 70"/>
            <p:cNvSpPr/>
            <p:nvPr/>
          </p:nvSpPr>
          <p:spPr>
            <a:xfrm>
              <a:off x="7397210" y="5686582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2" name="Rectángulo 71"/>
            <p:cNvSpPr/>
            <p:nvPr/>
          </p:nvSpPr>
          <p:spPr>
            <a:xfrm>
              <a:off x="5000214" y="5693426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73" name="Conector recto de flecha 72"/>
            <p:cNvCxnSpPr/>
            <p:nvPr/>
          </p:nvCxnSpPr>
          <p:spPr>
            <a:xfrm>
              <a:off x="6067142" y="540171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ángulo 73"/>
            <p:cNvSpPr/>
            <p:nvPr/>
          </p:nvSpPr>
          <p:spPr>
            <a:xfrm>
              <a:off x="6361762" y="1874872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75" name="Conector recto de flecha 74"/>
            <p:cNvCxnSpPr/>
            <p:nvPr/>
          </p:nvCxnSpPr>
          <p:spPr>
            <a:xfrm>
              <a:off x="7103264" y="255188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ángulo 75"/>
            <p:cNvSpPr/>
            <p:nvPr/>
          </p:nvSpPr>
          <p:spPr>
            <a:xfrm>
              <a:off x="8361389" y="1884921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111" name="Conector recto de flecha 110"/>
            <p:cNvCxnSpPr/>
            <p:nvPr/>
          </p:nvCxnSpPr>
          <p:spPr>
            <a:xfrm>
              <a:off x="9102891" y="2571985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Rectángulo 111"/>
            <p:cNvSpPr/>
            <p:nvPr/>
          </p:nvSpPr>
          <p:spPr>
            <a:xfrm>
              <a:off x="10312446" y="1876548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113" name="Conector recto de flecha 112"/>
            <p:cNvCxnSpPr/>
            <p:nvPr/>
          </p:nvCxnSpPr>
          <p:spPr>
            <a:xfrm>
              <a:off x="11053948" y="2563612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ectángulo 113"/>
            <p:cNvSpPr/>
            <p:nvPr/>
          </p:nvSpPr>
          <p:spPr>
            <a:xfrm>
              <a:off x="9104958" y="659267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115" name="Conector recto de flecha 114"/>
            <p:cNvCxnSpPr/>
            <p:nvPr/>
          </p:nvCxnSpPr>
          <p:spPr>
            <a:xfrm>
              <a:off x="6102598" y="133087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Conector recto de flecha 115"/>
            <p:cNvCxnSpPr/>
            <p:nvPr/>
          </p:nvCxnSpPr>
          <p:spPr>
            <a:xfrm>
              <a:off x="5129582" y="159380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ector recto de flecha 116"/>
            <p:cNvCxnSpPr/>
            <p:nvPr/>
          </p:nvCxnSpPr>
          <p:spPr>
            <a:xfrm>
              <a:off x="7090689" y="159548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ector recto de flecha 117"/>
            <p:cNvCxnSpPr/>
            <p:nvPr/>
          </p:nvCxnSpPr>
          <p:spPr>
            <a:xfrm>
              <a:off x="9081938" y="1607205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ector recto de flecha 118"/>
            <p:cNvCxnSpPr/>
            <p:nvPr/>
          </p:nvCxnSpPr>
          <p:spPr>
            <a:xfrm>
              <a:off x="11032991" y="1608884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Conector recto de flecha 119"/>
            <p:cNvCxnSpPr/>
            <p:nvPr/>
          </p:nvCxnSpPr>
          <p:spPr>
            <a:xfrm>
              <a:off x="9867383" y="1337576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Conector recto de flecha 120"/>
            <p:cNvCxnSpPr/>
            <p:nvPr/>
          </p:nvCxnSpPr>
          <p:spPr>
            <a:xfrm>
              <a:off x="6109293" y="286491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3413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78420" y="825022"/>
            <a:ext cx="9949831" cy="17077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46088" indent="-446088"/>
            <a:r>
              <a:rPr lang="es-CO" sz="3000" dirty="0" smtClean="0"/>
              <a:t>7. Diligencie </a:t>
            </a:r>
            <a:r>
              <a:rPr lang="es-CO" sz="3000" dirty="0"/>
              <a:t>los formularios de las hojas población, involucrados y árbol de objetivos</a:t>
            </a:r>
            <a:endParaRPr lang="es-CO" sz="3000" dirty="0" smtClean="0"/>
          </a:p>
          <a:p>
            <a:pPr marL="914400" indent="-914400">
              <a:buAutoNum type="arabicPeriod"/>
            </a:pPr>
            <a:endParaRPr lang="es-CO" sz="4800" b="1" dirty="0"/>
          </a:p>
        </p:txBody>
      </p:sp>
      <p:sp>
        <p:nvSpPr>
          <p:cNvPr id="38" name="Elipse 37"/>
          <p:cNvSpPr/>
          <p:nvPr/>
        </p:nvSpPr>
        <p:spPr>
          <a:xfrm>
            <a:off x="645565" y="490017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800" b="1" dirty="0" smtClean="0"/>
              <a:t>EJERCICIO 7</a:t>
            </a:r>
            <a:endParaRPr lang="es-CO" sz="2800" b="1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5511" t="89770" r="54315" b="4677"/>
          <a:stretch/>
        </p:blipFill>
        <p:spPr>
          <a:xfrm>
            <a:off x="3906330" y="6241140"/>
            <a:ext cx="5408900" cy="420591"/>
          </a:xfrm>
          <a:prstGeom prst="rect">
            <a:avLst/>
          </a:prstGeom>
        </p:spPr>
      </p:pic>
      <p:sp>
        <p:nvSpPr>
          <p:cNvPr id="4" name="Elipse 3"/>
          <p:cNvSpPr/>
          <p:nvPr/>
        </p:nvSpPr>
        <p:spPr>
          <a:xfrm>
            <a:off x="5428344" y="6110515"/>
            <a:ext cx="2177142" cy="52251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6" name="Grupo 55"/>
          <p:cNvGrpSpPr/>
          <p:nvPr/>
        </p:nvGrpSpPr>
        <p:grpSpPr>
          <a:xfrm>
            <a:off x="3831771" y="2061029"/>
            <a:ext cx="5587999" cy="3493157"/>
            <a:chOff x="214574" y="647365"/>
            <a:chExt cx="11841747" cy="5719621"/>
          </a:xfrm>
        </p:grpSpPr>
        <p:sp>
          <p:nvSpPr>
            <p:cNvPr id="7" name="Rectángulo 6"/>
            <p:cNvSpPr/>
            <p:nvPr/>
          </p:nvSpPr>
          <p:spPr>
            <a:xfrm>
              <a:off x="1364420" y="647365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8" name="Rectángulo 7"/>
            <p:cNvSpPr/>
            <p:nvPr/>
          </p:nvSpPr>
          <p:spPr>
            <a:xfrm>
              <a:off x="5375342" y="657593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9" name="Conector recto de flecha 8"/>
            <p:cNvCxnSpPr/>
            <p:nvPr/>
          </p:nvCxnSpPr>
          <p:spPr>
            <a:xfrm>
              <a:off x="1096911" y="25602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9"/>
            <p:cNvCxnSpPr/>
            <p:nvPr/>
          </p:nvCxnSpPr>
          <p:spPr>
            <a:xfrm>
              <a:off x="1085021" y="2872077"/>
              <a:ext cx="995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ángulo 10"/>
            <p:cNvSpPr/>
            <p:nvPr/>
          </p:nvSpPr>
          <p:spPr>
            <a:xfrm>
              <a:off x="347101" y="1878834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2414525" y="1878834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3" name="Rectángulo 12"/>
            <p:cNvSpPr/>
            <p:nvPr/>
          </p:nvSpPr>
          <p:spPr>
            <a:xfrm>
              <a:off x="4410705" y="1883245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14" name="Conector recto de flecha 13"/>
            <p:cNvCxnSpPr/>
            <p:nvPr/>
          </p:nvCxnSpPr>
          <p:spPr>
            <a:xfrm>
              <a:off x="1092732" y="159407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de flecha 14"/>
            <p:cNvCxnSpPr/>
            <p:nvPr/>
          </p:nvCxnSpPr>
          <p:spPr>
            <a:xfrm>
              <a:off x="3160198" y="2571314"/>
              <a:ext cx="0" cy="28800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de flecha 15"/>
            <p:cNvCxnSpPr/>
            <p:nvPr/>
          </p:nvCxnSpPr>
          <p:spPr>
            <a:xfrm>
              <a:off x="5152207" y="25602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de flecha 16"/>
            <p:cNvCxnSpPr/>
            <p:nvPr/>
          </p:nvCxnSpPr>
          <p:spPr>
            <a:xfrm>
              <a:off x="3160198" y="159407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>
            <a:xfrm>
              <a:off x="1092731" y="1610760"/>
              <a:ext cx="995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de flecha 18"/>
            <p:cNvCxnSpPr/>
            <p:nvPr/>
          </p:nvCxnSpPr>
          <p:spPr>
            <a:xfrm>
              <a:off x="2111721" y="131914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ángulo 19"/>
            <p:cNvSpPr/>
            <p:nvPr/>
          </p:nvSpPr>
          <p:spPr>
            <a:xfrm>
              <a:off x="3040388" y="3143363"/>
              <a:ext cx="6133211" cy="714572"/>
            </a:xfrm>
            <a:prstGeom prst="rect">
              <a:avLst/>
            </a:prstGeom>
            <a:solidFill>
              <a:srgbClr val="4F62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>
                <a:solidFill>
                  <a:schemeClr val="bg1"/>
                </a:solidFill>
              </a:endParaRPr>
            </a:p>
          </p:txBody>
        </p:sp>
        <p:sp>
          <p:nvSpPr>
            <p:cNvPr id="21" name="Rectángulo 20"/>
            <p:cNvSpPr/>
            <p:nvPr/>
          </p:nvSpPr>
          <p:spPr>
            <a:xfrm>
              <a:off x="1989843" y="4445092"/>
              <a:ext cx="343801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2" name="Rectángulo 21"/>
            <p:cNvSpPr/>
            <p:nvPr/>
          </p:nvSpPr>
          <p:spPr>
            <a:xfrm>
              <a:off x="2618602" y="5694774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23" name="Conector recto de flecha 22"/>
            <p:cNvCxnSpPr/>
            <p:nvPr/>
          </p:nvCxnSpPr>
          <p:spPr>
            <a:xfrm>
              <a:off x="3710952" y="415348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>
            <a:xfrm>
              <a:off x="3707970" y="4161119"/>
              <a:ext cx="6012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de flecha 24"/>
            <p:cNvCxnSpPr/>
            <p:nvPr/>
          </p:nvCxnSpPr>
          <p:spPr>
            <a:xfrm>
              <a:off x="6107932" y="386407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de flecha 25"/>
            <p:cNvCxnSpPr/>
            <p:nvPr/>
          </p:nvCxnSpPr>
          <p:spPr>
            <a:xfrm>
              <a:off x="9708236" y="416252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cto de flecha 26"/>
            <p:cNvCxnSpPr/>
            <p:nvPr/>
          </p:nvCxnSpPr>
          <p:spPr>
            <a:xfrm>
              <a:off x="1278279" y="54030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de flecha 27"/>
            <p:cNvCxnSpPr/>
            <p:nvPr/>
          </p:nvCxnSpPr>
          <p:spPr>
            <a:xfrm>
              <a:off x="3739951" y="541974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/>
            <p:cNvCxnSpPr/>
            <p:nvPr/>
          </p:nvCxnSpPr>
          <p:spPr>
            <a:xfrm>
              <a:off x="1274021" y="5419743"/>
              <a:ext cx="4788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de flecha 29"/>
            <p:cNvCxnSpPr/>
            <p:nvPr/>
          </p:nvCxnSpPr>
          <p:spPr>
            <a:xfrm>
              <a:off x="3730764" y="5128132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de flecha 30"/>
            <p:cNvCxnSpPr/>
            <p:nvPr/>
          </p:nvCxnSpPr>
          <p:spPr>
            <a:xfrm>
              <a:off x="8464818" y="5404567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de flecha 31"/>
            <p:cNvCxnSpPr/>
            <p:nvPr/>
          </p:nvCxnSpPr>
          <p:spPr>
            <a:xfrm>
              <a:off x="10997362" y="5404567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/>
            <p:cNvCxnSpPr/>
            <p:nvPr/>
          </p:nvCxnSpPr>
          <p:spPr>
            <a:xfrm>
              <a:off x="8460561" y="5421250"/>
              <a:ext cx="252532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de flecha 33"/>
            <p:cNvCxnSpPr/>
            <p:nvPr/>
          </p:nvCxnSpPr>
          <p:spPr>
            <a:xfrm>
              <a:off x="9731605" y="512963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ángulo 34"/>
            <p:cNvSpPr/>
            <p:nvPr/>
          </p:nvSpPr>
          <p:spPr>
            <a:xfrm>
              <a:off x="7999169" y="4455644"/>
              <a:ext cx="343801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6" name="Rectángulo 35"/>
            <p:cNvSpPr/>
            <p:nvPr/>
          </p:nvSpPr>
          <p:spPr>
            <a:xfrm>
              <a:off x="214574" y="5696280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7" name="Rectángulo 36"/>
            <p:cNvSpPr/>
            <p:nvPr/>
          </p:nvSpPr>
          <p:spPr>
            <a:xfrm>
              <a:off x="9926530" y="5685076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9" name="Rectángulo 38"/>
            <p:cNvSpPr/>
            <p:nvPr/>
          </p:nvSpPr>
          <p:spPr>
            <a:xfrm>
              <a:off x="7397210" y="5686582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0" name="Rectángulo 39"/>
            <p:cNvSpPr/>
            <p:nvPr/>
          </p:nvSpPr>
          <p:spPr>
            <a:xfrm>
              <a:off x="5000214" y="5693426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1" name="Conector recto de flecha 40"/>
            <p:cNvCxnSpPr/>
            <p:nvPr/>
          </p:nvCxnSpPr>
          <p:spPr>
            <a:xfrm>
              <a:off x="6067142" y="540171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ángulo 41"/>
            <p:cNvSpPr/>
            <p:nvPr/>
          </p:nvSpPr>
          <p:spPr>
            <a:xfrm>
              <a:off x="6361762" y="1874872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3" name="Conector recto de flecha 42"/>
            <p:cNvCxnSpPr/>
            <p:nvPr/>
          </p:nvCxnSpPr>
          <p:spPr>
            <a:xfrm>
              <a:off x="7103264" y="255188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ángulo 43"/>
            <p:cNvSpPr/>
            <p:nvPr/>
          </p:nvSpPr>
          <p:spPr>
            <a:xfrm>
              <a:off x="8361389" y="1884921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5" name="Conector recto de flecha 44"/>
            <p:cNvCxnSpPr/>
            <p:nvPr/>
          </p:nvCxnSpPr>
          <p:spPr>
            <a:xfrm>
              <a:off x="9102891" y="2571985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ángulo 45"/>
            <p:cNvSpPr/>
            <p:nvPr/>
          </p:nvSpPr>
          <p:spPr>
            <a:xfrm>
              <a:off x="10312446" y="1876548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7" name="Conector recto de flecha 46"/>
            <p:cNvCxnSpPr/>
            <p:nvPr/>
          </p:nvCxnSpPr>
          <p:spPr>
            <a:xfrm>
              <a:off x="11053948" y="2563612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ángulo 47"/>
            <p:cNvSpPr/>
            <p:nvPr/>
          </p:nvSpPr>
          <p:spPr>
            <a:xfrm>
              <a:off x="9104958" y="659267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9" name="Conector recto de flecha 48"/>
            <p:cNvCxnSpPr/>
            <p:nvPr/>
          </p:nvCxnSpPr>
          <p:spPr>
            <a:xfrm>
              <a:off x="6102598" y="133087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cto de flecha 49"/>
            <p:cNvCxnSpPr/>
            <p:nvPr/>
          </p:nvCxnSpPr>
          <p:spPr>
            <a:xfrm>
              <a:off x="5129582" y="159380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de flecha 50"/>
            <p:cNvCxnSpPr/>
            <p:nvPr/>
          </p:nvCxnSpPr>
          <p:spPr>
            <a:xfrm>
              <a:off x="7090689" y="159548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de flecha 51"/>
            <p:cNvCxnSpPr/>
            <p:nvPr/>
          </p:nvCxnSpPr>
          <p:spPr>
            <a:xfrm>
              <a:off x="9081938" y="1607205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de flecha 52"/>
            <p:cNvCxnSpPr/>
            <p:nvPr/>
          </p:nvCxnSpPr>
          <p:spPr>
            <a:xfrm>
              <a:off x="11032991" y="1608884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/>
            <p:cNvCxnSpPr/>
            <p:nvPr/>
          </p:nvCxnSpPr>
          <p:spPr>
            <a:xfrm>
              <a:off x="9867383" y="1337576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/>
            <p:cNvCxnSpPr/>
            <p:nvPr/>
          </p:nvCxnSpPr>
          <p:spPr>
            <a:xfrm>
              <a:off x="6109293" y="286491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0518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78420" y="121381"/>
            <a:ext cx="9949831" cy="61904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03225" indent="-403225"/>
            <a:r>
              <a:rPr lang="es-CO" sz="3000" dirty="0" smtClean="0"/>
              <a:t>8. Construya </a:t>
            </a:r>
            <a:r>
              <a:rPr lang="es-CO" sz="3000" dirty="0" smtClean="0"/>
              <a:t>la cadena de valor a partir del árbol de objetivos construido</a:t>
            </a:r>
          </a:p>
          <a:p>
            <a:pPr marL="914400" indent="-914400">
              <a:buFont typeface="+mj-lt"/>
              <a:buAutoNum type="arabicPeriod"/>
            </a:pPr>
            <a:endParaRPr lang="es-CO" sz="3000" dirty="0" smtClean="0"/>
          </a:p>
          <a:p>
            <a:pPr marL="914400" indent="-914400">
              <a:buFont typeface="+mj-lt"/>
              <a:buAutoNum type="arabicPeriod"/>
            </a:pPr>
            <a:endParaRPr lang="es-CO" sz="3000" dirty="0"/>
          </a:p>
          <a:p>
            <a:pPr marL="914400" indent="-914400">
              <a:buFont typeface="+mj-lt"/>
              <a:buAutoNum type="arabicPeriod"/>
            </a:pPr>
            <a:endParaRPr lang="es-CO" sz="3000" dirty="0" smtClean="0"/>
          </a:p>
          <a:p>
            <a:pPr marL="914400" indent="-914400">
              <a:buFont typeface="+mj-lt"/>
              <a:buAutoNum type="arabicPeriod"/>
            </a:pPr>
            <a:endParaRPr lang="es-CO" sz="3000" dirty="0"/>
          </a:p>
          <a:p>
            <a:pPr marL="914400" indent="-914400">
              <a:buFont typeface="+mj-lt"/>
              <a:buAutoNum type="arabicPeriod"/>
            </a:pPr>
            <a:endParaRPr lang="es-CO" sz="3000" dirty="0" smtClean="0"/>
          </a:p>
          <a:p>
            <a:pPr marL="914400" indent="-914400">
              <a:buFont typeface="+mj-lt"/>
              <a:buAutoNum type="arabicPeriod"/>
            </a:pPr>
            <a:endParaRPr lang="es-CO" sz="3000" dirty="0"/>
          </a:p>
          <a:p>
            <a:r>
              <a:rPr lang="es-CO" sz="3000" dirty="0" smtClean="0"/>
              <a:t>Para definir el producto consulte el catálogo de la MGA</a:t>
            </a:r>
          </a:p>
          <a:p>
            <a:pPr marL="914400" indent="-914400">
              <a:buAutoNum type="arabicPeriod"/>
            </a:pPr>
            <a:endParaRPr lang="es-CO" sz="4800" b="1" dirty="0"/>
          </a:p>
        </p:txBody>
      </p:sp>
      <p:sp>
        <p:nvSpPr>
          <p:cNvPr id="38" name="Elipse 37"/>
          <p:cNvSpPr/>
          <p:nvPr/>
        </p:nvSpPr>
        <p:spPr>
          <a:xfrm>
            <a:off x="137565" y="388417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800" b="1" dirty="0" smtClean="0"/>
              <a:t>EJERCICIO 8</a:t>
            </a:r>
            <a:endParaRPr lang="es-CO" sz="2800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4546" t="23392" r="11395" b="17165"/>
          <a:stretch/>
        </p:blipFill>
        <p:spPr>
          <a:xfrm>
            <a:off x="3445898" y="1879009"/>
            <a:ext cx="5533325" cy="220103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t="22012" b="9506"/>
          <a:stretch/>
        </p:blipFill>
        <p:spPr>
          <a:xfrm>
            <a:off x="4153913" y="4903769"/>
            <a:ext cx="4117297" cy="158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611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24960" b="10280"/>
          <a:stretch/>
        </p:blipFill>
        <p:spPr>
          <a:xfrm>
            <a:off x="1079092" y="2654187"/>
            <a:ext cx="4598281" cy="1675051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1217177" y="825022"/>
            <a:ext cx="4196652" cy="17077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03225" indent="-403225"/>
            <a:r>
              <a:rPr lang="es-CO" sz="3000" dirty="0" smtClean="0"/>
              <a:t>9. Diligencie la matriz </a:t>
            </a:r>
            <a:r>
              <a:rPr lang="es-CO" sz="3000" dirty="0" smtClean="0"/>
              <a:t>de presupuesto</a:t>
            </a:r>
          </a:p>
          <a:p>
            <a:pPr marL="914400" indent="-914400">
              <a:buAutoNum type="arabicPeriod"/>
            </a:pPr>
            <a:endParaRPr lang="es-CO" sz="4800" b="1" dirty="0"/>
          </a:p>
        </p:txBody>
      </p:sp>
      <p:sp>
        <p:nvSpPr>
          <p:cNvPr id="38" name="Elipse 37"/>
          <p:cNvSpPr/>
          <p:nvPr/>
        </p:nvSpPr>
        <p:spPr>
          <a:xfrm>
            <a:off x="137565" y="388417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800" b="1" dirty="0" smtClean="0"/>
              <a:t>EJERCICIO 9</a:t>
            </a:r>
            <a:endParaRPr lang="es-CO" sz="2800" b="1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89371" y="740432"/>
            <a:ext cx="4920343" cy="17077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90550" indent="-590550"/>
            <a:r>
              <a:rPr lang="es-CO" sz="3000" dirty="0" smtClean="0"/>
              <a:t>10. </a:t>
            </a:r>
            <a:r>
              <a:rPr lang="es-CO" sz="3000" dirty="0" smtClean="0"/>
              <a:t>Diligencie la m</a:t>
            </a:r>
            <a:r>
              <a:rPr lang="es-CO" sz="3000" dirty="0" smtClean="0"/>
              <a:t>atriz </a:t>
            </a:r>
            <a:r>
              <a:rPr lang="es-CO" sz="3000" dirty="0" smtClean="0"/>
              <a:t>de indicadores</a:t>
            </a:r>
          </a:p>
          <a:p>
            <a:pPr marL="914400" indent="-914400">
              <a:buAutoNum type="arabicPeriod"/>
            </a:pPr>
            <a:endParaRPr lang="es-CO" sz="4800" b="1" dirty="0"/>
          </a:p>
        </p:txBody>
      </p:sp>
      <p:sp>
        <p:nvSpPr>
          <p:cNvPr id="7" name="Elipse 6"/>
          <p:cNvSpPr/>
          <p:nvPr/>
        </p:nvSpPr>
        <p:spPr>
          <a:xfrm>
            <a:off x="6391333" y="395161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800" b="1" dirty="0" smtClean="0"/>
              <a:t>EJERCICIO 10</a:t>
            </a:r>
            <a:endParaRPr lang="es-CO" sz="2800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/>
          <a:srcRect l="4662" t="21482" r="27162" b="11881"/>
          <a:stretch/>
        </p:blipFill>
        <p:spPr>
          <a:xfrm>
            <a:off x="7711710" y="2342643"/>
            <a:ext cx="4062202" cy="223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885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162</Words>
  <Application>Microsoft Macintosh PowerPoint</Application>
  <PresentationFormat>Panorámica</PresentationFormat>
  <Paragraphs>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Falso (F) o verdadero (V)?</dc:title>
  <dc:creator>Usuario de Windows</dc:creator>
  <cp:lastModifiedBy>Rocio Herrera Cruz</cp:lastModifiedBy>
  <cp:revision>25</cp:revision>
  <dcterms:created xsi:type="dcterms:W3CDTF">2020-10-13T19:32:58Z</dcterms:created>
  <dcterms:modified xsi:type="dcterms:W3CDTF">2020-10-14T15:36:26Z</dcterms:modified>
</cp:coreProperties>
</file>